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84" r:id="rId3"/>
    <p:sldId id="283" r:id="rId4"/>
    <p:sldId id="286" r:id="rId5"/>
    <p:sldId id="285" r:id="rId6"/>
    <p:sldId id="278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254B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лена Молодцова" userId="1f0baf8790502a18" providerId="LiveId" clId="{6507F014-8308-428D-9C3E-4F333C353017}"/>
    <pc:docChg chg="custSel modSld">
      <pc:chgData name="Елена Молодцова" userId="1f0baf8790502a18" providerId="LiveId" clId="{6507F014-8308-428D-9C3E-4F333C353017}" dt="2026-09-25T05:17:52.566" v="11" actId="1076"/>
      <pc:docMkLst>
        <pc:docMk/>
      </pc:docMkLst>
      <pc:sldChg chg="delSp modSp mod">
        <pc:chgData name="Елена Молодцова" userId="1f0baf8790502a18" providerId="LiveId" clId="{6507F014-8308-428D-9C3E-4F333C353017}" dt="2026-09-25T05:17:52.566" v="11" actId="1076"/>
        <pc:sldMkLst>
          <pc:docMk/>
          <pc:sldMk cId="1902040981" sldId="278"/>
        </pc:sldMkLst>
        <pc:spChg chg="del">
          <ac:chgData name="Елена Молодцова" userId="1f0baf8790502a18" providerId="LiveId" clId="{6507F014-8308-428D-9C3E-4F333C353017}" dt="2026-09-25T05:17:32.978" v="2" actId="478"/>
          <ac:spMkLst>
            <pc:docMk/>
            <pc:sldMk cId="1902040981" sldId="278"/>
            <ac:spMk id="4" creationId="{3CBABB66-A5F7-412F-5345-D7999A0BB757}"/>
          </ac:spMkLst>
        </pc:spChg>
        <pc:spChg chg="del mod">
          <ac:chgData name="Елена Молодцова" userId="1f0baf8790502a18" providerId="LiveId" clId="{6507F014-8308-428D-9C3E-4F333C353017}" dt="2026-09-25T05:17:30.102" v="1" actId="478"/>
          <ac:spMkLst>
            <pc:docMk/>
            <pc:sldMk cId="1902040981" sldId="278"/>
            <ac:spMk id="5" creationId="{75640498-1D40-0734-86BB-EF9B8FFC84DB}"/>
          </ac:spMkLst>
        </pc:spChg>
        <pc:spChg chg="mod">
          <ac:chgData name="Елена Молодцова" userId="1f0baf8790502a18" providerId="LiveId" clId="{6507F014-8308-428D-9C3E-4F333C353017}" dt="2026-09-25T05:17:52.566" v="11" actId="1076"/>
          <ac:spMkLst>
            <pc:docMk/>
            <pc:sldMk cId="1902040981" sldId="278"/>
            <ac:spMk id="8" creationId="{6ED72858-39D6-E2F9-A300-C8D3BBB2392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2361EB-184F-AA97-F852-66ABCCA99B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CD79FA6-5427-5DBE-1CBF-FEA2C34206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8C86EC-520E-30D4-02AE-D825D63DE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F194DD-2C16-979F-89E8-6824D3FFC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5A7504-0334-E308-207F-EA36CA5FB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6857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F5D8BD-C233-1212-F3BB-D8C99A425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1EF6589-D074-A44B-FEDC-2186678AC3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C4D57D-245F-92CA-40A6-E55A477EC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9887570-CD5D-4456-28F8-C972D9DBA9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572385-3C67-6220-5FF2-83AD97DB7C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124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AE2B8C-44A2-9D8B-9240-DE5669E52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45F0742-A802-DE72-3E3E-8D2EB479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1FD0C5-082F-A5E4-2542-357836F96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119F52-A451-256D-8391-D97FED12B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BF296B7-AB6E-48B3-9105-B90C86861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536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FB583F-CE92-8071-1A40-AE2C9301A0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50140D-14D6-7D42-4867-71A90AEF1E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A3EA1D-C2CC-F01C-2990-FD66EB0783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E877F1D-42DC-0EDA-6952-FDD9DC1D2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88F1AFA-D672-B7FD-766E-33D661FBF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AF5F823-0468-6B5D-55D7-A32C2DFC8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4367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00FF0F-0E0F-402B-3D02-38C48AE3D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EAA8BD-A212-D9D1-9531-B0E1AE4F1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EEE007C-AF6C-DEE7-534B-485EB2AF33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2B4ED8C-6065-D3C2-FB59-EBC45C52B7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27C1E2-F122-4755-91C2-D5FA2F579A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D418D00-0131-CE2F-E73B-68D5E79F00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78B09B3-3F9F-98B3-5ABE-9C463C74FA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4D0D8DE-7334-959C-CF9F-2A641D18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296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50D7D0-9CB0-1509-C2B2-54EE36D4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3C15F8C-FD41-BA22-B6A5-904837C76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8DFF579-F14E-31B8-4C79-CAEE1A359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BE83C2-0980-3E96-4131-DAF88FE1F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91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1BCCDC7-1457-3D7C-926A-EA2263A54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4A49FAC-B6EA-911A-6BFD-42F240D9E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FB34E2-A9D3-3428-5548-B7D8D3D8B3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30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7EF9AF-E936-E161-D402-79B9660E3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A4E282-BD3D-2FD5-0216-580FA65481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3B23873-CB91-5D06-9B88-770921B789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D4FE67-25E4-1A62-21A4-47A56AF9D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87E473A-09FC-AB65-596D-F587D4A6C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7B39E4-66AD-5360-CEDA-963A39571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54985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C2828B-5B34-2557-10E6-F844F01067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1E487AA-BDE3-BD9C-9E07-0DD9E3680A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043D76-77C8-289A-8A40-CBE3F8662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626DDE-EF31-B0D2-290A-0F7B0FF039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797A62A-CA31-EE2C-4CB3-2BDA1D68C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B415B91-0164-6A9E-2638-A84BA9002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1713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9B4D70-FC79-C2C1-BD9C-2FF36DA57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C1C955-333A-E367-DF8B-A85BE59869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E885E98-4DEA-DF1B-E522-000221410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71D9DD-2759-1373-6372-97437EBA6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7A28217-52A3-F0A6-CFAB-7B569AA95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05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7072461-66A7-7CF7-2459-FCDC735A2E0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B40D65E-8227-013C-8B65-C4BC03EA82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45F781F-79FA-96FE-CD98-0367F00B2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BF4AC62-4D79-CFAC-4728-DBE6E7B15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D6E5CC-851C-D9E9-9124-201DCB641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89167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44BA5-675B-F17C-C389-0AF6ED5FA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3E91395-DF93-2F00-9184-8A7CDC915B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F4AF437-BF21-908B-7351-0BE8127A98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009D1-95E2-4958-93B3-74E485DFA8EF}" type="datetimeFigureOut">
              <a:rPr lang="ru-RU" smtClean="0"/>
              <a:t>25.09.2026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83D40AE-1CD8-26FF-FBBF-9291478472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68E1D9-4A42-9EF9-E065-AF183B1BB6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C1353C-D601-42D3-921D-FCB84BAAF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621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HUYCI84sm0&amp;list=PLai4qoTZtgwTMSEhTOMh48-wQzRCYumwW&amp;index=44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80F6F-37D2-29EC-AC79-360ED531F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E2297673-7F97-3B65-6FD6-7BD7EA1950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CD6DB17-E059-53BE-3FE4-1E0877BE875A}"/>
              </a:ext>
            </a:extLst>
          </p:cNvPr>
          <p:cNvSpPr txBox="1"/>
          <p:nvPr/>
        </p:nvSpPr>
        <p:spPr>
          <a:xfrm flipH="1">
            <a:off x="1117135" y="-36744"/>
            <a:ext cx="109180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Тема 3. </a:t>
            </a:r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Кислые соли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2055E8-C412-9F77-53EA-F49C7A84F61B}"/>
              </a:ext>
            </a:extLst>
          </p:cNvPr>
          <p:cNvSpPr txBox="1"/>
          <p:nvPr/>
        </p:nvSpPr>
        <p:spPr>
          <a:xfrm flipH="1">
            <a:off x="1117134" y="555105"/>
            <a:ext cx="1085319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Кислые соли </a:t>
            </a:r>
            <a:r>
              <a:rPr lang="ru-RU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сложные вещества, состоящие из иона металла (или катиона аммония) и кислотного остатка, содержащего атомы водорода. </a:t>
            </a:r>
            <a:endParaRPr lang="ru-RU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02A0EA-4825-DCEA-735F-37EDDD4749A7}"/>
              </a:ext>
            </a:extLst>
          </p:cNvPr>
          <p:cNvSpPr txBox="1"/>
          <p:nvPr/>
        </p:nvSpPr>
        <p:spPr>
          <a:xfrm>
            <a:off x="4202546" y="1740044"/>
            <a:ext cx="30467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4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4000" b="1" u="sng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4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AEF493-1E74-61D0-0E7C-EC23FEA4513A}"/>
              </a:ext>
            </a:extLst>
          </p:cNvPr>
          <p:cNvSpPr txBox="1"/>
          <p:nvPr/>
        </p:nvSpPr>
        <p:spPr>
          <a:xfrm>
            <a:off x="1694874" y="2447930"/>
            <a:ext cx="2322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основания</a:t>
            </a:r>
            <a:endParaRPr lang="ru-RU" sz="28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7A72B25-F0A1-8F4C-6A58-F0EDE5D4C578}"/>
              </a:ext>
            </a:extLst>
          </p:cNvPr>
          <p:cNvSpPr txBox="1"/>
          <p:nvPr/>
        </p:nvSpPr>
        <p:spPr>
          <a:xfrm>
            <a:off x="7795659" y="2447930"/>
            <a:ext cx="20314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кислоты</a:t>
            </a:r>
            <a:endParaRPr lang="ru-RU" sz="2800" b="1" baseline="-25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id="{26A51C53-1554-9083-0DDE-7E45B0A6F765}"/>
              </a:ext>
            </a:extLst>
          </p:cNvPr>
          <p:cNvCxnSpPr/>
          <p:nvPr/>
        </p:nvCxnSpPr>
        <p:spPr>
          <a:xfrm flipH="1">
            <a:off x="2660073" y="2207491"/>
            <a:ext cx="1542473" cy="3232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0F214863-0209-707A-7E3A-276F56E233A2}"/>
              </a:ext>
            </a:extLst>
          </p:cNvPr>
          <p:cNvCxnSpPr>
            <a:cxnSpLocks/>
          </p:cNvCxnSpPr>
          <p:nvPr/>
        </p:nvCxnSpPr>
        <p:spPr>
          <a:xfrm>
            <a:off x="7175845" y="2166074"/>
            <a:ext cx="1662752" cy="364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A0EA18E-B94C-FF29-9B47-65527B926CEE}"/>
              </a:ext>
            </a:extLst>
          </p:cNvPr>
          <p:cNvSpPr txBox="1"/>
          <p:nvPr/>
        </p:nvSpPr>
        <p:spPr>
          <a:xfrm>
            <a:off x="1814587" y="2857646"/>
            <a:ext cx="22025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</a:t>
            </a:r>
            <a:r>
              <a:rPr lang="ru-RU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(ОН)</a:t>
            </a:r>
            <a:r>
              <a:rPr lang="ru-RU" sz="40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F232B34-16C6-CF2D-146D-44F4F08FC42F}"/>
              </a:ext>
            </a:extLst>
          </p:cNvPr>
          <p:cNvSpPr txBox="1"/>
          <p:nvPr/>
        </p:nvSpPr>
        <p:spPr>
          <a:xfrm>
            <a:off x="7892640" y="2865079"/>
            <a:ext cx="22366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000" b="1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4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</a:t>
            </a:r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endParaRPr lang="ru-RU" sz="4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6D487CE3-758B-8773-656D-3EBFD9B14A19}"/>
              </a:ext>
            </a:extLst>
          </p:cNvPr>
          <p:cNvSpPr/>
          <p:nvPr/>
        </p:nvSpPr>
        <p:spPr>
          <a:xfrm>
            <a:off x="1717605" y="2914398"/>
            <a:ext cx="951704" cy="707886"/>
          </a:xfrm>
          <a:prstGeom prst="ellipse">
            <a:avLst/>
          </a:prstGeom>
          <a:noFill/>
          <a:ln w="25400">
            <a:solidFill>
              <a:srgbClr val="D525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9A2B2F69-07D8-DC3A-AB06-38CEDF0A14AE}"/>
              </a:ext>
            </a:extLst>
          </p:cNvPr>
          <p:cNvSpPr/>
          <p:nvPr/>
        </p:nvSpPr>
        <p:spPr>
          <a:xfrm>
            <a:off x="8497001" y="2857645"/>
            <a:ext cx="1233130" cy="715319"/>
          </a:xfrm>
          <a:prstGeom prst="ellipse">
            <a:avLst/>
          </a:prstGeom>
          <a:noFill/>
          <a:ln w="25400">
            <a:solidFill>
              <a:srgbClr val="D525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55B16D-5FAF-3DCC-23FB-C3CF5D90BFC7}"/>
              </a:ext>
            </a:extLst>
          </p:cNvPr>
          <p:cNvSpPr txBox="1"/>
          <p:nvPr/>
        </p:nvSpPr>
        <p:spPr>
          <a:xfrm>
            <a:off x="9905209" y="2853271"/>
            <a:ext cx="21933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000" b="1" u="sng" dirty="0" err="1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0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Кост</a:t>
            </a:r>
            <a:endParaRPr lang="ru-RU" sz="4000" b="1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C9084C58-FBB5-C5F6-3CE4-F85B7AF1E697}"/>
              </a:ext>
            </a:extLst>
          </p:cNvPr>
          <p:cNvSpPr/>
          <p:nvPr/>
        </p:nvSpPr>
        <p:spPr>
          <a:xfrm>
            <a:off x="10481405" y="2792432"/>
            <a:ext cx="1663877" cy="812845"/>
          </a:xfrm>
          <a:prstGeom prst="ellipse">
            <a:avLst/>
          </a:prstGeom>
          <a:noFill/>
          <a:ln w="25400">
            <a:solidFill>
              <a:srgbClr val="D525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5A22A01-CBFA-CEC0-9CC4-A4B95053F674}"/>
              </a:ext>
            </a:extLst>
          </p:cNvPr>
          <p:cNvSpPr txBox="1"/>
          <p:nvPr/>
        </p:nvSpPr>
        <p:spPr>
          <a:xfrm>
            <a:off x="917439" y="3609556"/>
            <a:ext cx="93226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Кислые соли НЕ образуют одноосновные кислоты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DCA5E5A-D105-0465-89D4-79E7EAFC0853}"/>
              </a:ext>
            </a:extLst>
          </p:cNvPr>
          <p:cNvSpPr txBox="1"/>
          <p:nvPr/>
        </p:nvSpPr>
        <p:spPr>
          <a:xfrm>
            <a:off x="1013875" y="4342159"/>
            <a:ext cx="11881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6F6C7F-70B5-83D3-2394-FD6549198157}"/>
              </a:ext>
            </a:extLst>
          </p:cNvPr>
          <p:cNvSpPr txBox="1"/>
          <p:nvPr/>
        </p:nvSpPr>
        <p:spPr>
          <a:xfrm>
            <a:off x="1000639" y="5188286"/>
            <a:ext cx="17524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id="{1BE8889B-09B7-D008-549B-3D851CECB6B2}"/>
              </a:ext>
            </a:extLst>
          </p:cNvPr>
          <p:cNvSpPr/>
          <p:nvPr/>
        </p:nvSpPr>
        <p:spPr>
          <a:xfrm>
            <a:off x="867634" y="5282608"/>
            <a:ext cx="951704" cy="707886"/>
          </a:xfrm>
          <a:prstGeom prst="ellipse">
            <a:avLst/>
          </a:prstGeom>
          <a:noFill/>
          <a:ln w="25400">
            <a:solidFill>
              <a:srgbClr val="D525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49247A99-231D-BFE5-58D6-0622B1200EAC}"/>
              </a:ext>
            </a:extLst>
          </p:cNvPr>
          <p:cNvCxnSpPr/>
          <p:nvPr/>
        </p:nvCxnSpPr>
        <p:spPr>
          <a:xfrm flipV="1">
            <a:off x="1158589" y="4985212"/>
            <a:ext cx="0" cy="234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Прямая со стрелкой 28">
            <a:extLst>
              <a:ext uri="{FF2B5EF4-FFF2-40B4-BE49-F238E27FC236}">
                <a16:creationId xmlns:a16="http://schemas.microsoft.com/office/drawing/2014/main" id="{5AEA3AF7-7C91-610D-9281-69CE99A21C0F}"/>
              </a:ext>
            </a:extLst>
          </p:cNvPr>
          <p:cNvCxnSpPr/>
          <p:nvPr/>
        </p:nvCxnSpPr>
        <p:spPr>
          <a:xfrm>
            <a:off x="1334546" y="5001624"/>
            <a:ext cx="0" cy="223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Прямая со стрелкой 30">
            <a:extLst>
              <a:ext uri="{FF2B5EF4-FFF2-40B4-BE49-F238E27FC236}">
                <a16:creationId xmlns:a16="http://schemas.microsoft.com/office/drawing/2014/main" id="{4EB7CED4-A6EE-561F-2804-12AC2431307C}"/>
              </a:ext>
            </a:extLst>
          </p:cNvPr>
          <p:cNvCxnSpPr/>
          <p:nvPr/>
        </p:nvCxnSpPr>
        <p:spPr>
          <a:xfrm>
            <a:off x="2014631" y="5209070"/>
            <a:ext cx="92456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1CE32D6A-C6D2-4776-6A79-1F65BCBF1DB7}"/>
              </a:ext>
            </a:extLst>
          </p:cNvPr>
          <p:cNvSpPr txBox="1"/>
          <p:nvPr/>
        </p:nvSpPr>
        <p:spPr>
          <a:xfrm>
            <a:off x="2893064" y="4616903"/>
            <a:ext cx="143821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7F05247-A7EA-D5A0-2CCE-EB57A43D1624}"/>
              </a:ext>
            </a:extLst>
          </p:cNvPr>
          <p:cNvSpPr txBox="1"/>
          <p:nvPr/>
        </p:nvSpPr>
        <p:spPr>
          <a:xfrm>
            <a:off x="2478918" y="5693196"/>
            <a:ext cx="1964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соль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496714B-6614-B64D-3EF5-ACEE20EC0DAD}"/>
              </a:ext>
            </a:extLst>
          </p:cNvPr>
          <p:cNvSpPr txBox="1"/>
          <p:nvPr/>
        </p:nvSpPr>
        <p:spPr>
          <a:xfrm>
            <a:off x="7072525" y="4357533"/>
            <a:ext cx="20040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HSO</a:t>
            </a:r>
            <a:r>
              <a:rPr lang="en-US" sz="44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74DD02D-6084-3272-EAE3-C65D4B9567EB}"/>
              </a:ext>
            </a:extLst>
          </p:cNvPr>
          <p:cNvSpPr txBox="1"/>
          <p:nvPr/>
        </p:nvSpPr>
        <p:spPr>
          <a:xfrm>
            <a:off x="7072525" y="5212333"/>
            <a:ext cx="17524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OH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013F0282-FD23-3BD2-161A-5F9C78102799}"/>
              </a:ext>
            </a:extLst>
          </p:cNvPr>
          <p:cNvSpPr/>
          <p:nvPr/>
        </p:nvSpPr>
        <p:spPr>
          <a:xfrm>
            <a:off x="6948753" y="5273888"/>
            <a:ext cx="951704" cy="707886"/>
          </a:xfrm>
          <a:prstGeom prst="ellipse">
            <a:avLst/>
          </a:prstGeom>
          <a:noFill/>
          <a:ln w="25400">
            <a:solidFill>
              <a:srgbClr val="D5254B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B01F8C91-3DA7-E402-B2D7-9DD83B45EDFD}"/>
              </a:ext>
            </a:extLst>
          </p:cNvPr>
          <p:cNvCxnSpPr/>
          <p:nvPr/>
        </p:nvCxnSpPr>
        <p:spPr>
          <a:xfrm flipV="1">
            <a:off x="7292525" y="4978189"/>
            <a:ext cx="0" cy="234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DC0C9C57-68EB-FF92-9238-30B73B5D2959}"/>
              </a:ext>
            </a:extLst>
          </p:cNvPr>
          <p:cNvCxnSpPr/>
          <p:nvPr/>
        </p:nvCxnSpPr>
        <p:spPr>
          <a:xfrm>
            <a:off x="7447696" y="4988349"/>
            <a:ext cx="0" cy="223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77C442D7-8B59-4C1A-1C53-37B44F5DABD5}"/>
              </a:ext>
            </a:extLst>
          </p:cNvPr>
          <p:cNvCxnSpPr/>
          <p:nvPr/>
        </p:nvCxnSpPr>
        <p:spPr>
          <a:xfrm>
            <a:off x="8513931" y="5212333"/>
            <a:ext cx="92456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66DA7636-37B2-15BA-3652-0F54FDF1894F}"/>
              </a:ext>
            </a:extLst>
          </p:cNvPr>
          <p:cNvSpPr txBox="1"/>
          <p:nvPr/>
        </p:nvSpPr>
        <p:spPr>
          <a:xfrm>
            <a:off x="9492630" y="4603628"/>
            <a:ext cx="22541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HSO</a:t>
            </a:r>
            <a:r>
              <a:rPr lang="en-US" sz="44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DFE7CAE-1610-EDDD-7BD3-257807D195EA}"/>
              </a:ext>
            </a:extLst>
          </p:cNvPr>
          <p:cNvSpPr txBox="1"/>
          <p:nvPr/>
        </p:nvSpPr>
        <p:spPr>
          <a:xfrm>
            <a:off x="4882409" y="4923755"/>
            <a:ext cx="175240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b="1" baseline="-25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11CD0F2-A52A-75DC-029C-1BA068FA5971}"/>
              </a:ext>
            </a:extLst>
          </p:cNvPr>
          <p:cNvSpPr txBox="1"/>
          <p:nvPr/>
        </p:nvSpPr>
        <p:spPr>
          <a:xfrm>
            <a:off x="7072525" y="6088559"/>
            <a:ext cx="200407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44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3" name="Прямая со стрелкой 42">
            <a:extLst>
              <a:ext uri="{FF2B5EF4-FFF2-40B4-BE49-F238E27FC236}">
                <a16:creationId xmlns:a16="http://schemas.microsoft.com/office/drawing/2014/main" id="{DC38AD52-D844-0EE5-E422-05B2B407837F}"/>
              </a:ext>
            </a:extLst>
          </p:cNvPr>
          <p:cNvCxnSpPr/>
          <p:nvPr/>
        </p:nvCxnSpPr>
        <p:spPr>
          <a:xfrm flipV="1">
            <a:off x="7280010" y="5996908"/>
            <a:ext cx="0" cy="2341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D893271A-0A8D-653B-B738-66A6EFAEB30C}"/>
              </a:ext>
            </a:extLst>
          </p:cNvPr>
          <p:cNvCxnSpPr/>
          <p:nvPr/>
        </p:nvCxnSpPr>
        <p:spPr>
          <a:xfrm>
            <a:off x="7435181" y="6007068"/>
            <a:ext cx="0" cy="2239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62F78A15-D415-831D-184A-9D15FFEAA27C}"/>
              </a:ext>
            </a:extLst>
          </p:cNvPr>
          <p:cNvCxnSpPr/>
          <p:nvPr/>
        </p:nvCxnSpPr>
        <p:spPr>
          <a:xfrm>
            <a:off x="8546777" y="6127535"/>
            <a:ext cx="92456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F83BBD39-5547-D14E-38B6-AACF72A223FC}"/>
              </a:ext>
            </a:extLst>
          </p:cNvPr>
          <p:cNvSpPr txBox="1"/>
          <p:nvPr/>
        </p:nvSpPr>
        <p:spPr>
          <a:xfrm>
            <a:off x="9525476" y="5518830"/>
            <a:ext cx="200247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44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C7A2B44C-F966-F173-E880-EE0E01D20386}"/>
              </a:ext>
            </a:extLst>
          </p:cNvPr>
          <p:cNvSpPr txBox="1"/>
          <p:nvPr/>
        </p:nvSpPr>
        <p:spPr>
          <a:xfrm>
            <a:off x="9460004" y="6191837"/>
            <a:ext cx="1964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соль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F8E6C95-E4FE-F60B-F993-768EAC5DD7A0}"/>
              </a:ext>
            </a:extLst>
          </p:cNvPr>
          <p:cNvSpPr txBox="1"/>
          <p:nvPr/>
        </p:nvSpPr>
        <p:spPr>
          <a:xfrm>
            <a:off x="9422826" y="5109162"/>
            <a:ext cx="1900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Кислая соль</a:t>
            </a:r>
          </a:p>
        </p:txBody>
      </p:sp>
    </p:spTree>
    <p:extLst>
      <p:ext uri="{BB962C8B-B14F-4D97-AF65-F5344CB8AC3E}">
        <p14:creationId xmlns:p14="http://schemas.microsoft.com/office/powerpoint/2010/main" val="3612431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DB380-B8EA-9214-9F0B-1E47EC99A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98882FF6-52FE-494F-49DA-22EE88892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34317FC-7873-8289-9D49-42A072A211A9}"/>
              </a:ext>
            </a:extLst>
          </p:cNvPr>
          <p:cNvSpPr txBox="1"/>
          <p:nvPr/>
        </p:nvSpPr>
        <p:spPr>
          <a:xfrm>
            <a:off x="3241040" y="222413"/>
            <a:ext cx="482187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NaOH + 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HHPO</a:t>
            </a:r>
            <a:r>
              <a:rPr lang="en-US" sz="44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>
            <a:extLst>
              <a:ext uri="{FF2B5EF4-FFF2-40B4-BE49-F238E27FC236}">
                <a16:creationId xmlns:a16="http://schemas.microsoft.com/office/drawing/2014/main" id="{9DCAC692-1285-9A6A-F732-2FB24975D334}"/>
              </a:ext>
            </a:extLst>
          </p:cNvPr>
          <p:cNvCxnSpPr/>
          <p:nvPr/>
        </p:nvCxnSpPr>
        <p:spPr>
          <a:xfrm>
            <a:off x="8321904" y="837965"/>
            <a:ext cx="92456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3831FD21-6262-CA8A-D09E-6A68DDE9857A}"/>
              </a:ext>
            </a:extLst>
          </p:cNvPr>
          <p:cNvSpPr txBox="1"/>
          <p:nvPr/>
        </p:nvSpPr>
        <p:spPr>
          <a:xfrm>
            <a:off x="9451990" y="222413"/>
            <a:ext cx="256672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44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44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9CC527-7F46-AADD-C0EC-44AB9D660271}"/>
              </a:ext>
            </a:extLst>
          </p:cNvPr>
          <p:cNvSpPr txBox="1"/>
          <p:nvPr/>
        </p:nvSpPr>
        <p:spPr>
          <a:xfrm>
            <a:off x="963219" y="1680226"/>
            <a:ext cx="17828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4400" b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b="1" baseline="-25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3BE6E5-89BB-692A-ABBF-6C2424905728}"/>
              </a:ext>
            </a:extLst>
          </p:cNvPr>
          <p:cNvSpPr txBox="1"/>
          <p:nvPr/>
        </p:nvSpPr>
        <p:spPr>
          <a:xfrm>
            <a:off x="3058160" y="3459480"/>
            <a:ext cx="49961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3NaOH + 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HH</a:t>
            </a:r>
            <a:r>
              <a:rPr lang="en-US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44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E46CE913-D936-4891-423C-4BD51CA02EE3}"/>
              </a:ext>
            </a:extLst>
          </p:cNvPr>
          <p:cNvCxnSpPr/>
          <p:nvPr/>
        </p:nvCxnSpPr>
        <p:spPr>
          <a:xfrm>
            <a:off x="8308881" y="2306995"/>
            <a:ext cx="92456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B6171352-81F7-4699-451C-677BF2ACF84D}"/>
              </a:ext>
            </a:extLst>
          </p:cNvPr>
          <p:cNvSpPr txBox="1"/>
          <p:nvPr/>
        </p:nvSpPr>
        <p:spPr>
          <a:xfrm>
            <a:off x="9470795" y="1752993"/>
            <a:ext cx="24721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HPO</a:t>
            </a:r>
            <a:r>
              <a:rPr lang="en-US" sz="44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4814A74-8FA1-28CF-E3FE-3350D8299DFB}"/>
              </a:ext>
            </a:extLst>
          </p:cNvPr>
          <p:cNvSpPr txBox="1"/>
          <p:nvPr/>
        </p:nvSpPr>
        <p:spPr>
          <a:xfrm>
            <a:off x="9451990" y="4100807"/>
            <a:ext cx="196496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фосфат</a:t>
            </a:r>
          </a:p>
          <a:p>
            <a:pPr algn="ctr"/>
            <a:r>
              <a:rPr lang="ru-RU" sz="3600" b="1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соль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FEED16D-597C-BDF9-060B-9A2950053508}"/>
              </a:ext>
            </a:extLst>
          </p:cNvPr>
          <p:cNvSpPr txBox="1"/>
          <p:nvPr/>
        </p:nvSpPr>
        <p:spPr>
          <a:xfrm>
            <a:off x="9246464" y="890424"/>
            <a:ext cx="25221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i="1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</a:t>
            </a:r>
            <a:r>
              <a:rPr lang="ru-RU" sz="36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</a:t>
            </a:r>
            <a:r>
              <a:rPr lang="ru-RU" sz="3600" b="1" i="1" baseline="-25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фосфат</a:t>
            </a:r>
            <a:r>
              <a:rPr lang="ru-RU" sz="36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i="1" baseline="-25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3600" b="1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Кислая соль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2170E60-83C8-42B5-3DC2-F038567753A5}"/>
              </a:ext>
            </a:extLst>
          </p:cNvPr>
          <p:cNvSpPr txBox="1"/>
          <p:nvPr/>
        </p:nvSpPr>
        <p:spPr>
          <a:xfrm>
            <a:off x="3049552" y="1711813"/>
            <a:ext cx="500475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2NaOH + </a:t>
            </a:r>
            <a:r>
              <a:rPr lang="ru-RU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4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HPO</a:t>
            </a:r>
            <a:r>
              <a:rPr lang="en-US" sz="44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99FD7E-52AB-99B2-D241-764CEAF9EBE5}"/>
              </a:ext>
            </a:extLst>
          </p:cNvPr>
          <p:cNvSpPr txBox="1"/>
          <p:nvPr/>
        </p:nvSpPr>
        <p:spPr>
          <a:xfrm>
            <a:off x="9536999" y="2467386"/>
            <a:ext cx="21214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</a:t>
            </a:r>
            <a:r>
              <a:rPr lang="ru-RU" sz="3600" b="1" i="1" baseline="-25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фосфат</a:t>
            </a:r>
            <a:r>
              <a:rPr lang="ru-RU" sz="3600" b="1" i="1" baseline="-25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3600" b="1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Кислая соль</a:t>
            </a:r>
          </a:p>
        </p:txBody>
      </p: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EF07AE61-86D0-1C0C-07AF-E1C6013BD4DD}"/>
              </a:ext>
            </a:extLst>
          </p:cNvPr>
          <p:cNvCxnSpPr/>
          <p:nvPr/>
        </p:nvCxnSpPr>
        <p:spPr>
          <a:xfrm>
            <a:off x="8300273" y="4053606"/>
            <a:ext cx="92456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FDB7547-4616-7CD3-4137-9A3B211BA9EC}"/>
              </a:ext>
            </a:extLst>
          </p:cNvPr>
          <p:cNvSpPr txBox="1"/>
          <p:nvPr/>
        </p:nvSpPr>
        <p:spPr>
          <a:xfrm>
            <a:off x="9470795" y="3522624"/>
            <a:ext cx="203292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44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4400" b="1" baseline="-250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4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324863B4-9F7C-4E6D-9349-0FE9A6F3A676}"/>
              </a:ext>
            </a:extLst>
          </p:cNvPr>
          <p:cNvSpPr/>
          <p:nvPr/>
        </p:nvSpPr>
        <p:spPr>
          <a:xfrm>
            <a:off x="3982720" y="174779"/>
            <a:ext cx="1930400" cy="864707"/>
          </a:xfrm>
          <a:prstGeom prst="ellipse">
            <a:avLst/>
          </a:prstGeom>
          <a:noFill/>
          <a:ln w="25400">
            <a:solidFill>
              <a:srgbClr val="D525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E5185C8E-E805-7C08-1C46-20C0DC9F3E05}"/>
              </a:ext>
            </a:extLst>
          </p:cNvPr>
          <p:cNvSpPr/>
          <p:nvPr/>
        </p:nvSpPr>
        <p:spPr>
          <a:xfrm>
            <a:off x="4036203" y="1607546"/>
            <a:ext cx="2472152" cy="977973"/>
          </a:xfrm>
          <a:prstGeom prst="ellipse">
            <a:avLst/>
          </a:prstGeom>
          <a:noFill/>
          <a:ln w="25400">
            <a:solidFill>
              <a:srgbClr val="D525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9F9D1391-8917-5228-FB3B-F4F7D5184E7E}"/>
              </a:ext>
            </a:extLst>
          </p:cNvPr>
          <p:cNvSpPr/>
          <p:nvPr/>
        </p:nvSpPr>
        <p:spPr>
          <a:xfrm>
            <a:off x="4036202" y="3305478"/>
            <a:ext cx="2903077" cy="1071015"/>
          </a:xfrm>
          <a:prstGeom prst="ellipse">
            <a:avLst/>
          </a:prstGeom>
          <a:noFill/>
          <a:ln w="25400">
            <a:solidFill>
              <a:srgbClr val="D5254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C6C3F45-F7C8-F606-2CD0-AE172A595A28}"/>
              </a:ext>
            </a:extLst>
          </p:cNvPr>
          <p:cNvSpPr txBox="1"/>
          <p:nvPr/>
        </p:nvSpPr>
        <p:spPr>
          <a:xfrm>
            <a:off x="8054311" y="3499603"/>
            <a:ext cx="1252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- 3</a:t>
            </a: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800" b="1" baseline="-25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ru-RU" sz="2800" b="1" baseline="-25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5A9A0DA-8525-B5F8-77B5-335D1A0B575A}"/>
              </a:ext>
            </a:extLst>
          </p:cNvPr>
          <p:cNvSpPr txBox="1"/>
          <p:nvPr/>
        </p:nvSpPr>
        <p:spPr>
          <a:xfrm>
            <a:off x="8173734" y="244966"/>
            <a:ext cx="10727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800" b="1" baseline="-25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ru-RU" sz="2800" b="1" baseline="-25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26A4F41-494F-25F8-E30D-25AB492706AF}"/>
              </a:ext>
            </a:extLst>
          </p:cNvPr>
          <p:cNvSpPr txBox="1"/>
          <p:nvPr/>
        </p:nvSpPr>
        <p:spPr>
          <a:xfrm>
            <a:off x="8149013" y="1752993"/>
            <a:ext cx="12522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- 2</a:t>
            </a: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2800" b="1" baseline="-250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ru-RU" sz="2800" b="1" baseline="-250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7" name="Прямая со стрелкой 26">
            <a:extLst>
              <a:ext uri="{FF2B5EF4-FFF2-40B4-BE49-F238E27FC236}">
                <a16:creationId xmlns:a16="http://schemas.microsoft.com/office/drawing/2014/main" id="{0E4C1C46-298C-829C-5859-0AAF567494F4}"/>
              </a:ext>
            </a:extLst>
          </p:cNvPr>
          <p:cNvCxnSpPr/>
          <p:nvPr/>
        </p:nvCxnSpPr>
        <p:spPr>
          <a:xfrm flipV="1">
            <a:off x="2103120" y="837965"/>
            <a:ext cx="1056640" cy="8422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Прямая со стрелкой 27">
            <a:extLst>
              <a:ext uri="{FF2B5EF4-FFF2-40B4-BE49-F238E27FC236}">
                <a16:creationId xmlns:a16="http://schemas.microsoft.com/office/drawing/2014/main" id="{FD8D83E9-BE73-FD43-222B-6272D710B748}"/>
              </a:ext>
            </a:extLst>
          </p:cNvPr>
          <p:cNvCxnSpPr>
            <a:cxnSpLocks/>
          </p:cNvCxnSpPr>
          <p:nvPr/>
        </p:nvCxnSpPr>
        <p:spPr>
          <a:xfrm>
            <a:off x="2103120" y="2590469"/>
            <a:ext cx="966542" cy="10994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E9B1B963-C423-DCEC-ED53-54EFED11CA42}"/>
              </a:ext>
            </a:extLst>
          </p:cNvPr>
          <p:cNvCxnSpPr>
            <a:cxnSpLocks/>
            <a:endCxn id="16" idx="1"/>
          </p:cNvCxnSpPr>
          <p:nvPr/>
        </p:nvCxnSpPr>
        <p:spPr>
          <a:xfrm flipV="1">
            <a:off x="2715716" y="2096534"/>
            <a:ext cx="333836" cy="48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CE653266-B635-8E5D-AF66-750B660F17B1}"/>
              </a:ext>
            </a:extLst>
          </p:cNvPr>
          <p:cNvSpPr txBox="1"/>
          <p:nvPr/>
        </p:nvSpPr>
        <p:spPr>
          <a:xfrm>
            <a:off x="5918641" y="890424"/>
            <a:ext cx="1387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избыток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3012E81-4BF4-DB1E-A481-BE68C8396E58}"/>
              </a:ext>
            </a:extLst>
          </p:cNvPr>
          <p:cNvSpPr txBox="1"/>
          <p:nvPr/>
        </p:nvSpPr>
        <p:spPr>
          <a:xfrm>
            <a:off x="5861862" y="2453940"/>
            <a:ext cx="13876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избыток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04F452A-6F35-D3A5-8E76-E46812FE7ED9}"/>
              </a:ext>
            </a:extLst>
          </p:cNvPr>
          <p:cNvSpPr txBox="1"/>
          <p:nvPr/>
        </p:nvSpPr>
        <p:spPr>
          <a:xfrm>
            <a:off x="3159760" y="4152090"/>
            <a:ext cx="18641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3600" b="1" i="1" baseline="-25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недостаток</a:t>
            </a:r>
          </a:p>
        </p:txBody>
      </p:sp>
    </p:spTree>
    <p:extLst>
      <p:ext uri="{BB962C8B-B14F-4D97-AF65-F5344CB8AC3E}">
        <p14:creationId xmlns:p14="http://schemas.microsoft.com/office/powerpoint/2010/main" val="37448457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FE931-C829-B8DF-346D-DB81EC92A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FAC5CB4E-3B04-F890-9E75-FB2E7E853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C1A9A81-15A0-FD5C-1FBE-A27C92E504BD}"/>
              </a:ext>
            </a:extLst>
          </p:cNvPr>
          <p:cNvSpPr txBox="1"/>
          <p:nvPr/>
        </p:nvSpPr>
        <p:spPr>
          <a:xfrm flipH="1">
            <a:off x="1076494" y="0"/>
            <a:ext cx="76814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Химические свойства кислых солей</a:t>
            </a:r>
            <a:endParaRPr lang="ru-RU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051CAA-042A-FEAF-A83E-5E1A6C4D1455}"/>
              </a:ext>
            </a:extLst>
          </p:cNvPr>
          <p:cNvSpPr txBox="1"/>
          <p:nvPr/>
        </p:nvSpPr>
        <p:spPr>
          <a:xfrm flipH="1">
            <a:off x="1117134" y="555105"/>
            <a:ext cx="4033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ru-RU" sz="2800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Общие свойства солей</a:t>
            </a:r>
            <a:endParaRPr lang="ru-RU" sz="3600" u="sng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7B71EA-F789-84A4-8AE3-8665159CF310}"/>
              </a:ext>
            </a:extLst>
          </p:cNvPr>
          <p:cNvSpPr txBox="1"/>
          <p:nvPr/>
        </p:nvSpPr>
        <p:spPr>
          <a:xfrm flipH="1">
            <a:off x="1117134" y="1034258"/>
            <a:ext cx="105262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1.1. взаимодействие с кислотами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(1) сильная кислота вытесняет слабую;</a:t>
            </a:r>
          </a:p>
          <a:p>
            <a:pPr algn="just"/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(2) если образуется газ, осадок, </a:t>
            </a:r>
            <a:r>
              <a:rPr lang="ru-RU" sz="24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мдс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1.2. взаимодействие с растворами солей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(если образуется осадок).</a:t>
            </a:r>
            <a:endParaRPr lang="ru-RU" sz="3600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CF0CF6D-6122-A4D6-7BB3-49E580F0C8EF}"/>
              </a:ext>
            </a:extLst>
          </p:cNvPr>
          <p:cNvSpPr txBox="1"/>
          <p:nvPr/>
        </p:nvSpPr>
        <p:spPr>
          <a:xfrm flipH="1">
            <a:off x="1117134" y="2357697"/>
            <a:ext cx="6665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2) </a:t>
            </a:r>
            <a:r>
              <a:rPr lang="ru-RU" sz="2800" u="sng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Специфические  свойства кислых солей</a:t>
            </a:r>
            <a:endParaRPr lang="ru-RU" sz="3600" u="sng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10D440-49A9-1345-C916-7CA1CBCCD417}"/>
              </a:ext>
            </a:extLst>
          </p:cNvPr>
          <p:cNvSpPr txBox="1"/>
          <p:nvPr/>
        </p:nvSpPr>
        <p:spPr>
          <a:xfrm flipH="1">
            <a:off x="1117134" y="2860038"/>
            <a:ext cx="1052622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2.1. взаимодействие со щелочами – </a:t>
            </a:r>
            <a:r>
              <a:rPr lang="ru-RU" sz="2800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р. нейтрализации</a:t>
            </a:r>
          </a:p>
          <a:p>
            <a:pPr algn="ctr"/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NaHCO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NaOH → Na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ru-RU" sz="28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2.2. взаимодействие с кислотами – </a:t>
            </a:r>
            <a:r>
              <a:rPr lang="ru-RU" sz="28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докисление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HPO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→ 2NaH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36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2.3. гидрокарбонаты разлагаются при нагревании </a:t>
            </a:r>
            <a:r>
              <a:rPr lang="ru-RU" sz="2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(до карбонатов)</a:t>
            </a:r>
            <a:endParaRPr lang="en-US" sz="2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</a:p>
          <a:p>
            <a:pPr algn="ctr"/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2NaHCO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→ Na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CO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sz="36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36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ru-RU" sz="2800" i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0391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507EBF-F3E8-C4CC-31BB-A36213078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0A93EBFC-D5AA-6D77-00BC-C5AA4992B0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FF2FD6B-638D-9A4A-5861-B18D92DE76D9}"/>
              </a:ext>
            </a:extLst>
          </p:cNvPr>
          <p:cNvSpPr txBox="1"/>
          <p:nvPr/>
        </p:nvSpPr>
        <p:spPr>
          <a:xfrm flipH="1">
            <a:off x="1076494" y="520511"/>
            <a:ext cx="10932626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arenR"/>
            </a:pP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 (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недост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.) + многоосновная кислота (изб.)</a:t>
            </a:r>
          </a:p>
          <a:p>
            <a:pPr algn="just"/>
            <a:r>
              <a:rPr lang="en-US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NaOH + H</a:t>
            </a:r>
            <a:r>
              <a:rPr lang="ru-RU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4(</a:t>
            </a:r>
            <a:r>
              <a:rPr lang="ru-RU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изб.)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→ NaHSO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ru-RU" sz="28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2) основание (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недост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) + кислотный оксид (изб.)</a:t>
            </a:r>
          </a:p>
          <a:p>
            <a:pPr algn="just"/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NaOH + CO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2(</a:t>
            </a:r>
            <a:r>
              <a:rPr lang="ru-RU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изб.)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→ NaHCO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3) 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соль + многоосновная кислота – </a:t>
            </a:r>
            <a:r>
              <a:rPr lang="ru-RU" sz="2800" i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докисление</a:t>
            </a:r>
            <a:endParaRPr lang="en-US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ru-RU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→ 2NaHSO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CO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+ H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O→ 2NaHCO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4) 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аммиак + многоосновная кислота</a:t>
            </a:r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NH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 H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→ NH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  <a:p>
            <a:pPr algn="just"/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2NH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 H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→ (NH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HPO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800" baseline="-250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5) 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соль (изб.) + сильная кислота </a:t>
            </a:r>
            <a:endParaRPr lang="en-US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Na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(изб.)</a:t>
            </a:r>
            <a:r>
              <a:rPr lang="en-US" sz="2800" i="1" baseline="-250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+ HCl → NaCl + </a:t>
            </a:r>
            <a:r>
              <a:rPr lang="en-US" sz="28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NaHS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6) фосфат ↔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гидрофосфат</a:t>
            </a:r>
            <a:r>
              <a:rPr lang="ru-RU" sz="28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↔ </a:t>
            </a:r>
            <a:r>
              <a:rPr lang="ru-RU" sz="28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дигидрофосфат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Tx/>
              <a:buAutoNum type="arabicParenR"/>
            </a:pP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FontTx/>
              <a:buAutoNum type="arabicParenR"/>
            </a:pPr>
            <a:endParaRPr lang="ru-RU" sz="2800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 algn="just">
              <a:buAutoNum type="arabicParenR"/>
            </a:pPr>
            <a:endParaRPr lang="ru-RU" sz="3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C84558-A669-A6E9-5BC8-D5AC24A9C115}"/>
              </a:ext>
            </a:extLst>
          </p:cNvPr>
          <p:cNvSpPr txBox="1"/>
          <p:nvPr/>
        </p:nvSpPr>
        <p:spPr>
          <a:xfrm flipH="1">
            <a:off x="1076494" y="0"/>
            <a:ext cx="5497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кислых солей</a:t>
            </a:r>
            <a:endParaRPr lang="ru-RU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0035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E37D9-796C-97D4-189C-DE26F5739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3A306BA4-CABC-F486-EE85-AE4BFAAA49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9FFF374-B689-DB07-BCD8-08FF90AC00B7}"/>
              </a:ext>
            </a:extLst>
          </p:cNvPr>
          <p:cNvSpPr txBox="1"/>
          <p:nvPr/>
        </p:nvSpPr>
        <p:spPr>
          <a:xfrm>
            <a:off x="3009787" y="649384"/>
            <a:ext cx="89790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гидроксид натрия → фосфат →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гидрофосфат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дигидрофосфат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Капля 8">
            <a:extLst>
              <a:ext uri="{FF2B5EF4-FFF2-40B4-BE49-F238E27FC236}">
                <a16:creationId xmlns:a16="http://schemas.microsoft.com/office/drawing/2014/main" id="{B9E0D8AA-4002-1690-3F0A-FEBBA965D035}"/>
              </a:ext>
            </a:extLst>
          </p:cNvPr>
          <p:cNvSpPr/>
          <p:nvPr/>
        </p:nvSpPr>
        <p:spPr>
          <a:xfrm rot="19135196">
            <a:off x="1878980" y="795954"/>
            <a:ext cx="254000" cy="264160"/>
          </a:xfrm>
          <a:prstGeom prst="teardrop">
            <a:avLst>
              <a:gd name="adj" fmla="val 148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404D21A-2BB2-1F2C-1128-DD7A8582DEB1}"/>
              </a:ext>
            </a:extLst>
          </p:cNvPr>
          <p:cNvGrpSpPr/>
          <p:nvPr/>
        </p:nvGrpSpPr>
        <p:grpSpPr>
          <a:xfrm>
            <a:off x="1209039" y="528319"/>
            <a:ext cx="1362984" cy="1793342"/>
            <a:chOff x="1554480" y="924560"/>
            <a:chExt cx="1076960" cy="1473200"/>
          </a:xfrm>
        </p:grpSpPr>
        <p:sp>
          <p:nvSpPr>
            <p:cNvPr id="5" name="Цилиндр 4">
              <a:extLst>
                <a:ext uri="{FF2B5EF4-FFF2-40B4-BE49-F238E27FC236}">
                  <a16:creationId xmlns:a16="http://schemas.microsoft.com/office/drawing/2014/main" id="{899D95FA-60B8-4EE9-15DE-4A1F4D6AE4A5}"/>
                </a:ext>
              </a:extLst>
            </p:cNvPr>
            <p:cNvSpPr/>
            <p:nvPr/>
          </p:nvSpPr>
          <p:spPr>
            <a:xfrm>
              <a:off x="1554480" y="924560"/>
              <a:ext cx="1076960" cy="1473200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Цилиндр 5">
              <a:extLst>
                <a:ext uri="{FF2B5EF4-FFF2-40B4-BE49-F238E27FC236}">
                  <a16:creationId xmlns:a16="http://schemas.microsoft.com/office/drawing/2014/main" id="{0EED3D57-0890-BE4B-72E5-73E9166CABEC}"/>
                </a:ext>
              </a:extLst>
            </p:cNvPr>
            <p:cNvSpPr/>
            <p:nvPr/>
          </p:nvSpPr>
          <p:spPr>
            <a:xfrm>
              <a:off x="1554480" y="1717040"/>
              <a:ext cx="1076960" cy="680720"/>
            </a:xfrm>
            <a:prstGeom prst="can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DA0C0A60-D4F6-4EF0-08DB-E5FBDC90106A}"/>
              </a:ext>
            </a:extLst>
          </p:cNvPr>
          <p:cNvSpPr txBox="1"/>
          <p:nvPr/>
        </p:nvSpPr>
        <p:spPr>
          <a:xfrm>
            <a:off x="1385356" y="1651144"/>
            <a:ext cx="902170" cy="605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</a:p>
          <a:p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избыток</a:t>
            </a:r>
            <a:r>
              <a:rPr lang="en-US" sz="20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CB3A0B3-9C3C-D8F1-B422-08EE7F78B226}"/>
              </a:ext>
            </a:extLst>
          </p:cNvPr>
          <p:cNvSpPr txBox="1"/>
          <p:nvPr/>
        </p:nvSpPr>
        <p:spPr>
          <a:xfrm>
            <a:off x="2456053" y="66655"/>
            <a:ext cx="10550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4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400" b="1" baseline="-25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трелка: изогнутая вниз 11">
            <a:extLst>
              <a:ext uri="{FF2B5EF4-FFF2-40B4-BE49-F238E27FC236}">
                <a16:creationId xmlns:a16="http://schemas.microsoft.com/office/drawing/2014/main" id="{B1748C2D-D98A-8EE0-5C68-5B92381545F3}"/>
              </a:ext>
            </a:extLst>
          </p:cNvPr>
          <p:cNvSpPr/>
          <p:nvPr/>
        </p:nvSpPr>
        <p:spPr>
          <a:xfrm rot="19789193" flipH="1">
            <a:off x="1690748" y="206226"/>
            <a:ext cx="721360" cy="369332"/>
          </a:xfrm>
          <a:prstGeom prst="curvedDownArrow">
            <a:avLst>
              <a:gd name="adj1" fmla="val 25000"/>
              <a:gd name="adj2" fmla="val 50000"/>
              <a:gd name="adj3" fmla="val 2224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8" name="Капля 7">
            <a:extLst>
              <a:ext uri="{FF2B5EF4-FFF2-40B4-BE49-F238E27FC236}">
                <a16:creationId xmlns:a16="http://schemas.microsoft.com/office/drawing/2014/main" id="{42035530-17BE-DE23-1E74-BB8DC9B411CC}"/>
              </a:ext>
            </a:extLst>
          </p:cNvPr>
          <p:cNvSpPr/>
          <p:nvPr/>
        </p:nvSpPr>
        <p:spPr>
          <a:xfrm rot="19135196">
            <a:off x="1708926" y="1161984"/>
            <a:ext cx="254000" cy="264160"/>
          </a:xfrm>
          <a:prstGeom prst="teardrop">
            <a:avLst>
              <a:gd name="adj" fmla="val 148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Капля 12">
            <a:extLst>
              <a:ext uri="{FF2B5EF4-FFF2-40B4-BE49-F238E27FC236}">
                <a16:creationId xmlns:a16="http://schemas.microsoft.com/office/drawing/2014/main" id="{17D2E84D-D63D-35C0-151E-0F0C1A66F146}"/>
              </a:ext>
            </a:extLst>
          </p:cNvPr>
          <p:cNvSpPr/>
          <p:nvPr/>
        </p:nvSpPr>
        <p:spPr>
          <a:xfrm rot="19135196">
            <a:off x="1860202" y="4032371"/>
            <a:ext cx="254000" cy="264160"/>
          </a:xfrm>
          <a:prstGeom prst="teardrop">
            <a:avLst>
              <a:gd name="adj" fmla="val 148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2D978D21-9212-07F7-BD0E-97CD3FF3215F}"/>
              </a:ext>
            </a:extLst>
          </p:cNvPr>
          <p:cNvGrpSpPr/>
          <p:nvPr/>
        </p:nvGrpSpPr>
        <p:grpSpPr>
          <a:xfrm>
            <a:off x="1190262" y="3764736"/>
            <a:ext cx="1320800" cy="1797489"/>
            <a:chOff x="1554480" y="924560"/>
            <a:chExt cx="1076960" cy="1473200"/>
          </a:xfrm>
        </p:grpSpPr>
        <p:sp>
          <p:nvSpPr>
            <p:cNvPr id="15" name="Цилиндр 14">
              <a:extLst>
                <a:ext uri="{FF2B5EF4-FFF2-40B4-BE49-F238E27FC236}">
                  <a16:creationId xmlns:a16="http://schemas.microsoft.com/office/drawing/2014/main" id="{A9D2767F-40BD-09B4-5283-27618302A427}"/>
                </a:ext>
              </a:extLst>
            </p:cNvPr>
            <p:cNvSpPr/>
            <p:nvPr/>
          </p:nvSpPr>
          <p:spPr>
            <a:xfrm>
              <a:off x="1554480" y="924560"/>
              <a:ext cx="1076960" cy="1473200"/>
            </a:xfrm>
            <a:prstGeom prst="ca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Цилиндр 15">
              <a:extLst>
                <a:ext uri="{FF2B5EF4-FFF2-40B4-BE49-F238E27FC236}">
                  <a16:creationId xmlns:a16="http://schemas.microsoft.com/office/drawing/2014/main" id="{F4EF7DAC-3A7E-B791-E4BB-56BF3B99ECDC}"/>
                </a:ext>
              </a:extLst>
            </p:cNvPr>
            <p:cNvSpPr/>
            <p:nvPr/>
          </p:nvSpPr>
          <p:spPr>
            <a:xfrm>
              <a:off x="1554480" y="1717040"/>
              <a:ext cx="1076960" cy="680720"/>
            </a:xfrm>
            <a:prstGeom prst="can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187F1320-FA4F-B157-03A4-F4F08BF57230}"/>
              </a:ext>
            </a:extLst>
          </p:cNvPr>
          <p:cNvSpPr txBox="1"/>
          <p:nvPr/>
        </p:nvSpPr>
        <p:spPr>
          <a:xfrm>
            <a:off x="2437275" y="3427254"/>
            <a:ext cx="103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NaOH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870305-56AE-3388-25D6-F4A26DBF6EC8}"/>
              </a:ext>
            </a:extLst>
          </p:cNvPr>
          <p:cNvSpPr txBox="1"/>
          <p:nvPr/>
        </p:nvSpPr>
        <p:spPr>
          <a:xfrm>
            <a:off x="1366578" y="4887561"/>
            <a:ext cx="988207" cy="6052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0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</a:t>
            </a:r>
            <a:r>
              <a:rPr lang="en-US" sz="2000" b="1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2000" b="1" baseline="-25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(избыток)</a:t>
            </a:r>
          </a:p>
        </p:txBody>
      </p:sp>
      <p:sp>
        <p:nvSpPr>
          <p:cNvPr id="19" name="Стрелка: изогнутая вниз 18">
            <a:extLst>
              <a:ext uri="{FF2B5EF4-FFF2-40B4-BE49-F238E27FC236}">
                <a16:creationId xmlns:a16="http://schemas.microsoft.com/office/drawing/2014/main" id="{4D2EB230-A20A-2775-FE67-03C9A2C213E7}"/>
              </a:ext>
            </a:extLst>
          </p:cNvPr>
          <p:cNvSpPr/>
          <p:nvPr/>
        </p:nvSpPr>
        <p:spPr>
          <a:xfrm rot="19789193" flipH="1">
            <a:off x="1671970" y="3442643"/>
            <a:ext cx="721360" cy="369332"/>
          </a:xfrm>
          <a:prstGeom prst="curvedDownArrow">
            <a:avLst>
              <a:gd name="adj1" fmla="val 25000"/>
              <a:gd name="adj2" fmla="val 50000"/>
              <a:gd name="adj3" fmla="val 22249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Капля 19">
            <a:extLst>
              <a:ext uri="{FF2B5EF4-FFF2-40B4-BE49-F238E27FC236}">
                <a16:creationId xmlns:a16="http://schemas.microsoft.com/office/drawing/2014/main" id="{315FB591-77CC-F4B5-E100-83055815FA2A}"/>
              </a:ext>
            </a:extLst>
          </p:cNvPr>
          <p:cNvSpPr/>
          <p:nvPr/>
        </p:nvSpPr>
        <p:spPr>
          <a:xfrm rot="19135196">
            <a:off x="1690148" y="4398401"/>
            <a:ext cx="254000" cy="264160"/>
          </a:xfrm>
          <a:prstGeom prst="teardrop">
            <a:avLst>
              <a:gd name="adj" fmla="val 148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723297-8792-E790-0979-159607715C50}"/>
              </a:ext>
            </a:extLst>
          </p:cNvPr>
          <p:cNvSpPr txBox="1"/>
          <p:nvPr/>
        </p:nvSpPr>
        <p:spPr>
          <a:xfrm>
            <a:off x="2784143" y="3933618"/>
            <a:ext cx="92465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фосфорная кислота →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дигидрофосфат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гидрофосфат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→фосфат</a:t>
            </a:r>
          </a:p>
        </p:txBody>
      </p:sp>
    </p:spTree>
    <p:extLst>
      <p:ext uri="{BB962C8B-B14F-4D97-AF65-F5344CB8AC3E}">
        <p14:creationId xmlns:p14="http://schemas.microsoft.com/office/powerpoint/2010/main" val="4138809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5CE9A-38C8-9D85-2F08-B670D6F8B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485FDAEB-A405-6C63-5538-A701D0692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1470" y="-387927"/>
            <a:ext cx="12393469" cy="8155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ED3DD4-F3D4-8187-76B6-A69BA2596500}"/>
              </a:ext>
            </a:extLst>
          </p:cNvPr>
          <p:cNvSpPr txBox="1"/>
          <p:nvPr/>
        </p:nvSpPr>
        <p:spPr>
          <a:xfrm flipH="1">
            <a:off x="1037474" y="314960"/>
            <a:ext cx="2887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Видео-урок:</a:t>
            </a:r>
            <a:endParaRPr lang="ru-RU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D72858-39D6-E2F9-A300-C8D3BBB2392D}"/>
              </a:ext>
            </a:extLst>
          </p:cNvPr>
          <p:cNvSpPr txBox="1"/>
          <p:nvPr/>
        </p:nvSpPr>
        <p:spPr>
          <a:xfrm>
            <a:off x="1037474" y="961291"/>
            <a:ext cx="62788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dirty="0">
                <a:hlinkClick r:id="rId3"/>
              </a:rPr>
              <a:t>1. Кислые и основные соли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9020409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</TotalTime>
  <Words>366</Words>
  <Application>Microsoft Office PowerPoint</Application>
  <PresentationFormat>Широкоэкранный</PresentationFormat>
  <Paragraphs>78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Елена Молодцова</cp:lastModifiedBy>
  <cp:revision>18</cp:revision>
  <dcterms:created xsi:type="dcterms:W3CDTF">2023-08-14T17:29:09Z</dcterms:created>
  <dcterms:modified xsi:type="dcterms:W3CDTF">2026-09-25T05:18:00Z</dcterms:modified>
</cp:coreProperties>
</file>