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9" r:id="rId3"/>
    <p:sldId id="280" r:id="rId4"/>
    <p:sldId id="281" r:id="rId5"/>
    <p:sldId id="285" r:id="rId6"/>
    <p:sldId id="28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254B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Молодцова" userId="1f0baf8790502a18" providerId="LiveId" clId="{6507F014-8308-428D-9C3E-4F333C353017}"/>
    <pc:docChg chg="custSel modSld">
      <pc:chgData name="Елена Молодцова" userId="1f0baf8790502a18" providerId="LiveId" clId="{6507F014-8308-428D-9C3E-4F333C353017}" dt="2026-09-25T05:18:50.337" v="10" actId="1076"/>
      <pc:docMkLst>
        <pc:docMk/>
      </pc:docMkLst>
      <pc:sldChg chg="delSp modSp mod">
        <pc:chgData name="Елена Молодцова" userId="1f0baf8790502a18" providerId="LiveId" clId="{6507F014-8308-428D-9C3E-4F333C353017}" dt="2026-09-25T05:18:50.337" v="10" actId="1076"/>
        <pc:sldMkLst>
          <pc:docMk/>
          <pc:sldMk cId="3798878559" sldId="282"/>
        </pc:sldMkLst>
        <pc:spChg chg="del">
          <ac:chgData name="Елена Молодцова" userId="1f0baf8790502a18" providerId="LiveId" clId="{6507F014-8308-428D-9C3E-4F333C353017}" dt="2026-09-25T05:18:23.187" v="1" actId="478"/>
          <ac:spMkLst>
            <pc:docMk/>
            <pc:sldMk cId="3798878559" sldId="282"/>
            <ac:spMk id="4" creationId="{E3652268-69CC-5749-4B7A-30ECDA14C461}"/>
          </ac:spMkLst>
        </pc:spChg>
        <pc:spChg chg="del">
          <ac:chgData name="Елена Молодцова" userId="1f0baf8790502a18" providerId="LiveId" clId="{6507F014-8308-428D-9C3E-4F333C353017}" dt="2026-09-25T05:18:19.983" v="0" actId="478"/>
          <ac:spMkLst>
            <pc:docMk/>
            <pc:sldMk cId="3798878559" sldId="282"/>
            <ac:spMk id="5" creationId="{70A47D1F-0948-B4AF-CE05-0AB52E2993F3}"/>
          </ac:spMkLst>
        </pc:spChg>
        <pc:spChg chg="mod">
          <ac:chgData name="Елена Молодцова" userId="1f0baf8790502a18" providerId="LiveId" clId="{6507F014-8308-428D-9C3E-4F333C353017}" dt="2026-09-25T05:18:50.337" v="10" actId="1076"/>
          <ac:spMkLst>
            <pc:docMk/>
            <pc:sldMk cId="3798878559" sldId="282"/>
            <ac:spMk id="6" creationId="{30130F1F-7E34-78F6-5C44-1B0FE96739D3}"/>
          </ac:spMkLst>
        </pc:spChg>
        <pc:picChg chg="mod">
          <ac:chgData name="Елена Молодцова" userId="1f0baf8790502a18" providerId="LiveId" clId="{6507F014-8308-428D-9C3E-4F333C353017}" dt="2026-09-25T05:18:29.038" v="3" actId="1076"/>
          <ac:picMkLst>
            <pc:docMk/>
            <pc:sldMk cId="3798878559" sldId="282"/>
            <ac:picMk id="1028" creationId="{DD4A5C2F-654E-C3C5-6B41-CEF0ED3242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361EB-184F-AA97-F852-66ABCCA99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D79FA6-5427-5DBE-1CBF-FEA2C3420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8C86EC-520E-30D4-02AE-D825D63DE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F194DD-2C16-979F-89E8-6824D3FFC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A7504-0334-E308-207F-EA36CA5F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5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5D8BD-C233-1212-F3BB-D8C99A42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EF6589-D074-A44B-FEDC-2186678AC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C4D57D-245F-92CA-40A6-E55A477E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887570-CD5D-4456-28F8-C972D9DB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572385-3C67-6220-5FF2-83AD97DB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2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E2B8C-44A2-9D8B-9240-DE5669E5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5F0742-A802-DE72-3E3E-8D2EB479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1FD0C5-082F-A5E4-2542-357836F9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119F52-A451-256D-8391-D97FED12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F296B7-AB6E-48B3-9105-B90C8686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53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B583F-CE92-8071-1A40-AE2C930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50140D-14D6-7D42-4867-71A90AEF1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3EA1D-C2CC-F01C-2990-FD66EB078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877F1D-42DC-0EDA-6952-FDD9DC1D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8F1AFA-D672-B7FD-766E-33D661FB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F5F823-0468-6B5D-55D7-A32C2DFC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36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0FF0F-0E0F-402B-3D02-38C48AE3D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EAA8BD-A212-D9D1-9531-B0E1AE4F1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EE007C-AF6C-DEE7-534B-485EB2AF3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B4ED8C-6065-D3C2-FB59-EBC45C52B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27C1E2-F122-4755-91C2-D5FA2F579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418D00-0131-CE2F-E73B-68D5E79F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8B09B3-3F9F-98B3-5ABE-9C463C74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D0D8DE-7334-959C-CF9F-2A641D18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96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0D7D0-9CB0-1509-C2B2-54EE36D4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C15F8C-FD41-BA22-B6A5-904837C7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DFF579-F14E-31B8-4C79-CAEE1A35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E83C2-0980-3E96-4131-DAF88FE1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BCCDC7-1457-3D7C-926A-EA2263A5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4A49FAC-B6EA-911A-6BFD-42F240D9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FB34E2-A9D3-3428-5548-B7D8D3D8B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EF9AF-E936-E161-D402-79B9660E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4E282-BD3D-2FD5-0216-580FA6548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B23873-CB91-5D06-9B88-770921B7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D4FE67-25E4-1A62-21A4-47A56AF9D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7E473A-09FC-AB65-596D-F587D4A6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7B39E4-66AD-5360-CEDA-963A3957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9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2828B-5B34-2557-10E6-F844F010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E487AA-BDE3-BD9C-9E07-0DD9E3680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043D76-77C8-289A-8A40-CBE3F8662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26DDE-EF31-B0D2-290A-0F7B0FF0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97A62A-CA31-EE2C-4CB3-2BDA1D68C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415B91-0164-6A9E-2638-A84BA900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71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B4D70-FC79-C2C1-BD9C-2FF36DA5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C1C955-333A-E367-DF8B-A85BE5986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885E98-4DEA-DF1B-E522-000221410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1D9DD-2759-1373-6372-97437EBA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A28217-52A3-F0A6-CFAB-7B569AA9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0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072461-66A7-7CF7-2459-FCDC735A2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40D65E-8227-013C-8B65-C4BC03EA8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5F781F-79FA-96FE-CD98-0367F00B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4AC62-4D79-CFAC-4728-DBE6E7B15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D6E5CC-851C-D9E9-9124-201DCB64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1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44BA5-675B-F17C-C389-0AF6ED5F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91395-DF93-2F00-9184-8A7CDC915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AF437-BF21-908B-7351-0BE8127A9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3D40AE-1CD8-26FF-FBBF-929147847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8E1D9-4A42-9EF9-E065-AF183B1BB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62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5Pblni_8BM&amp;list=PLai4qoTZtgwTMSEhTOMh48-wQzRCYumwW&amp;index=5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80F6F-37D2-29EC-AC79-360ED531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2297673-7F97-3B65-6FD6-7BD7EA195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D6DB17-E059-53BE-3FE4-1E0877BE875A}"/>
              </a:ext>
            </a:extLst>
          </p:cNvPr>
          <p:cNvSpPr txBox="1"/>
          <p:nvPr/>
        </p:nvSpPr>
        <p:spPr>
          <a:xfrm flipH="1">
            <a:off x="1117135" y="-36744"/>
            <a:ext cx="10918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3. Амфотерность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2055E8-C412-9F77-53EA-F49C7A84F61B}"/>
              </a:ext>
            </a:extLst>
          </p:cNvPr>
          <p:cNvSpPr txBox="1"/>
          <p:nvPr/>
        </p:nvSpPr>
        <p:spPr>
          <a:xfrm flipH="1">
            <a:off x="1117132" y="555105"/>
            <a:ext cx="101142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Амфотерность – химическая двойственность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(вещества проявляют и основные и кислотные свойства)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CA5E5A-D105-0465-89D4-79E7EAFC0853}"/>
              </a:ext>
            </a:extLst>
          </p:cNvPr>
          <p:cNvSpPr txBox="1"/>
          <p:nvPr/>
        </p:nvSpPr>
        <p:spPr>
          <a:xfrm>
            <a:off x="1217571" y="3968208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6F6C7F-70B5-83D3-2394-FD6549198157}"/>
              </a:ext>
            </a:extLst>
          </p:cNvPr>
          <p:cNvSpPr txBox="1"/>
          <p:nvPr/>
        </p:nvSpPr>
        <p:spPr>
          <a:xfrm>
            <a:off x="8407454" y="3882440"/>
            <a:ext cx="14622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Al(OH)</a:t>
            </a:r>
            <a:r>
              <a:rPr lang="ru-RU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F05247-A7EA-D5A0-2CCE-EB57A43D1624}"/>
              </a:ext>
            </a:extLst>
          </p:cNvPr>
          <p:cNvSpPr txBox="1"/>
          <p:nvPr/>
        </p:nvSpPr>
        <p:spPr>
          <a:xfrm>
            <a:off x="5066493" y="3935185"/>
            <a:ext cx="3032631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свойства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77C442D7-8B59-4C1A-1C53-37B44F5DABD5}"/>
              </a:ext>
            </a:extLst>
          </p:cNvPr>
          <p:cNvCxnSpPr>
            <a:cxnSpLocks/>
          </p:cNvCxnSpPr>
          <p:nvPr/>
        </p:nvCxnSpPr>
        <p:spPr>
          <a:xfrm>
            <a:off x="7980440" y="4291911"/>
            <a:ext cx="429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9DFE7CAE-1610-EDDD-7BD3-257807D195EA}"/>
              </a:ext>
            </a:extLst>
          </p:cNvPr>
          <p:cNvSpPr txBox="1"/>
          <p:nvPr/>
        </p:nvSpPr>
        <p:spPr>
          <a:xfrm>
            <a:off x="5299499" y="1556576"/>
            <a:ext cx="36471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36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6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BeO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6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+3,+4  </a:t>
            </a:r>
            <a:endParaRPr lang="ru-RU" sz="2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44EC91-3465-4554-A0F4-07AF96AFA120}"/>
              </a:ext>
            </a:extLst>
          </p:cNvPr>
          <p:cNvSpPr txBox="1"/>
          <p:nvPr/>
        </p:nvSpPr>
        <p:spPr>
          <a:xfrm>
            <a:off x="1117132" y="1789027"/>
            <a:ext cx="4080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оксиды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3A8A1-D9B6-1CAF-004B-21F85AF14C23}"/>
              </a:ext>
            </a:extLst>
          </p:cNvPr>
          <p:cNvSpPr txBox="1"/>
          <p:nvPr/>
        </p:nvSpPr>
        <p:spPr>
          <a:xfrm>
            <a:off x="1137588" y="3105152"/>
            <a:ext cx="5364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гидроксиды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F714F39E-96D4-D656-101E-4B429B2DFC7B}"/>
              </a:ext>
            </a:extLst>
          </p:cNvPr>
          <p:cNvCxnSpPr>
            <a:cxnSpLocks/>
          </p:cNvCxnSpPr>
          <p:nvPr/>
        </p:nvCxnSpPr>
        <p:spPr>
          <a:xfrm>
            <a:off x="4020589" y="2458080"/>
            <a:ext cx="0" cy="619393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209E666-05D1-1E50-4710-0F8007EA85AB}"/>
              </a:ext>
            </a:extLst>
          </p:cNvPr>
          <p:cNvSpPr txBox="1"/>
          <p:nvPr/>
        </p:nvSpPr>
        <p:spPr>
          <a:xfrm>
            <a:off x="947617" y="4308682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44DDAE-10EE-9902-FC87-DFC20E3F3C28}"/>
              </a:ext>
            </a:extLst>
          </p:cNvPr>
          <p:cNvSpPr txBox="1"/>
          <p:nvPr/>
        </p:nvSpPr>
        <p:spPr>
          <a:xfrm>
            <a:off x="2739732" y="4508842"/>
            <a:ext cx="2349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85F464-4B26-E80D-B7E4-601B26A65D42}"/>
              </a:ext>
            </a:extLst>
          </p:cNvPr>
          <p:cNvSpPr txBox="1"/>
          <p:nvPr/>
        </p:nvSpPr>
        <p:spPr>
          <a:xfrm>
            <a:off x="4973578" y="4499571"/>
            <a:ext cx="3114078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кислотные свойства</a:t>
            </a:r>
          </a:p>
        </p:txBody>
      </p:sp>
      <p:sp>
        <p:nvSpPr>
          <p:cNvPr id="51" name="Правая фигурная скобка 50">
            <a:extLst>
              <a:ext uri="{FF2B5EF4-FFF2-40B4-BE49-F238E27FC236}">
                <a16:creationId xmlns:a16="http://schemas.microsoft.com/office/drawing/2014/main" id="{4B1F7546-6027-9F2B-5DB8-7A7D126DFE62}"/>
              </a:ext>
            </a:extLst>
          </p:cNvPr>
          <p:cNvSpPr/>
          <p:nvPr/>
        </p:nvSpPr>
        <p:spPr>
          <a:xfrm>
            <a:off x="2365982" y="3968208"/>
            <a:ext cx="319611" cy="1272511"/>
          </a:xfrm>
          <a:prstGeom prst="rightBrac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4A8CC9E-8201-40F4-DA6E-41142E5F7B83}"/>
              </a:ext>
            </a:extLst>
          </p:cNvPr>
          <p:cNvSpPr txBox="1"/>
          <p:nvPr/>
        </p:nvSpPr>
        <p:spPr>
          <a:xfrm>
            <a:off x="2755926" y="3941270"/>
            <a:ext cx="1542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Zn(OH)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335B5B-939F-580D-8977-5A54C582B4EF}"/>
              </a:ext>
            </a:extLst>
          </p:cNvPr>
          <p:cNvSpPr txBox="1"/>
          <p:nvPr/>
        </p:nvSpPr>
        <p:spPr>
          <a:xfrm>
            <a:off x="8376575" y="4509755"/>
            <a:ext cx="2349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HAlO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b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E8149C-61F5-D3C7-A729-63AE3498C03B}"/>
              </a:ext>
            </a:extLst>
          </p:cNvPr>
          <p:cNvSpPr txBox="1"/>
          <p:nvPr/>
        </p:nvSpPr>
        <p:spPr>
          <a:xfrm>
            <a:off x="10660632" y="3923939"/>
            <a:ext cx="10631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692450-968F-5523-7E1E-317ED45FC356}"/>
              </a:ext>
            </a:extLst>
          </p:cNvPr>
          <p:cNvSpPr txBox="1"/>
          <p:nvPr/>
        </p:nvSpPr>
        <p:spPr>
          <a:xfrm>
            <a:off x="10485272" y="4291911"/>
            <a:ext cx="330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авая фигурная скобка 57">
            <a:extLst>
              <a:ext uri="{FF2B5EF4-FFF2-40B4-BE49-F238E27FC236}">
                <a16:creationId xmlns:a16="http://schemas.microsoft.com/office/drawing/2014/main" id="{6EBE334E-C18F-6504-B0B7-E3D9626CC5E4}"/>
              </a:ext>
            </a:extLst>
          </p:cNvPr>
          <p:cNvSpPr/>
          <p:nvPr/>
        </p:nvSpPr>
        <p:spPr>
          <a:xfrm flipH="1">
            <a:off x="10294588" y="3836497"/>
            <a:ext cx="311564" cy="1267994"/>
          </a:xfrm>
          <a:prstGeom prst="rightBrace">
            <a:avLst>
              <a:gd name="adj1" fmla="val 8333"/>
              <a:gd name="adj2" fmla="val 51597"/>
            </a:avLst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cxnSp>
        <p:nvCxnSpPr>
          <p:cNvPr id="1024" name="Прямая со стрелкой 1023">
            <a:extLst>
              <a:ext uri="{FF2B5EF4-FFF2-40B4-BE49-F238E27FC236}">
                <a16:creationId xmlns:a16="http://schemas.microsoft.com/office/drawing/2014/main" id="{F0A0757A-2437-1ED4-B8C4-3B943A6BF995}"/>
              </a:ext>
            </a:extLst>
          </p:cNvPr>
          <p:cNvCxnSpPr>
            <a:cxnSpLocks/>
          </p:cNvCxnSpPr>
          <p:nvPr/>
        </p:nvCxnSpPr>
        <p:spPr>
          <a:xfrm>
            <a:off x="7978020" y="4842295"/>
            <a:ext cx="429434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5" name="Прямая со стрелкой 1024">
            <a:extLst>
              <a:ext uri="{FF2B5EF4-FFF2-40B4-BE49-F238E27FC236}">
                <a16:creationId xmlns:a16="http://schemas.microsoft.com/office/drawing/2014/main" id="{01773A3A-4E3A-E4AE-3FAB-F49D436E4C4A}"/>
              </a:ext>
            </a:extLst>
          </p:cNvPr>
          <p:cNvCxnSpPr>
            <a:cxnSpLocks/>
          </p:cNvCxnSpPr>
          <p:nvPr/>
        </p:nvCxnSpPr>
        <p:spPr>
          <a:xfrm flipH="1">
            <a:off x="4643257" y="4291911"/>
            <a:ext cx="423236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7" name="Прямая со стрелкой 1026">
            <a:extLst>
              <a:ext uri="{FF2B5EF4-FFF2-40B4-BE49-F238E27FC236}">
                <a16:creationId xmlns:a16="http://schemas.microsoft.com/office/drawing/2014/main" id="{862FF69A-9CD2-99D5-729E-6A3F0EFDB9AC}"/>
              </a:ext>
            </a:extLst>
          </p:cNvPr>
          <p:cNvCxnSpPr>
            <a:cxnSpLocks/>
          </p:cNvCxnSpPr>
          <p:nvPr/>
        </p:nvCxnSpPr>
        <p:spPr>
          <a:xfrm flipH="1">
            <a:off x="4643257" y="4852688"/>
            <a:ext cx="423236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9" name="TextBox 1028">
            <a:extLst>
              <a:ext uri="{FF2B5EF4-FFF2-40B4-BE49-F238E27FC236}">
                <a16:creationId xmlns:a16="http://schemas.microsoft.com/office/drawing/2014/main" id="{FD1BF1E2-DF11-F65C-70CA-64E7066ADC1C}"/>
              </a:ext>
            </a:extLst>
          </p:cNvPr>
          <p:cNvSpPr txBox="1"/>
          <p:nvPr/>
        </p:nvSpPr>
        <p:spPr>
          <a:xfrm>
            <a:off x="8117682" y="2149101"/>
            <a:ext cx="3647151" cy="1446550"/>
          </a:xfrm>
          <a:prstGeom prst="rect">
            <a:avLst/>
          </a:prstGeom>
          <a:noFill/>
          <a:ln w="4762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свойства</a:t>
            </a:r>
            <a:r>
              <a: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ru-RU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свойства</a:t>
            </a:r>
            <a:r>
              <a: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</a:t>
            </a:r>
            <a:r>
              <a:rPr lang="en-US" sz="28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кислотные свойства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41256167-B887-F28F-89F8-B4C53D2B6033}"/>
              </a:ext>
            </a:extLst>
          </p:cNvPr>
          <p:cNvSpPr txBox="1"/>
          <p:nvPr/>
        </p:nvSpPr>
        <p:spPr>
          <a:xfrm>
            <a:off x="8376575" y="2103041"/>
            <a:ext cx="40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56DE0D25-ED6C-CD8D-0AA5-577E694C2B11}"/>
              </a:ext>
            </a:extLst>
          </p:cNvPr>
          <p:cNvSpPr txBox="1"/>
          <p:nvPr/>
        </p:nvSpPr>
        <p:spPr>
          <a:xfrm>
            <a:off x="8462110" y="2549431"/>
            <a:ext cx="4845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654A93CB-A509-759F-9A7C-2DB8D04F660B}"/>
              </a:ext>
            </a:extLst>
          </p:cNvPr>
          <p:cNvSpPr txBox="1"/>
          <p:nvPr/>
        </p:nvSpPr>
        <p:spPr>
          <a:xfrm>
            <a:off x="8388174" y="3006482"/>
            <a:ext cx="464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34" name="TextBox 1033">
            <a:extLst>
              <a:ext uri="{FF2B5EF4-FFF2-40B4-BE49-F238E27FC236}">
                <a16:creationId xmlns:a16="http://schemas.microsoft.com/office/drawing/2014/main" id="{E2B61DEE-A066-0E61-D01B-5A6B4CC8CD55}"/>
              </a:ext>
            </a:extLst>
          </p:cNvPr>
          <p:cNvSpPr txBox="1"/>
          <p:nvPr/>
        </p:nvSpPr>
        <p:spPr>
          <a:xfrm>
            <a:off x="2755926" y="5179965"/>
            <a:ext cx="28007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[Zn(OH)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endParaRPr lang="ru-RU" sz="28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TextBox 1034">
            <a:extLst>
              <a:ext uri="{FF2B5EF4-FFF2-40B4-BE49-F238E27FC236}">
                <a16:creationId xmlns:a16="http://schemas.microsoft.com/office/drawing/2014/main" id="{F89DB508-2AC0-498E-AA96-9A4D0E46CB6C}"/>
              </a:ext>
            </a:extLst>
          </p:cNvPr>
          <p:cNvSpPr txBox="1"/>
          <p:nvPr/>
        </p:nvSpPr>
        <p:spPr>
          <a:xfrm>
            <a:off x="8318851" y="5086397"/>
            <a:ext cx="28007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[Al(OH)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endParaRPr lang="ru-RU" sz="28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3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3AEC8-2ACA-647B-E2D1-CD6C80DC0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6957F80-820C-C120-AA12-17E96A17D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B18A7C-0D15-658E-DBBC-BCB3F9BD764F}"/>
              </a:ext>
            </a:extLst>
          </p:cNvPr>
          <p:cNvSpPr txBox="1"/>
          <p:nvPr/>
        </p:nvSpPr>
        <p:spPr>
          <a:xfrm flipH="1">
            <a:off x="1124580" y="-14850"/>
            <a:ext cx="264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Металлы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CF1463-BED7-3819-C039-1ED977EE5A42}"/>
              </a:ext>
            </a:extLst>
          </p:cNvPr>
          <p:cNvSpPr txBox="1"/>
          <p:nvPr/>
        </p:nvSpPr>
        <p:spPr>
          <a:xfrm>
            <a:off x="1381287" y="404393"/>
            <a:ext cx="8819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2HCl → ZnCl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 + 2NaOH + 2H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→ 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+ 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C64CE2-1208-62AB-8DB2-E0C0FCCE302B}"/>
              </a:ext>
            </a:extLst>
          </p:cNvPr>
          <p:cNvSpPr txBox="1"/>
          <p:nvPr/>
        </p:nvSpPr>
        <p:spPr>
          <a:xfrm>
            <a:off x="1124580" y="1481611"/>
            <a:ext cx="4490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оксиды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9184D6-C273-A8E0-9E33-069047AF0C97}"/>
              </a:ext>
            </a:extLst>
          </p:cNvPr>
          <p:cNvSpPr txBox="1"/>
          <p:nvPr/>
        </p:nvSpPr>
        <p:spPr>
          <a:xfrm>
            <a:off x="1190246" y="3883321"/>
            <a:ext cx="613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гидроксиды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0B709-A8D0-70AD-2B8A-5DA7499D4EAD}"/>
              </a:ext>
            </a:extLst>
          </p:cNvPr>
          <p:cNvSpPr txBox="1"/>
          <p:nvPr/>
        </p:nvSpPr>
        <p:spPr>
          <a:xfrm>
            <a:off x="1482357" y="2029094"/>
            <a:ext cx="7346684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2HCl → ZnCl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t</a:t>
            </a:r>
          </a:p>
          <a:p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+ 2NaOH → 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endParaRPr lang="ru-RU" sz="3200" dirty="0"/>
          </a:p>
          <a:p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+ 2NaOH + 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→ 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F00958-C2CE-0552-51E9-0B9E40CA0A19}"/>
              </a:ext>
            </a:extLst>
          </p:cNvPr>
          <p:cNvSpPr txBox="1"/>
          <p:nvPr/>
        </p:nvSpPr>
        <p:spPr>
          <a:xfrm>
            <a:off x="1449656" y="4387076"/>
            <a:ext cx="7379386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2HCl → ZnCl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</a:p>
          <a:p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t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+ 2NaOH → 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endParaRPr lang="ru-RU" sz="3200" dirty="0"/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+ 2NaOH → 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4DAD09-DCE4-24C4-3725-F136DE9FA5FF}"/>
              </a:ext>
            </a:extLst>
          </p:cNvPr>
          <p:cNvSpPr txBox="1"/>
          <p:nvPr/>
        </p:nvSpPr>
        <p:spPr>
          <a:xfrm>
            <a:off x="10204330" y="171899"/>
            <a:ext cx="1518410" cy="1200329"/>
          </a:xfrm>
          <a:prstGeom prst="rect">
            <a:avLst/>
          </a:prstGeom>
          <a:noFill/>
          <a:ln w="3492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3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A5F0-69DE-45CC-98FD-BDA91622C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16A1AD3-973A-6908-1B79-7A1924734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B32893-E4A1-0F8C-2F1F-56D02736CB6E}"/>
              </a:ext>
            </a:extLst>
          </p:cNvPr>
          <p:cNvSpPr txBox="1"/>
          <p:nvPr/>
        </p:nvSpPr>
        <p:spPr>
          <a:xfrm flipH="1">
            <a:off x="1124580" y="-14850"/>
            <a:ext cx="264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Металлы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5E5A1F-939A-463D-5FD3-B698FD2E5470}"/>
              </a:ext>
            </a:extLst>
          </p:cNvPr>
          <p:cNvSpPr txBox="1"/>
          <p:nvPr/>
        </p:nvSpPr>
        <p:spPr>
          <a:xfrm>
            <a:off x="1381287" y="404393"/>
            <a:ext cx="88198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 → </a:t>
            </a:r>
            <a:endParaRPr lang="en-US" sz="3200" b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 + NaOH + 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→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593D8-ED3D-75CD-CAE1-D136939D7D6B}"/>
              </a:ext>
            </a:extLst>
          </p:cNvPr>
          <p:cNvSpPr txBox="1"/>
          <p:nvPr/>
        </p:nvSpPr>
        <p:spPr>
          <a:xfrm>
            <a:off x="1124580" y="1481611"/>
            <a:ext cx="4490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оксиды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DB6886-B9A0-EED2-D9A1-17E6B576DCA6}"/>
              </a:ext>
            </a:extLst>
          </p:cNvPr>
          <p:cNvSpPr txBox="1"/>
          <p:nvPr/>
        </p:nvSpPr>
        <p:spPr>
          <a:xfrm>
            <a:off x="1190246" y="3883321"/>
            <a:ext cx="6132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Амфотерные гидроксиды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6FC471-9261-C298-847D-2E4BEAEFDB81}"/>
              </a:ext>
            </a:extLst>
          </p:cNvPr>
          <p:cNvSpPr txBox="1"/>
          <p:nvPr/>
        </p:nvSpPr>
        <p:spPr>
          <a:xfrm>
            <a:off x="1482357" y="2029094"/>
            <a:ext cx="7346684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 →</a:t>
            </a:r>
          </a:p>
          <a:p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t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NaOH →</a:t>
            </a:r>
            <a:endParaRPr lang="ru-RU" sz="3200" dirty="0"/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NaOH + 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→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ADF391-0F24-0F85-BCFB-E4ADFEC58DB1}"/>
              </a:ext>
            </a:extLst>
          </p:cNvPr>
          <p:cNvSpPr txBox="1"/>
          <p:nvPr/>
        </p:nvSpPr>
        <p:spPr>
          <a:xfrm>
            <a:off x="1449656" y="4387076"/>
            <a:ext cx="3924984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 → </a:t>
            </a:r>
          </a:p>
          <a:p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t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NaOH →</a:t>
            </a:r>
            <a:endParaRPr lang="ru-RU" sz="3200" dirty="0"/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NaOH →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7FD9E5-5DC1-6479-AE87-F794E9EA7AEE}"/>
              </a:ext>
            </a:extLst>
          </p:cNvPr>
          <p:cNvSpPr txBox="1"/>
          <p:nvPr/>
        </p:nvSpPr>
        <p:spPr>
          <a:xfrm>
            <a:off x="10204330" y="171899"/>
            <a:ext cx="1518410" cy="1200329"/>
          </a:xfrm>
          <a:prstGeom prst="rect">
            <a:avLst/>
          </a:prstGeom>
          <a:noFill/>
          <a:ln w="3492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0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DF653-F4E1-C3A0-5676-198BE2CC2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22AC904-C00B-A125-4072-633F976F3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C6FF67-D549-051F-80E1-7BDFD83C2C7D}"/>
              </a:ext>
            </a:extLst>
          </p:cNvPr>
          <p:cNvSpPr txBox="1"/>
          <p:nvPr/>
        </p:nvSpPr>
        <p:spPr>
          <a:xfrm flipH="1">
            <a:off x="1124580" y="-14850"/>
            <a:ext cx="26447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Соли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2229E6-E188-F0BC-38A9-3563B4755244}"/>
              </a:ext>
            </a:extLst>
          </p:cNvPr>
          <p:cNvSpPr txBox="1"/>
          <p:nvPr/>
        </p:nvSpPr>
        <p:spPr>
          <a:xfrm>
            <a:off x="1340647" y="470498"/>
            <a:ext cx="8819863" cy="295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NaOH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NaOH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(изб.)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NaOH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NaOH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(изб.)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en-US" sz="3200" b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AF9AC9-D88C-FAC7-DE24-1528C9F7D7B6}"/>
              </a:ext>
            </a:extLst>
          </p:cNvPr>
          <p:cNvSpPr txBox="1"/>
          <p:nvPr/>
        </p:nvSpPr>
        <p:spPr>
          <a:xfrm>
            <a:off x="1340647" y="3547687"/>
            <a:ext cx="5690074" cy="2968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изб.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[Al(OH)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+ HNO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</a:t>
            </a:r>
            <a:r>
              <a:rPr lang="ru-RU" sz="32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ru-RU" sz="3200" dirty="0"/>
          </a:p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[Al(OH)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+ HNO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3(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изб.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59380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E37D9-796C-97D4-189C-DE26F5739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A306BA4-CABC-F486-EE85-AE4BFAAA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FFF374-B689-DB07-BCD8-08FF90AC00B7}"/>
              </a:ext>
            </a:extLst>
          </p:cNvPr>
          <p:cNvSpPr txBox="1"/>
          <p:nvPr/>
        </p:nvSpPr>
        <p:spPr>
          <a:xfrm>
            <a:off x="3009787" y="649384"/>
            <a:ext cx="8979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хлорид цинка → гидроксид цинка </a:t>
            </a:r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B9E0D8AA-4002-1690-3F0A-FEBBA965D035}"/>
              </a:ext>
            </a:extLst>
          </p:cNvPr>
          <p:cNvSpPr/>
          <p:nvPr/>
        </p:nvSpPr>
        <p:spPr>
          <a:xfrm rot="19135196">
            <a:off x="1878980" y="795954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404D21A-2BB2-1F2C-1128-DD7A8582DEB1}"/>
              </a:ext>
            </a:extLst>
          </p:cNvPr>
          <p:cNvGrpSpPr/>
          <p:nvPr/>
        </p:nvGrpSpPr>
        <p:grpSpPr>
          <a:xfrm>
            <a:off x="1209039" y="528319"/>
            <a:ext cx="1362984" cy="1793342"/>
            <a:chOff x="1554480" y="924560"/>
            <a:chExt cx="1076960" cy="1473200"/>
          </a:xfrm>
        </p:grpSpPr>
        <p:sp>
          <p:nvSpPr>
            <p:cNvPr id="5" name="Цилиндр 4">
              <a:extLst>
                <a:ext uri="{FF2B5EF4-FFF2-40B4-BE49-F238E27FC236}">
                  <a16:creationId xmlns:a16="http://schemas.microsoft.com/office/drawing/2014/main" id="{899D95FA-60B8-4EE9-15DE-4A1F4D6AE4A5}"/>
                </a:ext>
              </a:extLst>
            </p:cNvPr>
            <p:cNvSpPr/>
            <p:nvPr/>
          </p:nvSpPr>
          <p:spPr>
            <a:xfrm>
              <a:off x="1554480" y="924560"/>
              <a:ext cx="1076960" cy="1473200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Цилиндр 5">
              <a:extLst>
                <a:ext uri="{FF2B5EF4-FFF2-40B4-BE49-F238E27FC236}">
                  <a16:creationId xmlns:a16="http://schemas.microsoft.com/office/drawing/2014/main" id="{0EED3D57-0890-BE4B-72E5-73E9166CABEC}"/>
                </a:ext>
              </a:extLst>
            </p:cNvPr>
            <p:cNvSpPr/>
            <p:nvPr/>
          </p:nvSpPr>
          <p:spPr>
            <a:xfrm>
              <a:off x="1554480" y="1717040"/>
              <a:ext cx="1076960" cy="680720"/>
            </a:xfrm>
            <a:prstGeom prst="can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0C0A60-D4F6-4EF0-08DB-E5FBDC90106A}"/>
              </a:ext>
            </a:extLst>
          </p:cNvPr>
          <p:cNvSpPr txBox="1"/>
          <p:nvPr/>
        </p:nvSpPr>
        <p:spPr>
          <a:xfrm>
            <a:off x="1385356" y="1651144"/>
            <a:ext cx="902170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ZnCl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избыток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: изогнутая вниз 11">
            <a:extLst>
              <a:ext uri="{FF2B5EF4-FFF2-40B4-BE49-F238E27FC236}">
                <a16:creationId xmlns:a16="http://schemas.microsoft.com/office/drawing/2014/main" id="{B1748C2D-D98A-8EE0-5C68-5B92381545F3}"/>
              </a:ext>
            </a:extLst>
          </p:cNvPr>
          <p:cNvSpPr/>
          <p:nvPr/>
        </p:nvSpPr>
        <p:spPr>
          <a:xfrm rot="19789193" flipH="1">
            <a:off x="1690748" y="206226"/>
            <a:ext cx="721360" cy="369332"/>
          </a:xfrm>
          <a:prstGeom prst="curvedDownArrow">
            <a:avLst>
              <a:gd name="adj1" fmla="val 25000"/>
              <a:gd name="adj2" fmla="val 50000"/>
              <a:gd name="adj3" fmla="val 222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Капля 7">
            <a:extLst>
              <a:ext uri="{FF2B5EF4-FFF2-40B4-BE49-F238E27FC236}">
                <a16:creationId xmlns:a16="http://schemas.microsoft.com/office/drawing/2014/main" id="{42035530-17BE-DE23-1E74-BB8DC9B411CC}"/>
              </a:ext>
            </a:extLst>
          </p:cNvPr>
          <p:cNvSpPr/>
          <p:nvPr/>
        </p:nvSpPr>
        <p:spPr>
          <a:xfrm rot="19135196">
            <a:off x="1708926" y="1161984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апля 12">
            <a:extLst>
              <a:ext uri="{FF2B5EF4-FFF2-40B4-BE49-F238E27FC236}">
                <a16:creationId xmlns:a16="http://schemas.microsoft.com/office/drawing/2014/main" id="{17D2E84D-D63D-35C0-151E-0F0C1A66F146}"/>
              </a:ext>
            </a:extLst>
          </p:cNvPr>
          <p:cNvSpPr/>
          <p:nvPr/>
        </p:nvSpPr>
        <p:spPr>
          <a:xfrm rot="19135196">
            <a:off x="1860202" y="4032371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D978D21-9212-07F7-BD0E-97CD3FF3215F}"/>
              </a:ext>
            </a:extLst>
          </p:cNvPr>
          <p:cNvGrpSpPr/>
          <p:nvPr/>
        </p:nvGrpSpPr>
        <p:grpSpPr>
          <a:xfrm>
            <a:off x="1190262" y="3764736"/>
            <a:ext cx="1320800" cy="1797489"/>
            <a:chOff x="1554480" y="924560"/>
            <a:chExt cx="1076960" cy="1473200"/>
          </a:xfrm>
        </p:grpSpPr>
        <p:sp>
          <p:nvSpPr>
            <p:cNvPr id="15" name="Цилиндр 14">
              <a:extLst>
                <a:ext uri="{FF2B5EF4-FFF2-40B4-BE49-F238E27FC236}">
                  <a16:creationId xmlns:a16="http://schemas.microsoft.com/office/drawing/2014/main" id="{A9D2767F-40BD-09B4-5283-27618302A427}"/>
                </a:ext>
              </a:extLst>
            </p:cNvPr>
            <p:cNvSpPr/>
            <p:nvPr/>
          </p:nvSpPr>
          <p:spPr>
            <a:xfrm>
              <a:off x="1554480" y="924560"/>
              <a:ext cx="1076960" cy="1473200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Цилиндр 15">
              <a:extLst>
                <a:ext uri="{FF2B5EF4-FFF2-40B4-BE49-F238E27FC236}">
                  <a16:creationId xmlns:a16="http://schemas.microsoft.com/office/drawing/2014/main" id="{F4EF7DAC-3A7E-B791-E4BB-56BF3B99ECDC}"/>
                </a:ext>
              </a:extLst>
            </p:cNvPr>
            <p:cNvSpPr/>
            <p:nvPr/>
          </p:nvSpPr>
          <p:spPr>
            <a:xfrm>
              <a:off x="1554480" y="1717040"/>
              <a:ext cx="1076960" cy="680720"/>
            </a:xfrm>
            <a:prstGeom prst="can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87F1320-FA4F-B157-03A4-F4F08BF57230}"/>
              </a:ext>
            </a:extLst>
          </p:cNvPr>
          <p:cNvSpPr txBox="1"/>
          <p:nvPr/>
        </p:nvSpPr>
        <p:spPr>
          <a:xfrm>
            <a:off x="2572023" y="126943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870305-56AE-3388-25D6-F4A26DBF6EC8}"/>
              </a:ext>
            </a:extLst>
          </p:cNvPr>
          <p:cNvSpPr txBox="1"/>
          <p:nvPr/>
        </p:nvSpPr>
        <p:spPr>
          <a:xfrm>
            <a:off x="1284310" y="4872402"/>
            <a:ext cx="1155019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Al(NO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(избыток)</a:t>
            </a:r>
          </a:p>
        </p:txBody>
      </p:sp>
      <p:sp>
        <p:nvSpPr>
          <p:cNvPr id="19" name="Стрелка: изогнутая вниз 18">
            <a:extLst>
              <a:ext uri="{FF2B5EF4-FFF2-40B4-BE49-F238E27FC236}">
                <a16:creationId xmlns:a16="http://schemas.microsoft.com/office/drawing/2014/main" id="{4D2EB230-A20A-2775-FE67-03C9A2C213E7}"/>
              </a:ext>
            </a:extLst>
          </p:cNvPr>
          <p:cNvSpPr/>
          <p:nvPr/>
        </p:nvSpPr>
        <p:spPr>
          <a:xfrm rot="19789193" flipH="1">
            <a:off x="1671970" y="3442643"/>
            <a:ext cx="721360" cy="369332"/>
          </a:xfrm>
          <a:prstGeom prst="curvedDownArrow">
            <a:avLst>
              <a:gd name="adj1" fmla="val 25000"/>
              <a:gd name="adj2" fmla="val 50000"/>
              <a:gd name="adj3" fmla="val 222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Капля 19">
            <a:extLst>
              <a:ext uri="{FF2B5EF4-FFF2-40B4-BE49-F238E27FC236}">
                <a16:creationId xmlns:a16="http://schemas.microsoft.com/office/drawing/2014/main" id="{315FB591-77CC-F4B5-E100-83055815FA2A}"/>
              </a:ext>
            </a:extLst>
          </p:cNvPr>
          <p:cNvSpPr/>
          <p:nvPr/>
        </p:nvSpPr>
        <p:spPr>
          <a:xfrm rot="19135196">
            <a:off x="1690148" y="4398401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DF50DA-140A-2456-D03E-F4CF68DC6782}"/>
              </a:ext>
            </a:extLst>
          </p:cNvPr>
          <p:cNvSpPr txBox="1"/>
          <p:nvPr/>
        </p:nvSpPr>
        <p:spPr>
          <a:xfrm>
            <a:off x="3259731" y="1211950"/>
            <a:ext cx="7961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+ 2NaOH →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+ 2NaCl </a:t>
            </a:r>
            <a:endParaRPr lang="ru-RU" sz="3200" b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910BF229-DF3F-B22A-E4CF-EC31755518C7}"/>
              </a:ext>
            </a:extLst>
          </p:cNvPr>
          <p:cNvCxnSpPr/>
          <p:nvPr/>
        </p:nvCxnSpPr>
        <p:spPr>
          <a:xfrm>
            <a:off x="7906327" y="928034"/>
            <a:ext cx="1810328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6D80F8F-E4C0-B41B-8657-860CDE8BD2AE}"/>
              </a:ext>
            </a:extLst>
          </p:cNvPr>
          <p:cNvSpPr txBox="1"/>
          <p:nvPr/>
        </p:nvSpPr>
        <p:spPr>
          <a:xfrm>
            <a:off x="7906327" y="327373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(изб.)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999830-7BAC-2D95-1119-C313E7574CF0}"/>
              </a:ext>
            </a:extLst>
          </p:cNvPr>
          <p:cNvSpPr txBox="1"/>
          <p:nvPr/>
        </p:nvSpPr>
        <p:spPr>
          <a:xfrm>
            <a:off x="3259731" y="1826349"/>
            <a:ext cx="7961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+ 2NaOH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изб.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[Zn(OH)</a:t>
            </a:r>
            <a:r>
              <a:rPr lang="en-US" sz="32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3200" b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0BB1C73B-CF05-37A4-DA86-DBD69917E5B2}"/>
              </a:ext>
            </a:extLst>
          </p:cNvPr>
          <p:cNvCxnSpPr/>
          <p:nvPr/>
        </p:nvCxnSpPr>
        <p:spPr>
          <a:xfrm>
            <a:off x="3091556" y="2540000"/>
            <a:ext cx="839940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CD229D9-FBA9-43F0-9303-1435750C0234}"/>
              </a:ext>
            </a:extLst>
          </p:cNvPr>
          <p:cNvSpPr txBox="1"/>
          <p:nvPr/>
        </p:nvSpPr>
        <p:spPr>
          <a:xfrm>
            <a:off x="1556905" y="2655025"/>
            <a:ext cx="10360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суммарно: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</a:t>
            </a: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+ 4NaOH</a:t>
            </a:r>
            <a:r>
              <a:rPr lang="en-US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изб.</a:t>
            </a:r>
            <a:r>
              <a:rPr lang="en-US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</a:t>
            </a:r>
            <a:r>
              <a:rPr lang="en-US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[Zn(OH)</a:t>
            </a:r>
            <a:r>
              <a:rPr lang="en-US" sz="3200" b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+ 2NaCl 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B4CE5E-4882-045D-26FB-95BEE55CC273}"/>
              </a:ext>
            </a:extLst>
          </p:cNvPr>
          <p:cNvSpPr txBox="1"/>
          <p:nvPr/>
        </p:nvSpPr>
        <p:spPr>
          <a:xfrm>
            <a:off x="3041131" y="3977750"/>
            <a:ext cx="8979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нитрат алюминия → гидроксид алюминия 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D54F3FDF-FDA3-9237-405D-95E3C3769ABF}"/>
              </a:ext>
            </a:extLst>
          </p:cNvPr>
          <p:cNvCxnSpPr/>
          <p:nvPr/>
        </p:nvCxnSpPr>
        <p:spPr>
          <a:xfrm>
            <a:off x="9237287" y="4209903"/>
            <a:ext cx="1810328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4034260-43CA-4B9A-9669-EE148476F6FE}"/>
              </a:ext>
            </a:extLst>
          </p:cNvPr>
          <p:cNvSpPr txBox="1"/>
          <p:nvPr/>
        </p:nvSpPr>
        <p:spPr>
          <a:xfrm>
            <a:off x="9237287" y="3609242"/>
            <a:ext cx="185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(изб.)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4A92CF-B556-5799-2DA6-17C5795D0FC3}"/>
              </a:ext>
            </a:extLst>
          </p:cNvPr>
          <p:cNvSpPr txBox="1"/>
          <p:nvPr/>
        </p:nvSpPr>
        <p:spPr>
          <a:xfrm>
            <a:off x="2521597" y="3377942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80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961CB-AFC8-82B5-58A6-66F39000D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D4A5C2F-654E-C3C5-6B41-CEF0ED324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8B4757-BBB3-87AA-40D2-82CBBD50F438}"/>
              </a:ext>
            </a:extLst>
          </p:cNvPr>
          <p:cNvSpPr txBox="1"/>
          <p:nvPr/>
        </p:nvSpPr>
        <p:spPr>
          <a:xfrm flipH="1">
            <a:off x="1037474" y="314960"/>
            <a:ext cx="2887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Видео-урок: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130F1F-7E34-78F6-5C44-1B0FE96739D3}"/>
              </a:ext>
            </a:extLst>
          </p:cNvPr>
          <p:cNvSpPr txBox="1"/>
          <p:nvPr/>
        </p:nvSpPr>
        <p:spPr>
          <a:xfrm>
            <a:off x="1136074" y="961291"/>
            <a:ext cx="107418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hlinkClick r:id="rId3"/>
              </a:rPr>
              <a:t>1. Химические свойства амфотерных гидроксидов - YouTube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988785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1750</TotalTime>
  <Words>448</Words>
  <Application>Microsoft Office PowerPoint</Application>
  <PresentationFormat>Широкоэкранный</PresentationFormat>
  <Paragraphs>80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 Молодцова</cp:lastModifiedBy>
  <cp:revision>19</cp:revision>
  <dcterms:created xsi:type="dcterms:W3CDTF">2023-08-14T17:29:09Z</dcterms:created>
  <dcterms:modified xsi:type="dcterms:W3CDTF">2026-09-25T05:18:55Z</dcterms:modified>
</cp:coreProperties>
</file>