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9" r:id="rId3"/>
    <p:sldId id="287" r:id="rId4"/>
    <p:sldId id="286" r:id="rId5"/>
    <p:sldId id="257" r:id="rId6"/>
    <p:sldId id="258" r:id="rId7"/>
    <p:sldId id="260" r:id="rId8"/>
    <p:sldId id="270" r:id="rId9"/>
    <p:sldId id="271" r:id="rId10"/>
    <p:sldId id="268" r:id="rId11"/>
    <p:sldId id="272" r:id="rId12"/>
    <p:sldId id="273" r:id="rId13"/>
    <p:sldId id="266" r:id="rId14"/>
    <p:sldId id="281" r:id="rId15"/>
    <p:sldId id="262" r:id="rId16"/>
    <p:sldId id="274" r:id="rId17"/>
    <p:sldId id="282" r:id="rId18"/>
    <p:sldId id="269" r:id="rId19"/>
    <p:sldId id="264" r:id="rId20"/>
    <p:sldId id="263" r:id="rId21"/>
    <p:sldId id="275" r:id="rId22"/>
    <p:sldId id="265" r:id="rId23"/>
    <p:sldId id="285" r:id="rId24"/>
    <p:sldId id="276" r:id="rId25"/>
    <p:sldId id="277" r:id="rId26"/>
    <p:sldId id="278" r:id="rId27"/>
    <p:sldId id="279" r:id="rId28"/>
    <p:sldId id="283" r:id="rId29"/>
    <p:sldId id="284" r:id="rId30"/>
  </p:sldIdLst>
  <p:sldSz cx="18288000" cy="10287000"/>
  <p:notesSz cx="6858000" cy="9144000"/>
  <p:embeddedFontLst>
    <p:embeddedFont>
      <p:font typeface="Clear Sans Bold" panose="020B0604020202020204" charset="0"/>
      <p:regular r:id="rId32"/>
    </p:embeddedFont>
    <p:embeddedFont>
      <p:font typeface="Clear Sans" panose="020B060402020202020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740"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69683-3F15-4C68-AF75-8FC0EC9ED9AC}" type="datetimeFigureOut">
              <a:rPr lang="ru-RU" smtClean="0"/>
              <a:t>10.04.2026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485E-B808-4940-8E22-6430C20EFFC5}" type="slidenum">
              <a:rPr lang="ru-RU" smtClean="0"/>
              <a:t>‹#›</a:t>
            </a:fld>
            <a:endParaRPr lang="ru-RU"/>
          </a:p>
        </p:txBody>
      </p:sp>
    </p:spTree>
    <p:extLst>
      <p:ext uri="{BB962C8B-B14F-4D97-AF65-F5344CB8AC3E}">
        <p14:creationId xmlns:p14="http://schemas.microsoft.com/office/powerpoint/2010/main" val="87756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p:sp>
      <p:sp>
        <p:nvSpPr>
          <p:cNvPr id="3" name="Замещающий текст 2"/>
          <p:cNvSpPr>
            <a:spLocks noGrp="1"/>
          </p:cNvSpPr>
          <p:nvPr>
            <p:ph type="body"/>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7" Type="http://schemas.openxmlformats.org/officeDocument/2006/relationships/hyperlink" Target="https://www.youtube.com/redirect?event=video_description&amp;redir_token=QUFFLUhqbEp1eU5RcnZlMGVOeUJxQU10WkhUaWZSUEVDUXxBQ3Jtc0trcE9NWk5rQWJQVVZvQ3VMNWRvSjY5bmhYNHRlVHNTNWZGUy1NRU9CdFppYzJ5eVA5LXFoZEpJYlBhbUtvT0UyS0kxNF9CZm00ejQ3RG5QRFRzZWpvQWltOS15b0huWERIRGJUQ3FxbGNqdDNOSG9SOA&amp;q=https://codeforces.com/problemset/problem/1364/A&amp;v=lRlWucwZqEg"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codeforces.com/group/pgkaqF4igo/contest/256854/problem/B" TargetMode="External"/><Relationship Id="rId5" Type="http://schemas.openxmlformats.org/officeDocument/2006/relationships/image" Target="../media/image4.sv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codeforces.com/group/pgkaqF4igo/contest/256854/problem/B" TargetMode="External"/><Relationship Id="rId5" Type="http://schemas.openxmlformats.org/officeDocument/2006/relationships/image" Target="../media/image4.sv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7510490" y="932643"/>
            <a:ext cx="10454057" cy="8357608"/>
            <a:chOff x="-1062803" y="-57150"/>
            <a:chExt cx="13938743" cy="11500025"/>
          </a:xfrm>
        </p:grpSpPr>
        <p:sp>
          <p:nvSpPr>
            <p:cNvPr id="3" name="TextBox 3"/>
            <p:cNvSpPr txBox="1"/>
            <p:nvPr/>
          </p:nvSpPr>
          <p:spPr>
            <a:xfrm>
              <a:off x="0" y="1512855"/>
              <a:ext cx="12071323" cy="3103044"/>
            </a:xfrm>
            <a:prstGeom prst="rect">
              <a:avLst/>
            </a:prstGeom>
          </p:spPr>
          <p:txBody>
            <a:bodyPr lIns="0" tIns="0" rIns="0" bIns="0" rtlCol="0" anchor="t">
              <a:spAutoFit/>
            </a:bodyPr>
            <a:lstStyle/>
            <a:p>
              <a:pPr>
                <a:lnSpc>
                  <a:spcPts val="8814"/>
                </a:lnSpc>
              </a:pPr>
              <a:r>
                <a:rPr lang="en-US" sz="8814">
                  <a:solidFill>
                    <a:srgbClr val="F7B4A7"/>
                  </a:solidFill>
                  <a:latin typeface="Clear Sans Bold"/>
                </a:rPr>
                <a:t>МЕТОД ДВУХ УКАЗАТЕЛЕЙ</a:t>
              </a:r>
            </a:p>
          </p:txBody>
        </p:sp>
        <p:sp>
          <p:nvSpPr>
            <p:cNvPr id="4" name="TextBox 4"/>
            <p:cNvSpPr txBox="1"/>
            <p:nvPr/>
          </p:nvSpPr>
          <p:spPr>
            <a:xfrm>
              <a:off x="0" y="-57150"/>
              <a:ext cx="12071323" cy="583276"/>
            </a:xfrm>
            <a:prstGeom prst="rect">
              <a:avLst/>
            </a:prstGeom>
          </p:spPr>
          <p:txBody>
            <a:bodyPr lIns="0" tIns="0" rIns="0" bIns="0" rtlCol="0" anchor="t">
              <a:spAutoFit/>
            </a:bodyPr>
            <a:lstStyle/>
            <a:p>
              <a:pPr>
                <a:lnSpc>
                  <a:spcPts val="3702"/>
                </a:lnSpc>
              </a:pPr>
              <a:endParaRPr/>
            </a:p>
          </p:txBody>
        </p:sp>
        <p:sp>
          <p:nvSpPr>
            <p:cNvPr id="5" name="TextBox 5"/>
            <p:cNvSpPr txBox="1"/>
            <p:nvPr/>
          </p:nvSpPr>
          <p:spPr>
            <a:xfrm>
              <a:off x="-1062803" y="5019807"/>
              <a:ext cx="13938743" cy="6423068"/>
            </a:xfrm>
            <a:prstGeom prst="rect">
              <a:avLst/>
            </a:prstGeom>
          </p:spPr>
          <p:txBody>
            <a:bodyPr wrap="square" lIns="0" tIns="0" rIns="0" bIns="0" rtlCol="0" anchor="t">
              <a:spAutoFit/>
            </a:bodyPr>
            <a:lstStyle/>
            <a:p>
              <a:pPr>
                <a:lnSpc>
                  <a:spcPts val="5244"/>
                </a:lnSpc>
              </a:pPr>
              <a:endParaRPr dirty="0"/>
            </a:p>
            <a:p>
              <a:pPr>
                <a:lnSpc>
                  <a:spcPts val="5244"/>
                </a:lnSpc>
              </a:pPr>
              <a:endParaRPr dirty="0"/>
            </a:p>
            <a:p>
              <a:pPr algn="r">
                <a:lnSpc>
                  <a:spcPts val="5244"/>
                </a:lnSpc>
              </a:pPr>
              <a:r>
                <a:rPr lang="ru-RU" sz="2400" dirty="0">
                  <a:solidFill>
                    <a:srgbClr val="94DDDE"/>
                  </a:solidFill>
                  <a:latin typeface="Clear Sans"/>
                </a:rPr>
                <a:t>Подготовила:</a:t>
              </a:r>
            </a:p>
            <a:p>
              <a:pPr algn="r">
                <a:lnSpc>
                  <a:spcPts val="5244"/>
                </a:lnSpc>
              </a:pPr>
              <a:r>
                <a:rPr lang="ru-RU" sz="2400" dirty="0">
                  <a:solidFill>
                    <a:srgbClr val="94DDDE"/>
                  </a:solidFill>
                  <a:latin typeface="Clear Sans"/>
                </a:rPr>
                <a:t> учитель информатики</a:t>
              </a:r>
            </a:p>
            <a:p>
              <a:pPr algn="r">
                <a:lnSpc>
                  <a:spcPts val="5244"/>
                </a:lnSpc>
              </a:pPr>
              <a:r>
                <a:rPr lang="ru-RU" sz="2400" dirty="0">
                  <a:solidFill>
                    <a:srgbClr val="94DDDE"/>
                  </a:solidFill>
                  <a:latin typeface="Clear Sans"/>
                </a:rPr>
                <a:t> УО «Могилевская государственная гимназия-колледж</a:t>
              </a:r>
            </a:p>
            <a:p>
              <a:pPr algn="r">
                <a:lnSpc>
                  <a:spcPts val="5244"/>
                </a:lnSpc>
              </a:pPr>
              <a:r>
                <a:rPr lang="ru-RU" sz="2400" dirty="0">
                  <a:solidFill>
                    <a:srgbClr val="94DDDE"/>
                  </a:solidFill>
                  <a:latin typeface="Clear Sans"/>
                </a:rPr>
                <a:t>искусств имени Е. Глебова</a:t>
              </a:r>
              <a:r>
                <a:rPr lang="ru-RU" sz="2400" dirty="0" smtClean="0">
                  <a:solidFill>
                    <a:srgbClr val="94DDDE"/>
                  </a:solidFill>
                  <a:latin typeface="Clear Sans"/>
                </a:rPr>
                <a:t>»</a:t>
              </a:r>
            </a:p>
            <a:p>
              <a:pPr algn="r">
                <a:lnSpc>
                  <a:spcPts val="5244"/>
                </a:lnSpc>
              </a:pPr>
              <a:r>
                <a:rPr lang="ru-RU" sz="2400" dirty="0" smtClean="0">
                  <a:solidFill>
                    <a:srgbClr val="94DDDE"/>
                  </a:solidFill>
                  <a:latin typeface="Clear Sans"/>
                </a:rPr>
                <a:t>Лосева И. А</a:t>
              </a:r>
              <a:r>
                <a:rPr lang="ru-RU" sz="2400" dirty="0" smtClean="0">
                  <a:solidFill>
                    <a:srgbClr val="94DDDE"/>
                  </a:solidFill>
                  <a:latin typeface="Clear Sans"/>
                </a:rPr>
                <a:t>.</a:t>
              </a:r>
              <a:endParaRPr sz="2400" dirty="0">
                <a:solidFill>
                  <a:srgbClr val="94DDDE"/>
                </a:solidFill>
                <a:latin typeface="Clear Sans"/>
              </a:endParaRPr>
            </a:p>
          </p:txBody>
        </p:sp>
      </p:grpSp>
      <p:sp>
        <p:nvSpPr>
          <p:cNvPr id="6" name="Freeform 6"/>
          <p:cNvSpPr/>
          <p:nvPr/>
        </p:nvSpPr>
        <p:spPr>
          <a:xfrm>
            <a:off x="6303834" y="1790711"/>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flipH="1">
            <a:off x="2095190" y="2021154"/>
            <a:ext cx="5357753" cy="55915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523170" y="800695"/>
            <a:ext cx="3144039" cy="2440918"/>
          </a:xfrm>
          <a:custGeom>
            <a:avLst/>
            <a:gdLst/>
            <a:ahLst/>
            <a:cxnLst/>
            <a:rect l="l" t="t" r="r" b="b"/>
            <a:pathLst>
              <a:path w="3144039" h="2440918">
                <a:moveTo>
                  <a:pt x="0" y="0"/>
                </a:moveTo>
                <a:lnTo>
                  <a:pt x="3144040" y="0"/>
                </a:lnTo>
                <a:lnTo>
                  <a:pt x="3144040" y="2440918"/>
                </a:lnTo>
                <a:lnTo>
                  <a:pt x="0" y="24409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7"/>
          <p:cNvSpPr/>
          <p:nvPr/>
        </p:nvSpPr>
        <p:spPr>
          <a:xfrm flipH="1">
            <a:off x="2247590" y="2173554"/>
            <a:ext cx="5357753" cy="55915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19050"/>
            <a:ext cx="16785057" cy="7181453"/>
          </a:xfrm>
          <a:prstGeom prst="rect">
            <a:avLst/>
          </a:prstGeom>
        </p:spPr>
        <p:txBody>
          <a:bodyPr lIns="0" tIns="0" rIns="0" bIns="0" rtlCol="0" anchor="t">
            <a:spAutoFit/>
          </a:bodyPr>
          <a:lstStyle/>
          <a:p>
            <a:pPr>
              <a:lnSpc>
                <a:spcPts val="6960"/>
              </a:lnSpc>
            </a:pPr>
            <a:r>
              <a:rPr lang="ru-RU" sz="5800" dirty="0" smtClean="0">
                <a:solidFill>
                  <a:srgbClr val="FFC000"/>
                </a:solidFill>
                <a:latin typeface="Clear Sans Bold"/>
              </a:rPr>
              <a:t>Кодовый замок</a:t>
            </a:r>
          </a:p>
          <a:p>
            <a:pPr>
              <a:lnSpc>
                <a:spcPts val="6960"/>
              </a:lnSpc>
            </a:pPr>
            <a:r>
              <a:rPr lang="en-US" sz="5800" dirty="0">
                <a:solidFill>
                  <a:srgbClr val="F7B4A7"/>
                </a:solidFill>
                <a:latin typeface="Clear Sans Bold"/>
              </a:rPr>
              <a:t>l=0; r=n-1</a:t>
            </a:r>
            <a:r>
              <a:rPr lang="en-US" sz="5800" dirty="0" smtClean="0">
                <a:solidFill>
                  <a:srgbClr val="F7B4A7"/>
                </a:solidFill>
                <a:latin typeface="Clear Sans Bold"/>
              </a:rPr>
              <a:t>; </a:t>
            </a:r>
            <a:r>
              <a:rPr lang="en-US" sz="5800" dirty="0" err="1" smtClean="0">
                <a:solidFill>
                  <a:srgbClr val="F7B4A7"/>
                </a:solidFill>
                <a:latin typeface="Clear Sans Bold"/>
              </a:rPr>
              <a:t>ans</a:t>
            </a:r>
            <a:r>
              <a:rPr lang="en-US" sz="5800" dirty="0" smtClean="0">
                <a:solidFill>
                  <a:srgbClr val="F7B4A7"/>
                </a:solidFill>
                <a:latin typeface="Clear Sans Bold"/>
              </a:rPr>
              <a:t>=0;</a:t>
            </a:r>
            <a:endParaRPr lang="en-US" sz="5800" dirty="0">
              <a:solidFill>
                <a:srgbClr val="F7B4A7"/>
              </a:solidFill>
              <a:latin typeface="Clear Sans Bold"/>
            </a:endParaRPr>
          </a:p>
          <a:p>
            <a:pPr>
              <a:lnSpc>
                <a:spcPts val="6960"/>
              </a:lnSpc>
            </a:pPr>
            <a:r>
              <a:rPr lang="en-US" sz="5800" dirty="0">
                <a:solidFill>
                  <a:srgbClr val="F7B4A7"/>
                </a:solidFill>
                <a:latin typeface="Clear Sans Bold"/>
              </a:rPr>
              <a:t>while (l&lt;r)</a:t>
            </a:r>
          </a:p>
          <a:p>
            <a:pPr>
              <a:lnSpc>
                <a:spcPts val="6960"/>
              </a:lnSpc>
            </a:pPr>
            <a:r>
              <a:rPr lang="en-US" sz="5800" dirty="0" smtClean="0">
                <a:solidFill>
                  <a:srgbClr val="F7B4A7"/>
                </a:solidFill>
                <a:latin typeface="Clear Sans Bold"/>
              </a:rPr>
              <a:t>{d=abs(a[l]-a[r]);</a:t>
            </a:r>
          </a:p>
          <a:p>
            <a:pPr>
              <a:lnSpc>
                <a:spcPts val="6960"/>
              </a:lnSpc>
            </a:pPr>
            <a:r>
              <a:rPr lang="en-US" sz="5800" dirty="0">
                <a:solidFill>
                  <a:srgbClr val="F7B4A7"/>
                </a:solidFill>
                <a:latin typeface="Clear Sans Bold"/>
              </a:rPr>
              <a:t>k</a:t>
            </a:r>
            <a:r>
              <a:rPr lang="en-US" sz="5800" dirty="0" smtClean="0">
                <a:solidFill>
                  <a:srgbClr val="F7B4A7"/>
                </a:solidFill>
                <a:latin typeface="Clear Sans Bold"/>
              </a:rPr>
              <a:t>=10-d;</a:t>
            </a:r>
          </a:p>
          <a:p>
            <a:pPr>
              <a:lnSpc>
                <a:spcPts val="6960"/>
              </a:lnSpc>
            </a:pPr>
            <a:r>
              <a:rPr lang="en-US" sz="5800" dirty="0" err="1" smtClean="0">
                <a:solidFill>
                  <a:srgbClr val="F7B4A7"/>
                </a:solidFill>
                <a:latin typeface="Clear Sans Bold"/>
              </a:rPr>
              <a:t>ans</a:t>
            </a:r>
            <a:r>
              <a:rPr lang="en-US" sz="5800" dirty="0" smtClean="0">
                <a:solidFill>
                  <a:srgbClr val="F7B4A7"/>
                </a:solidFill>
                <a:latin typeface="Clear Sans Bold"/>
              </a:rPr>
              <a:t>=</a:t>
            </a:r>
            <a:r>
              <a:rPr lang="en-US" sz="5800" dirty="0" err="1" smtClean="0">
                <a:solidFill>
                  <a:srgbClr val="F7B4A7"/>
                </a:solidFill>
                <a:latin typeface="Clear Sans Bold"/>
              </a:rPr>
              <a:t>ans+min</a:t>
            </a:r>
            <a:r>
              <a:rPr lang="en-US" sz="5800" dirty="0" smtClean="0">
                <a:solidFill>
                  <a:srgbClr val="F7B4A7"/>
                </a:solidFill>
                <a:latin typeface="Clear Sans Bold"/>
              </a:rPr>
              <a:t>(</a:t>
            </a:r>
            <a:r>
              <a:rPr lang="en-US" sz="5800" dirty="0" err="1" smtClean="0">
                <a:solidFill>
                  <a:srgbClr val="F7B4A7"/>
                </a:solidFill>
                <a:latin typeface="Clear Sans Bold"/>
              </a:rPr>
              <a:t>k,d</a:t>
            </a:r>
            <a:r>
              <a:rPr lang="en-US" sz="5800" dirty="0" smtClean="0">
                <a:solidFill>
                  <a:srgbClr val="F7B4A7"/>
                </a:solidFill>
                <a:latin typeface="Clear Sans Bold"/>
              </a:rPr>
              <a:t>);</a:t>
            </a:r>
            <a:endParaRPr lang="en-US" sz="5800" dirty="0">
              <a:solidFill>
                <a:srgbClr val="F7B4A7"/>
              </a:solidFill>
              <a:latin typeface="Clear Sans Bold"/>
            </a:endParaRPr>
          </a:p>
          <a:p>
            <a:pPr>
              <a:lnSpc>
                <a:spcPts val="6960"/>
              </a:lnSpc>
            </a:pPr>
            <a:r>
              <a:rPr lang="en-US" sz="5800" dirty="0" smtClean="0">
                <a:solidFill>
                  <a:srgbClr val="F7B4A7"/>
                </a:solidFill>
                <a:latin typeface="Clear Sans Bold"/>
              </a:rPr>
              <a:t>l++; r--;</a:t>
            </a:r>
            <a:endParaRPr lang="en-US" sz="5800" dirty="0">
              <a:solidFill>
                <a:srgbClr val="F7B4A7"/>
              </a:solidFill>
              <a:latin typeface="Clear Sans Bold"/>
            </a:endParaRPr>
          </a:p>
          <a:p>
            <a:pPr>
              <a:lnSpc>
                <a:spcPts val="6960"/>
              </a:lnSpc>
            </a:pPr>
            <a:r>
              <a:rPr lang="en-US" sz="5800" dirty="0">
                <a:solidFill>
                  <a:srgbClr val="F7B4A7"/>
                </a:solidFill>
                <a:latin typeface="Clear Sans Bold"/>
              </a:rPr>
              <a:t>}</a:t>
            </a:r>
          </a:p>
        </p:txBody>
      </p:sp>
    </p:spTree>
    <p:extLst>
      <p:ext uri="{BB962C8B-B14F-4D97-AF65-F5344CB8AC3E}">
        <p14:creationId xmlns:p14="http://schemas.microsoft.com/office/powerpoint/2010/main" val="3642470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2655609029"/>
              </p:ext>
            </p:extLst>
          </p:nvPr>
        </p:nvGraphicFramePr>
        <p:xfrm>
          <a:off x="4191000" y="-43660"/>
          <a:ext cx="14097000" cy="14582607"/>
        </p:xfrm>
        <a:graphic>
          <a:graphicData uri="http://schemas.openxmlformats.org/drawingml/2006/table">
            <a:tbl>
              <a:tblPr/>
              <a:tblGrid>
                <a:gridCol w="14097000">
                  <a:extLst>
                    <a:ext uri="{9D8B030D-6E8A-4147-A177-3AD203B41FA5}">
                      <a16:colId xmlns:a16="http://schemas.microsoft.com/office/drawing/2014/main" val="20000"/>
                    </a:ext>
                  </a:extLst>
                </a:gridCol>
              </a:tblGrid>
              <a:tr h="905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4800" b="1" kern="1200" dirty="0" smtClean="0">
                          <a:solidFill>
                            <a:schemeClr val="tx1"/>
                          </a:solidFill>
                          <a:effectLst/>
                          <a:latin typeface="Times New Roman" pitchFamily="18" charset="0"/>
                          <a:ea typeface="+mn-ea"/>
                          <a:cs typeface="Times New Roman" pitchFamily="18" charset="0"/>
                        </a:rPr>
                        <a:t>Маскарадный костюм</a:t>
                      </a:r>
                      <a:endParaRPr lang="ru-RU" sz="4800" kern="1200" dirty="0" smtClean="0">
                        <a:solidFill>
                          <a:schemeClr val="tx1"/>
                        </a:solidFill>
                        <a:effectLst/>
                        <a:latin typeface="Times New Roman" pitchFamily="18" charset="0"/>
                        <a:ea typeface="+mn-ea"/>
                        <a:cs typeface="Times New Roman" pitchFamily="18" charset="0"/>
                      </a:endParaRPr>
                    </a:p>
                    <a:p>
                      <a:r>
                        <a:rPr lang="en-US" sz="3600" kern="1200" dirty="0" smtClean="0">
                          <a:solidFill>
                            <a:schemeClr val="tx1"/>
                          </a:solidFill>
                          <a:effectLst/>
                          <a:latin typeface="Times New Roman" pitchFamily="18" charset="0"/>
                          <a:ea typeface="+mn-ea"/>
                          <a:cs typeface="Times New Roman" pitchFamily="18" charset="0"/>
                        </a:rPr>
                        <a:t>     </a:t>
                      </a:r>
                      <a:endParaRPr lang="ru-RU" sz="3600" kern="1200" dirty="0" smtClean="0">
                        <a:solidFill>
                          <a:schemeClr val="tx1"/>
                        </a:solidFill>
                        <a:effectLst/>
                        <a:latin typeface="Times New Roman" pitchFamily="18" charset="0"/>
                        <a:ea typeface="+mn-ea"/>
                        <a:cs typeface="Times New Roman" pitchFamily="18" charset="0"/>
                      </a:endParaRPr>
                    </a:p>
                    <a:p>
                      <a:r>
                        <a:rPr lang="ru-RU" sz="3600" kern="1200" dirty="0" smtClean="0">
                          <a:solidFill>
                            <a:schemeClr val="tx1"/>
                          </a:solidFill>
                          <a:effectLst/>
                          <a:latin typeface="Times New Roman" pitchFamily="18" charset="0"/>
                          <a:ea typeface="+mn-ea"/>
                          <a:cs typeface="Times New Roman" pitchFamily="18" charset="0"/>
                        </a:rPr>
                        <a:t>Ежегодный бал-маскарад, посвященный Хэллоуину, в этом году будет проведен в необычном формате.  Поскольку наступает год лошади, то все гости, которые придут на бал, должны  прийти в костюме лошади. Костюм лошади рассчитан на двух человек и имеет длину </a:t>
                      </a:r>
                      <a:r>
                        <a:rPr lang="en-US" sz="3600" i="1" kern="1200" dirty="0" smtClean="0">
                          <a:solidFill>
                            <a:schemeClr val="tx1"/>
                          </a:solidFill>
                          <a:effectLst/>
                          <a:latin typeface="Times New Roman" pitchFamily="18" charset="0"/>
                          <a:ea typeface="+mn-ea"/>
                          <a:cs typeface="Times New Roman" pitchFamily="18" charset="0"/>
                        </a:rPr>
                        <a:t>S</a:t>
                      </a:r>
                      <a:r>
                        <a:rPr lang="ru-RU" sz="3600" kern="1200" dirty="0" smtClean="0">
                          <a:solidFill>
                            <a:schemeClr val="tx1"/>
                          </a:solidFill>
                          <a:effectLst/>
                          <a:latin typeface="Times New Roman" pitchFamily="18" charset="0"/>
                          <a:ea typeface="+mn-ea"/>
                          <a:cs typeface="Times New Roman" pitchFamily="18" charset="0"/>
                        </a:rPr>
                        <a:t>. Всего же в городе </a:t>
                      </a:r>
                      <a:r>
                        <a:rPr lang="en-US" sz="3600" i="1" kern="1200" dirty="0" smtClean="0">
                          <a:solidFill>
                            <a:schemeClr val="tx1"/>
                          </a:solidFill>
                          <a:effectLst/>
                          <a:latin typeface="Times New Roman" pitchFamily="18" charset="0"/>
                          <a:ea typeface="+mn-ea"/>
                          <a:cs typeface="Times New Roman" pitchFamily="18" charset="0"/>
                        </a:rPr>
                        <a:t>N</a:t>
                      </a:r>
                      <a:r>
                        <a:rPr lang="ru-RU" sz="3600" kern="1200" dirty="0" smtClean="0">
                          <a:solidFill>
                            <a:schemeClr val="tx1"/>
                          </a:solidFill>
                          <a:effectLst/>
                          <a:latin typeface="Times New Roman" pitchFamily="18" charset="0"/>
                          <a:ea typeface="+mn-ea"/>
                          <a:cs typeface="Times New Roman" pitchFamily="18" charset="0"/>
                        </a:rPr>
                        <a:t> жителей. У каждого из жителей есть возможность прийти на бал. Каждый из жителей имеет рост </a:t>
                      </a:r>
                      <a:r>
                        <a:rPr lang="ru-RU" sz="3600" kern="1200" dirty="0" err="1" smtClean="0">
                          <a:solidFill>
                            <a:schemeClr val="tx1"/>
                          </a:solidFill>
                          <a:effectLst/>
                          <a:latin typeface="Times New Roman" pitchFamily="18" charset="0"/>
                          <a:ea typeface="+mn-ea"/>
                          <a:cs typeface="Times New Roman" pitchFamily="18" charset="0"/>
                        </a:rPr>
                        <a:t>A</a:t>
                      </a:r>
                      <a:r>
                        <a:rPr lang="ru-RU" sz="3600" kern="1200" baseline="-25000" dirty="0" err="1" smtClean="0">
                          <a:solidFill>
                            <a:schemeClr val="tx1"/>
                          </a:solidFill>
                          <a:effectLst/>
                          <a:latin typeface="Times New Roman" pitchFamily="18" charset="0"/>
                          <a:ea typeface="+mn-ea"/>
                          <a:cs typeface="Times New Roman" pitchFamily="18" charset="0"/>
                        </a:rPr>
                        <a:t>i</a:t>
                      </a:r>
                      <a:r>
                        <a:rPr lang="ru-RU" sz="3600" kern="1200" dirty="0" smtClean="0">
                          <a:solidFill>
                            <a:schemeClr val="tx1"/>
                          </a:solidFill>
                          <a:effectLst/>
                          <a:latin typeface="Times New Roman" pitchFamily="18" charset="0"/>
                          <a:ea typeface="+mn-ea"/>
                          <a:cs typeface="Times New Roman" pitchFamily="18" charset="0"/>
                        </a:rPr>
                        <a:t>.  В связи с этим перед мэрией встал вопрос: а сколько же претендентов на этот костюм?</a:t>
                      </a:r>
                    </a:p>
                    <a:p>
                      <a:r>
                        <a:rPr lang="ru-RU" sz="3600" kern="1200" dirty="0" smtClean="0">
                          <a:solidFill>
                            <a:schemeClr val="tx1"/>
                          </a:solidFill>
                          <a:effectLst/>
                          <a:latin typeface="Times New Roman" pitchFamily="18" charset="0"/>
                          <a:ea typeface="+mn-ea"/>
                          <a:cs typeface="Times New Roman" pitchFamily="18" charset="0"/>
                        </a:rPr>
                        <a:t> </a:t>
                      </a:r>
                      <a:r>
                        <a:rPr lang="en-US" sz="3600" kern="1200" dirty="0" smtClean="0">
                          <a:solidFill>
                            <a:schemeClr val="tx1"/>
                          </a:solidFill>
                          <a:effectLst/>
                          <a:latin typeface="Times New Roman" pitchFamily="18" charset="0"/>
                          <a:ea typeface="+mn-ea"/>
                          <a:cs typeface="Times New Roman" pitchFamily="18" charset="0"/>
                        </a:rPr>
                        <a:t>     </a:t>
                      </a:r>
                      <a:r>
                        <a:rPr lang="ru-RU" sz="3600" kern="1200" dirty="0" smtClean="0">
                          <a:solidFill>
                            <a:schemeClr val="tx1"/>
                          </a:solidFill>
                          <a:effectLst/>
                          <a:latin typeface="Times New Roman" pitchFamily="18" charset="0"/>
                          <a:ea typeface="+mn-ea"/>
                          <a:cs typeface="Times New Roman" pitchFamily="18" charset="0"/>
                        </a:rPr>
                        <a:t>Исходя из этого, числа будет рассчитан заказ на пошив костюмов лошадей для всех остальных. Костюм считается подходящим для пары жителей, если их суммарный рост не превышает длину костюма. Пара жителей считается различной, если она отличается хотя бы одним из составляющих ее жителей.</a:t>
                      </a:r>
                    </a:p>
                    <a:p>
                      <a:endParaRPr lang="ru-RU" sz="4400" dirty="0" smtClean="0">
                        <a:latin typeface="Times New Roman" pitchFamily="18" charset="0"/>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1473852">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0" y="-4191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32248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1972441240"/>
              </p:ext>
            </p:extLst>
          </p:nvPr>
        </p:nvGraphicFramePr>
        <p:xfrm>
          <a:off x="2819400" y="-420249"/>
          <a:ext cx="15468600" cy="13946955"/>
        </p:xfrm>
        <a:graphic>
          <a:graphicData uri="http://schemas.openxmlformats.org/drawingml/2006/table">
            <a:tbl>
              <a:tblPr/>
              <a:tblGrid>
                <a:gridCol w="15468600">
                  <a:extLst>
                    <a:ext uri="{9D8B030D-6E8A-4147-A177-3AD203B41FA5}">
                      <a16:colId xmlns:a16="http://schemas.microsoft.com/office/drawing/2014/main" val="20000"/>
                    </a:ext>
                  </a:extLst>
                </a:gridCol>
              </a:tblGrid>
              <a:tr h="9054607">
                <a:tc>
                  <a:txBody>
                    <a:bodyPr/>
                    <a:lstStyle/>
                    <a:p>
                      <a:r>
                        <a:rPr lang="ru-RU" sz="4400" b="1" kern="1200" dirty="0" smtClean="0">
                          <a:solidFill>
                            <a:schemeClr val="tx1"/>
                          </a:solidFill>
                          <a:effectLst/>
                          <a:latin typeface="Times New Roman" pitchFamily="18" charset="0"/>
                          <a:ea typeface="+mn-ea"/>
                          <a:cs typeface="Times New Roman" pitchFamily="18" charset="0"/>
                        </a:rPr>
                        <a:t>Формат входных данных</a:t>
                      </a:r>
                      <a:endParaRPr lang="ru-RU" sz="4400" kern="1200" dirty="0" smtClean="0">
                        <a:solidFill>
                          <a:schemeClr val="tx1"/>
                        </a:solidFill>
                        <a:effectLst/>
                        <a:latin typeface="Times New Roman" pitchFamily="18" charset="0"/>
                        <a:ea typeface="+mn-ea"/>
                        <a:cs typeface="Times New Roman" pitchFamily="18" charset="0"/>
                      </a:endParaRPr>
                    </a:p>
                    <a:p>
                      <a:r>
                        <a:rPr lang="ru-RU" sz="4400" kern="1200" dirty="0" smtClean="0">
                          <a:solidFill>
                            <a:schemeClr val="tx1"/>
                          </a:solidFill>
                          <a:effectLst/>
                          <a:latin typeface="Times New Roman" pitchFamily="18" charset="0"/>
                          <a:ea typeface="+mn-ea"/>
                          <a:cs typeface="Times New Roman" pitchFamily="18" charset="0"/>
                        </a:rPr>
                        <a:t>В первой строке  расположены два целых числа </a:t>
                      </a:r>
                      <a:r>
                        <a:rPr lang="en-US" sz="4400" i="1" kern="1200" dirty="0" smtClean="0">
                          <a:solidFill>
                            <a:schemeClr val="tx1"/>
                          </a:solidFill>
                          <a:effectLst/>
                          <a:latin typeface="Times New Roman" pitchFamily="18" charset="0"/>
                          <a:ea typeface="+mn-ea"/>
                          <a:cs typeface="Times New Roman" pitchFamily="18" charset="0"/>
                        </a:rPr>
                        <a:t>N</a:t>
                      </a:r>
                      <a:r>
                        <a:rPr lang="ru-RU" sz="4400" kern="1200" dirty="0" smtClean="0">
                          <a:solidFill>
                            <a:schemeClr val="tx1"/>
                          </a:solidFill>
                          <a:effectLst/>
                          <a:latin typeface="Times New Roman" pitchFamily="18" charset="0"/>
                          <a:ea typeface="+mn-ea"/>
                          <a:cs typeface="Times New Roman" pitchFamily="18" charset="0"/>
                        </a:rPr>
                        <a:t> (1 ≤ </a:t>
                      </a:r>
                      <a:r>
                        <a:rPr lang="en-US" sz="4400" i="1" kern="1200" dirty="0" smtClean="0">
                          <a:solidFill>
                            <a:schemeClr val="tx1"/>
                          </a:solidFill>
                          <a:effectLst/>
                          <a:latin typeface="Times New Roman" pitchFamily="18" charset="0"/>
                          <a:ea typeface="+mn-ea"/>
                          <a:cs typeface="Times New Roman" pitchFamily="18" charset="0"/>
                        </a:rPr>
                        <a:t>N</a:t>
                      </a:r>
                      <a:r>
                        <a:rPr lang="ru-RU" sz="4400" kern="1200" dirty="0" smtClean="0">
                          <a:solidFill>
                            <a:schemeClr val="tx1"/>
                          </a:solidFill>
                          <a:effectLst/>
                          <a:latin typeface="Times New Roman" pitchFamily="18" charset="0"/>
                          <a:ea typeface="+mn-ea"/>
                          <a:cs typeface="Times New Roman" pitchFamily="18" charset="0"/>
                        </a:rPr>
                        <a:t> ≤ 20000) – число жителей в городе  и </a:t>
                      </a:r>
                      <a:r>
                        <a:rPr lang="en-US" sz="4400" i="1" kern="1200" dirty="0" smtClean="0">
                          <a:solidFill>
                            <a:schemeClr val="tx1"/>
                          </a:solidFill>
                          <a:effectLst/>
                          <a:latin typeface="Times New Roman" pitchFamily="18" charset="0"/>
                          <a:ea typeface="+mn-ea"/>
                          <a:cs typeface="Times New Roman" pitchFamily="18" charset="0"/>
                        </a:rPr>
                        <a:t>S</a:t>
                      </a:r>
                      <a:r>
                        <a:rPr lang="ru-RU" sz="4400" kern="1200" dirty="0" smtClean="0">
                          <a:solidFill>
                            <a:schemeClr val="tx1"/>
                          </a:solidFill>
                          <a:effectLst/>
                          <a:latin typeface="Times New Roman" pitchFamily="18" charset="0"/>
                          <a:ea typeface="+mn-ea"/>
                          <a:cs typeface="Times New Roman" pitchFamily="18" charset="0"/>
                        </a:rPr>
                        <a:t> (1 ≤ </a:t>
                      </a:r>
                      <a:r>
                        <a:rPr lang="en-US" sz="4400" i="1" kern="1200" dirty="0" smtClean="0">
                          <a:solidFill>
                            <a:schemeClr val="tx1"/>
                          </a:solidFill>
                          <a:effectLst/>
                          <a:latin typeface="Times New Roman" pitchFamily="18" charset="0"/>
                          <a:ea typeface="+mn-ea"/>
                          <a:cs typeface="Times New Roman" pitchFamily="18" charset="0"/>
                        </a:rPr>
                        <a:t>S</a:t>
                      </a:r>
                      <a:r>
                        <a:rPr lang="ru-RU" sz="4400" kern="1200" dirty="0" smtClean="0">
                          <a:solidFill>
                            <a:schemeClr val="tx1"/>
                          </a:solidFill>
                          <a:effectLst/>
                          <a:latin typeface="Times New Roman" pitchFamily="18" charset="0"/>
                          <a:ea typeface="+mn-ea"/>
                          <a:cs typeface="Times New Roman" pitchFamily="18" charset="0"/>
                        </a:rPr>
                        <a:t> ≤ 1000000) – длина костюма. </a:t>
                      </a:r>
                    </a:p>
                    <a:p>
                      <a:r>
                        <a:rPr lang="ru-RU" sz="4400" kern="1200" dirty="0" smtClean="0">
                          <a:solidFill>
                            <a:schemeClr val="tx1"/>
                          </a:solidFill>
                          <a:effectLst/>
                          <a:latin typeface="Times New Roman" pitchFamily="18" charset="0"/>
                          <a:ea typeface="+mn-ea"/>
                          <a:cs typeface="Times New Roman" pitchFamily="18" charset="0"/>
                        </a:rPr>
                        <a:t>Далее в </a:t>
                      </a:r>
                      <a:r>
                        <a:rPr lang="en-US" sz="4400" i="1" kern="1200" dirty="0" smtClean="0">
                          <a:solidFill>
                            <a:schemeClr val="tx1"/>
                          </a:solidFill>
                          <a:effectLst/>
                          <a:latin typeface="Times New Roman" pitchFamily="18" charset="0"/>
                          <a:ea typeface="+mn-ea"/>
                          <a:cs typeface="Times New Roman" pitchFamily="18" charset="0"/>
                        </a:rPr>
                        <a:t>N</a:t>
                      </a:r>
                      <a:r>
                        <a:rPr lang="ru-RU" sz="4400" kern="1200" dirty="0" smtClean="0">
                          <a:solidFill>
                            <a:schemeClr val="tx1"/>
                          </a:solidFill>
                          <a:effectLst/>
                          <a:latin typeface="Times New Roman" pitchFamily="18" charset="0"/>
                          <a:ea typeface="+mn-ea"/>
                          <a:cs typeface="Times New Roman" pitchFamily="18" charset="0"/>
                        </a:rPr>
                        <a:t> строках расположены целые числа, обозначающие рост каждого из жителей </a:t>
                      </a:r>
                      <a:r>
                        <a:rPr lang="en-US" sz="4400" i="1" kern="1200" dirty="0" smtClean="0">
                          <a:solidFill>
                            <a:schemeClr val="tx1"/>
                          </a:solidFill>
                          <a:effectLst/>
                          <a:latin typeface="Times New Roman" pitchFamily="18" charset="0"/>
                          <a:ea typeface="+mn-ea"/>
                          <a:cs typeface="Times New Roman" pitchFamily="18" charset="0"/>
                        </a:rPr>
                        <a:t>A</a:t>
                      </a:r>
                      <a:r>
                        <a:rPr lang="en-US" sz="4400" i="1" kern="1200" baseline="-25000" dirty="0" smtClean="0">
                          <a:solidFill>
                            <a:schemeClr val="tx1"/>
                          </a:solidFill>
                          <a:effectLst/>
                          <a:latin typeface="Times New Roman" pitchFamily="18" charset="0"/>
                          <a:ea typeface="+mn-ea"/>
                          <a:cs typeface="Times New Roman" pitchFamily="18" charset="0"/>
                        </a:rPr>
                        <a:t>i</a:t>
                      </a:r>
                      <a:r>
                        <a:rPr lang="ru-RU" sz="4400" kern="1200" dirty="0" smtClean="0">
                          <a:solidFill>
                            <a:schemeClr val="tx1"/>
                          </a:solidFill>
                          <a:effectLst/>
                          <a:latin typeface="Times New Roman" pitchFamily="18" charset="0"/>
                          <a:ea typeface="+mn-ea"/>
                          <a:cs typeface="Times New Roman" pitchFamily="18" charset="0"/>
                        </a:rPr>
                        <a:t> (1 ≤ </a:t>
                      </a:r>
                      <a:r>
                        <a:rPr lang="en-US" sz="4400" i="1" kern="1200" dirty="0" smtClean="0">
                          <a:solidFill>
                            <a:schemeClr val="tx1"/>
                          </a:solidFill>
                          <a:effectLst/>
                          <a:latin typeface="Times New Roman" pitchFamily="18" charset="0"/>
                          <a:ea typeface="+mn-ea"/>
                          <a:cs typeface="Times New Roman" pitchFamily="18" charset="0"/>
                        </a:rPr>
                        <a:t>A</a:t>
                      </a:r>
                      <a:r>
                        <a:rPr lang="en-US" sz="4400" i="1" kern="1200" baseline="-25000" dirty="0" smtClean="0">
                          <a:solidFill>
                            <a:schemeClr val="tx1"/>
                          </a:solidFill>
                          <a:effectLst/>
                          <a:latin typeface="Times New Roman" pitchFamily="18" charset="0"/>
                          <a:ea typeface="+mn-ea"/>
                          <a:cs typeface="Times New Roman" pitchFamily="18" charset="0"/>
                        </a:rPr>
                        <a:t>i</a:t>
                      </a:r>
                      <a:r>
                        <a:rPr lang="ru-RU" sz="4400" kern="1200" dirty="0" smtClean="0">
                          <a:solidFill>
                            <a:schemeClr val="tx1"/>
                          </a:solidFill>
                          <a:effectLst/>
                          <a:latin typeface="Times New Roman" pitchFamily="18" charset="0"/>
                          <a:ea typeface="+mn-ea"/>
                          <a:cs typeface="Times New Roman" pitchFamily="18" charset="0"/>
                        </a:rPr>
                        <a:t> ≤ 1000000).</a:t>
                      </a:r>
                      <a:endParaRPr lang="en-US" sz="4400" kern="1200" dirty="0" smtClean="0">
                        <a:solidFill>
                          <a:schemeClr val="tx1"/>
                        </a:solidFill>
                        <a:effectLst/>
                        <a:latin typeface="Times New Roman" pitchFamily="18" charset="0"/>
                        <a:ea typeface="+mn-ea"/>
                        <a:cs typeface="Times New Roman" pitchFamily="18" charset="0"/>
                      </a:endParaRPr>
                    </a:p>
                    <a:p>
                      <a:r>
                        <a:rPr lang="ru-RU" sz="4400" b="1" kern="1200" dirty="0" smtClean="0">
                          <a:solidFill>
                            <a:schemeClr val="tx1"/>
                          </a:solidFill>
                          <a:effectLst/>
                          <a:latin typeface="Times New Roman" pitchFamily="18" charset="0"/>
                          <a:ea typeface="+mn-ea"/>
                          <a:cs typeface="Times New Roman" pitchFamily="18" charset="0"/>
                        </a:rPr>
                        <a:t>Формат входных данных</a:t>
                      </a:r>
                      <a:endParaRPr lang="ru-RU" sz="4400" kern="1200" dirty="0" smtClean="0">
                        <a:solidFill>
                          <a:schemeClr val="tx1"/>
                        </a:solidFill>
                        <a:effectLst/>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4400" kern="1200" dirty="0" smtClean="0">
                          <a:solidFill>
                            <a:schemeClr val="tx1"/>
                          </a:solidFill>
                          <a:effectLst/>
                          <a:latin typeface="Times New Roman" pitchFamily="18" charset="0"/>
                          <a:ea typeface="+mn-ea"/>
                          <a:cs typeface="Times New Roman" pitchFamily="18" charset="0"/>
                        </a:rPr>
                        <a:t>Требуется вывести единственное число – количество пар жителей города, которые могли бы претендовать на костюм</a:t>
                      </a:r>
                    </a:p>
                    <a:p>
                      <a:endParaRPr lang="ru-RU" sz="4400" dirty="0" smtClean="0">
                        <a:latin typeface="Times New Roman" pitchFamily="18" charset="0"/>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0" y="-419099"/>
            <a:ext cx="2667000" cy="4038600"/>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648255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3" name="Прямоугольник 2"/>
          <p:cNvSpPr/>
          <p:nvPr/>
        </p:nvSpPr>
        <p:spPr>
          <a:xfrm>
            <a:off x="3505200" y="473392"/>
            <a:ext cx="14782800" cy="9966831"/>
          </a:xfrm>
          <a:prstGeom prst="rect">
            <a:avLst/>
          </a:prstGeom>
        </p:spPr>
        <p:txBody>
          <a:bodyPr wrap="square">
            <a:spAutoFit/>
          </a:bodyPr>
          <a:lstStyle/>
          <a:p>
            <a:pPr>
              <a:lnSpc>
                <a:spcPts val="6960"/>
              </a:lnSpc>
            </a:pPr>
            <a:r>
              <a:rPr lang="ru-RU" sz="5800" dirty="0" smtClean="0">
                <a:solidFill>
                  <a:srgbClr val="F7B4A7"/>
                </a:solidFill>
                <a:latin typeface="Clear Sans Bold"/>
              </a:rPr>
              <a:t>4 6     Ответ 4      </a:t>
            </a:r>
          </a:p>
          <a:p>
            <a:pPr>
              <a:lnSpc>
                <a:spcPts val="6960"/>
              </a:lnSpc>
            </a:pPr>
            <a:r>
              <a:rPr lang="ru-RU" sz="5800" dirty="0" smtClean="0">
                <a:solidFill>
                  <a:srgbClr val="F7B4A7"/>
                </a:solidFill>
                <a:latin typeface="Clear Sans Bold"/>
              </a:rPr>
              <a:t>3</a:t>
            </a:r>
            <a:endParaRPr lang="ru-RU" sz="5800" dirty="0">
              <a:solidFill>
                <a:srgbClr val="F7B4A7"/>
              </a:solidFill>
              <a:latin typeface="Clear Sans Bold"/>
            </a:endParaRPr>
          </a:p>
          <a:p>
            <a:pPr>
              <a:lnSpc>
                <a:spcPts val="6960"/>
              </a:lnSpc>
            </a:pPr>
            <a:r>
              <a:rPr lang="ru-RU" sz="5800" dirty="0">
                <a:solidFill>
                  <a:srgbClr val="F7B4A7"/>
                </a:solidFill>
                <a:latin typeface="Clear Sans Bold"/>
              </a:rPr>
              <a:t>5 </a:t>
            </a:r>
          </a:p>
          <a:p>
            <a:pPr>
              <a:lnSpc>
                <a:spcPts val="6960"/>
              </a:lnSpc>
            </a:pPr>
            <a:r>
              <a:rPr lang="ru-RU" sz="5800" dirty="0" smtClean="0">
                <a:solidFill>
                  <a:srgbClr val="F7B4A7"/>
                </a:solidFill>
                <a:latin typeface="Clear Sans Bold"/>
              </a:rPr>
              <a:t>2</a:t>
            </a:r>
          </a:p>
          <a:p>
            <a:pPr>
              <a:lnSpc>
                <a:spcPts val="6960"/>
              </a:lnSpc>
            </a:pPr>
            <a:r>
              <a:rPr lang="ru-RU" sz="5800" dirty="0" smtClean="0">
                <a:solidFill>
                  <a:srgbClr val="F7B4A7"/>
                </a:solidFill>
                <a:latin typeface="Clear Sans Bold"/>
              </a:rPr>
              <a:t>1</a:t>
            </a:r>
          </a:p>
          <a:p>
            <a:pPr>
              <a:lnSpc>
                <a:spcPts val="6960"/>
              </a:lnSpc>
            </a:pPr>
            <a:endParaRPr lang="ru-RU" sz="5800" dirty="0">
              <a:solidFill>
                <a:srgbClr val="F7B4A7"/>
              </a:solidFill>
              <a:latin typeface="Clear Sans Bold"/>
            </a:endParaRPr>
          </a:p>
          <a:p>
            <a:pPr>
              <a:lnSpc>
                <a:spcPts val="6960"/>
              </a:lnSpc>
            </a:pPr>
            <a:endParaRPr lang="ru-RU" sz="5800" dirty="0" smtClean="0">
              <a:solidFill>
                <a:srgbClr val="F7B4A7"/>
              </a:solidFill>
              <a:latin typeface="Clear Sans Bold"/>
            </a:endParaRPr>
          </a:p>
          <a:p>
            <a:pPr>
              <a:lnSpc>
                <a:spcPts val="6960"/>
              </a:lnSpc>
            </a:pPr>
            <a:r>
              <a:rPr lang="ru-RU" sz="5800" dirty="0" smtClean="0">
                <a:solidFill>
                  <a:srgbClr val="F7B4A7"/>
                </a:solidFill>
                <a:latin typeface="Clear Sans Bold"/>
              </a:rPr>
              <a:t>  1 2 3 5</a:t>
            </a:r>
          </a:p>
          <a:p>
            <a:pPr>
              <a:lnSpc>
                <a:spcPts val="6960"/>
              </a:lnSpc>
            </a:pPr>
            <a:r>
              <a:rPr lang="ru-RU" sz="5800" dirty="0" smtClean="0">
                <a:solidFill>
                  <a:srgbClr val="FFFF00"/>
                </a:solidFill>
                <a:latin typeface="Clear Sans Bold"/>
              </a:rPr>
              <a:t>1-2, 1-3, 1-5</a:t>
            </a:r>
          </a:p>
          <a:p>
            <a:pPr>
              <a:lnSpc>
                <a:spcPts val="6960"/>
              </a:lnSpc>
            </a:pPr>
            <a:r>
              <a:rPr lang="ru-RU" sz="5800" dirty="0" smtClean="0">
                <a:solidFill>
                  <a:srgbClr val="F7B4A7"/>
                </a:solidFill>
                <a:latin typeface="Clear Sans Bold"/>
              </a:rPr>
              <a:t>  1 2 3 5 </a:t>
            </a:r>
            <a:endParaRPr lang="ru-RU" sz="5800" dirty="0">
              <a:solidFill>
                <a:srgbClr val="F7B4A7"/>
              </a:solidFill>
              <a:latin typeface="Clear Sans Bold"/>
            </a:endParaRPr>
          </a:p>
          <a:p>
            <a:pPr>
              <a:lnSpc>
                <a:spcPts val="6960"/>
              </a:lnSpc>
            </a:pPr>
            <a:r>
              <a:rPr lang="ru-RU" sz="5800" dirty="0" smtClean="0">
                <a:solidFill>
                  <a:srgbClr val="F7B4A7"/>
                </a:solidFill>
                <a:latin typeface="Clear Sans Bold"/>
              </a:rPr>
              <a:t>                   </a:t>
            </a:r>
            <a:r>
              <a:rPr lang="ru-RU" sz="5800" dirty="0" smtClean="0">
                <a:solidFill>
                  <a:srgbClr val="FFFF00"/>
                </a:solidFill>
                <a:latin typeface="Clear Sans Bold"/>
              </a:rPr>
              <a:t>2-3</a:t>
            </a:r>
            <a:endParaRPr lang="ru-RU" sz="5800" dirty="0">
              <a:solidFill>
                <a:srgbClr val="FFFF00"/>
              </a:solidFill>
              <a:latin typeface="Clear Sans Bold"/>
            </a:endParaRPr>
          </a:p>
        </p:txBody>
      </p:sp>
      <p:cxnSp>
        <p:nvCxnSpPr>
          <p:cNvPr id="8" name="Прямая со стрелкой 7"/>
          <p:cNvCxnSpPr/>
          <p:nvPr/>
        </p:nvCxnSpPr>
        <p:spPr>
          <a:xfrm>
            <a:off x="4191000" y="5684698"/>
            <a:ext cx="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019800" y="5684698"/>
            <a:ext cx="0" cy="10668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38500" y="5749379"/>
            <a:ext cx="533400" cy="1015663"/>
          </a:xfrm>
          <a:prstGeom prst="rect">
            <a:avLst/>
          </a:prstGeom>
          <a:noFill/>
        </p:spPr>
        <p:txBody>
          <a:bodyPr wrap="square" rtlCol="0">
            <a:spAutoFit/>
          </a:bodyPr>
          <a:lstStyle/>
          <a:p>
            <a:r>
              <a:rPr lang="en-US" sz="6000" b="1" dirty="0" smtClean="0">
                <a:solidFill>
                  <a:srgbClr val="FF0000"/>
                </a:solidFill>
              </a:rPr>
              <a:t>l</a:t>
            </a:r>
            <a:endParaRPr lang="ru-RU" sz="6000" b="1" dirty="0">
              <a:solidFill>
                <a:srgbClr val="FF0000"/>
              </a:solidFill>
            </a:endParaRPr>
          </a:p>
        </p:txBody>
      </p:sp>
      <p:sp>
        <p:nvSpPr>
          <p:cNvPr id="13" name="TextBox 12"/>
          <p:cNvSpPr txBox="1"/>
          <p:nvPr/>
        </p:nvSpPr>
        <p:spPr>
          <a:xfrm>
            <a:off x="6400800" y="5749379"/>
            <a:ext cx="533400" cy="1015663"/>
          </a:xfrm>
          <a:prstGeom prst="rect">
            <a:avLst/>
          </a:prstGeom>
          <a:noFill/>
        </p:spPr>
        <p:txBody>
          <a:bodyPr wrap="square" rtlCol="0">
            <a:spAutoFit/>
          </a:bodyPr>
          <a:lstStyle/>
          <a:p>
            <a:r>
              <a:rPr lang="en-US" sz="6000" b="1" dirty="0">
                <a:solidFill>
                  <a:srgbClr val="002060"/>
                </a:solidFill>
              </a:rPr>
              <a:t>r</a:t>
            </a:r>
            <a:endParaRPr lang="ru-RU" sz="6000" b="1" dirty="0">
              <a:solidFill>
                <a:srgbClr val="002060"/>
              </a:solidFill>
            </a:endParaRPr>
          </a:p>
        </p:txBody>
      </p:sp>
      <p:cxnSp>
        <p:nvCxnSpPr>
          <p:cNvPr id="14" name="Прямая со стрелкой 13"/>
          <p:cNvCxnSpPr/>
          <p:nvPr/>
        </p:nvCxnSpPr>
        <p:spPr>
          <a:xfrm flipV="1">
            <a:off x="4800600" y="9221023"/>
            <a:ext cx="0" cy="1219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5410200" y="9221023"/>
            <a:ext cx="0" cy="1163379"/>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163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838200" y="342900"/>
            <a:ext cx="16785057" cy="7360989"/>
          </a:xfrm>
          <a:prstGeom prst="rect">
            <a:avLst/>
          </a:prstGeom>
        </p:spPr>
        <p:txBody>
          <a:bodyPr lIns="0" tIns="0" rIns="0" bIns="0" rtlCol="0" anchor="t">
            <a:spAutoFit/>
          </a:bodyPr>
          <a:lstStyle/>
          <a:p>
            <a:pPr>
              <a:lnSpc>
                <a:spcPts val="6960"/>
              </a:lnSpc>
            </a:pPr>
            <a:r>
              <a:rPr lang="ru-RU" sz="5800" dirty="0" smtClean="0">
                <a:solidFill>
                  <a:srgbClr val="FFC000"/>
                </a:solidFill>
                <a:latin typeface="Clear Sans Bold"/>
              </a:rPr>
              <a:t>Маскарадный костюм</a:t>
            </a:r>
          </a:p>
          <a:p>
            <a:pPr>
              <a:lnSpc>
                <a:spcPts val="6960"/>
              </a:lnSpc>
            </a:pPr>
            <a:r>
              <a:rPr lang="en-US" sz="5800" dirty="0">
                <a:solidFill>
                  <a:srgbClr val="F7B4A7"/>
                </a:solidFill>
                <a:latin typeface="Clear Sans Bold"/>
              </a:rPr>
              <a:t>l=0; r=n-1;</a:t>
            </a:r>
          </a:p>
          <a:p>
            <a:pPr>
              <a:lnSpc>
                <a:spcPts val="6960"/>
              </a:lnSpc>
            </a:pPr>
            <a:r>
              <a:rPr lang="en-US" sz="5800" dirty="0">
                <a:solidFill>
                  <a:srgbClr val="F7B4A7"/>
                </a:solidFill>
                <a:latin typeface="Clear Sans Bold"/>
              </a:rPr>
              <a:t>while (l&lt;r)</a:t>
            </a:r>
          </a:p>
          <a:p>
            <a:pPr>
              <a:lnSpc>
                <a:spcPts val="6960"/>
              </a:lnSpc>
            </a:pPr>
            <a:r>
              <a:rPr lang="en-US" sz="5800" dirty="0">
                <a:solidFill>
                  <a:srgbClr val="F7B4A7"/>
                </a:solidFill>
                <a:latin typeface="Clear Sans Bold"/>
              </a:rPr>
              <a:t>{</a:t>
            </a:r>
          </a:p>
          <a:p>
            <a:pPr>
              <a:lnSpc>
                <a:spcPts val="6960"/>
              </a:lnSpc>
            </a:pPr>
            <a:r>
              <a:rPr lang="en-US" sz="5800" dirty="0">
                <a:solidFill>
                  <a:srgbClr val="F7B4A7"/>
                </a:solidFill>
                <a:latin typeface="Clear Sans Bold"/>
              </a:rPr>
              <a:t>   </a:t>
            </a:r>
            <a:r>
              <a:rPr lang="en-US" sz="5800" dirty="0" smtClean="0">
                <a:solidFill>
                  <a:srgbClr val="F7B4A7"/>
                </a:solidFill>
                <a:latin typeface="Clear Sans Bold"/>
              </a:rPr>
              <a:t>while </a:t>
            </a:r>
            <a:r>
              <a:rPr lang="en-US" sz="5800" dirty="0">
                <a:solidFill>
                  <a:srgbClr val="F7B4A7"/>
                </a:solidFill>
                <a:latin typeface="Clear Sans Bold"/>
              </a:rPr>
              <a:t>(l&lt;r &amp;&amp; a[l]+a[r]&gt;s) </a:t>
            </a:r>
            <a:r>
              <a:rPr lang="en-US" sz="5800" dirty="0" smtClean="0">
                <a:solidFill>
                  <a:srgbClr val="F7B4A7"/>
                </a:solidFill>
                <a:latin typeface="Clear Sans Bold"/>
              </a:rPr>
              <a:t>r-</a:t>
            </a:r>
            <a:r>
              <a:rPr lang="en-US" sz="5800" dirty="0">
                <a:solidFill>
                  <a:srgbClr val="F7B4A7"/>
                </a:solidFill>
                <a:latin typeface="Clear Sans Bold"/>
              </a:rPr>
              <a:t>-;</a:t>
            </a:r>
          </a:p>
          <a:p>
            <a:pPr>
              <a:lnSpc>
                <a:spcPts val="6960"/>
              </a:lnSpc>
            </a:pPr>
            <a:r>
              <a:rPr lang="en-US" sz="5800" dirty="0">
                <a:solidFill>
                  <a:srgbClr val="F7B4A7"/>
                </a:solidFill>
                <a:latin typeface="Clear Sans Bold"/>
              </a:rPr>
              <a:t>        if (l&lt;r) </a:t>
            </a:r>
            <a:r>
              <a:rPr lang="en-US" sz="5800" dirty="0" err="1">
                <a:solidFill>
                  <a:srgbClr val="F7B4A7"/>
                </a:solidFill>
                <a:latin typeface="Clear Sans Bold"/>
              </a:rPr>
              <a:t>ans</a:t>
            </a:r>
            <a:r>
              <a:rPr lang="en-US" sz="5800" dirty="0">
                <a:solidFill>
                  <a:srgbClr val="F7B4A7"/>
                </a:solidFill>
                <a:latin typeface="Clear Sans Bold"/>
              </a:rPr>
              <a:t>+=r</a:t>
            </a:r>
            <a:r>
              <a:rPr lang="ru-RU" sz="5800" dirty="0">
                <a:solidFill>
                  <a:srgbClr val="F7B4A7"/>
                </a:solidFill>
                <a:latin typeface="Clear Sans Bold"/>
              </a:rPr>
              <a:t> </a:t>
            </a:r>
            <a:r>
              <a:rPr lang="en-US" sz="5800" dirty="0">
                <a:solidFill>
                  <a:srgbClr val="F7B4A7"/>
                </a:solidFill>
                <a:latin typeface="Clear Sans Bold"/>
              </a:rPr>
              <a:t>-</a:t>
            </a:r>
            <a:r>
              <a:rPr lang="ru-RU" sz="5800" dirty="0">
                <a:solidFill>
                  <a:srgbClr val="F7B4A7"/>
                </a:solidFill>
                <a:latin typeface="Clear Sans Bold"/>
              </a:rPr>
              <a:t> </a:t>
            </a:r>
            <a:r>
              <a:rPr lang="en-US" sz="5800" dirty="0">
                <a:solidFill>
                  <a:srgbClr val="F7B4A7"/>
                </a:solidFill>
                <a:latin typeface="Clear Sans Bold"/>
              </a:rPr>
              <a:t>l;</a:t>
            </a:r>
          </a:p>
          <a:p>
            <a:pPr>
              <a:lnSpc>
                <a:spcPts val="6960"/>
              </a:lnSpc>
            </a:pPr>
            <a:r>
              <a:rPr lang="en-US" sz="5800" dirty="0">
                <a:solidFill>
                  <a:srgbClr val="F7B4A7"/>
                </a:solidFill>
                <a:latin typeface="Clear Sans Bold"/>
              </a:rPr>
              <a:t>    l++;</a:t>
            </a:r>
          </a:p>
          <a:p>
            <a:pPr>
              <a:lnSpc>
                <a:spcPts val="6960"/>
              </a:lnSpc>
            </a:pPr>
            <a:r>
              <a:rPr lang="en-US" sz="5800" dirty="0">
                <a:solidFill>
                  <a:srgbClr val="F7B4A7"/>
                </a:solidFill>
                <a:latin typeface="Clear Sans Bold"/>
              </a:rPr>
              <a:t>}</a:t>
            </a:r>
          </a:p>
        </p:txBody>
      </p:sp>
      <p:sp>
        <p:nvSpPr>
          <p:cNvPr id="3" name="Прямоугольник 2"/>
          <p:cNvSpPr/>
          <p:nvPr/>
        </p:nvSpPr>
        <p:spPr>
          <a:xfrm>
            <a:off x="12954000" y="473392"/>
            <a:ext cx="5334000" cy="9966831"/>
          </a:xfrm>
          <a:prstGeom prst="rect">
            <a:avLst/>
          </a:prstGeom>
        </p:spPr>
        <p:txBody>
          <a:bodyPr wrap="square">
            <a:spAutoFit/>
          </a:bodyPr>
          <a:lstStyle/>
          <a:p>
            <a:pPr>
              <a:lnSpc>
                <a:spcPts val="6960"/>
              </a:lnSpc>
            </a:pPr>
            <a:r>
              <a:rPr lang="ru-RU" sz="5800" dirty="0" smtClean="0">
                <a:solidFill>
                  <a:srgbClr val="F7B4A7"/>
                </a:solidFill>
                <a:latin typeface="Clear Sans Bold"/>
              </a:rPr>
              <a:t>4 6     Ответ 4                                                  </a:t>
            </a:r>
            <a:r>
              <a:rPr lang="ru-RU" sz="5800" dirty="0">
                <a:solidFill>
                  <a:srgbClr val="F7B4A7"/>
                </a:solidFill>
                <a:latin typeface="Clear Sans Bold"/>
              </a:rPr>
              <a:t>3</a:t>
            </a:r>
          </a:p>
          <a:p>
            <a:pPr>
              <a:lnSpc>
                <a:spcPts val="6960"/>
              </a:lnSpc>
            </a:pPr>
            <a:r>
              <a:rPr lang="ru-RU" sz="5800" dirty="0">
                <a:solidFill>
                  <a:srgbClr val="F7B4A7"/>
                </a:solidFill>
                <a:latin typeface="Clear Sans Bold"/>
              </a:rPr>
              <a:t>5 </a:t>
            </a:r>
          </a:p>
          <a:p>
            <a:pPr>
              <a:lnSpc>
                <a:spcPts val="6960"/>
              </a:lnSpc>
            </a:pPr>
            <a:r>
              <a:rPr lang="ru-RU" sz="5800" dirty="0" smtClean="0">
                <a:solidFill>
                  <a:srgbClr val="F7B4A7"/>
                </a:solidFill>
                <a:latin typeface="Clear Sans Bold"/>
              </a:rPr>
              <a:t>2</a:t>
            </a:r>
          </a:p>
          <a:p>
            <a:pPr>
              <a:lnSpc>
                <a:spcPts val="6960"/>
              </a:lnSpc>
            </a:pPr>
            <a:r>
              <a:rPr lang="ru-RU" sz="5800" dirty="0" smtClean="0">
                <a:solidFill>
                  <a:srgbClr val="F7B4A7"/>
                </a:solidFill>
                <a:latin typeface="Clear Sans Bold"/>
              </a:rPr>
              <a:t>1</a:t>
            </a:r>
          </a:p>
          <a:p>
            <a:pPr>
              <a:lnSpc>
                <a:spcPts val="6960"/>
              </a:lnSpc>
            </a:pPr>
            <a:endParaRPr lang="ru-RU" sz="5800" dirty="0">
              <a:solidFill>
                <a:srgbClr val="F7B4A7"/>
              </a:solidFill>
              <a:latin typeface="Clear Sans Bold"/>
            </a:endParaRPr>
          </a:p>
          <a:p>
            <a:pPr>
              <a:lnSpc>
                <a:spcPts val="6960"/>
              </a:lnSpc>
            </a:pPr>
            <a:endParaRPr lang="ru-RU" sz="5800" dirty="0" smtClean="0">
              <a:solidFill>
                <a:srgbClr val="F7B4A7"/>
              </a:solidFill>
              <a:latin typeface="Clear Sans Bold"/>
            </a:endParaRPr>
          </a:p>
          <a:p>
            <a:pPr>
              <a:lnSpc>
                <a:spcPts val="6960"/>
              </a:lnSpc>
            </a:pPr>
            <a:r>
              <a:rPr lang="ru-RU" sz="5800" dirty="0" smtClean="0">
                <a:solidFill>
                  <a:srgbClr val="F7B4A7"/>
                </a:solidFill>
                <a:latin typeface="Clear Sans Bold"/>
              </a:rPr>
              <a:t>  1 2 3 5</a:t>
            </a:r>
          </a:p>
          <a:p>
            <a:pPr>
              <a:lnSpc>
                <a:spcPts val="6960"/>
              </a:lnSpc>
            </a:pPr>
            <a:r>
              <a:rPr lang="ru-RU" sz="5800" dirty="0" smtClean="0">
                <a:solidFill>
                  <a:srgbClr val="FFFF00"/>
                </a:solidFill>
                <a:latin typeface="Clear Sans Bold"/>
              </a:rPr>
              <a:t>1-2, 1-3, 1-5</a:t>
            </a:r>
          </a:p>
          <a:p>
            <a:pPr>
              <a:lnSpc>
                <a:spcPts val="6960"/>
              </a:lnSpc>
            </a:pPr>
            <a:r>
              <a:rPr lang="ru-RU" sz="5800" dirty="0" smtClean="0">
                <a:solidFill>
                  <a:srgbClr val="F7B4A7"/>
                </a:solidFill>
                <a:latin typeface="Clear Sans Bold"/>
              </a:rPr>
              <a:t>  1 2 3 5 </a:t>
            </a:r>
            <a:endParaRPr lang="ru-RU" sz="5800" dirty="0">
              <a:solidFill>
                <a:srgbClr val="F7B4A7"/>
              </a:solidFill>
              <a:latin typeface="Clear Sans Bold"/>
            </a:endParaRPr>
          </a:p>
          <a:p>
            <a:pPr>
              <a:lnSpc>
                <a:spcPts val="6960"/>
              </a:lnSpc>
            </a:pPr>
            <a:r>
              <a:rPr lang="ru-RU" sz="5800" dirty="0" smtClean="0">
                <a:solidFill>
                  <a:srgbClr val="F7B4A7"/>
                </a:solidFill>
                <a:latin typeface="Clear Sans Bold"/>
              </a:rPr>
              <a:t>                   </a:t>
            </a:r>
            <a:r>
              <a:rPr lang="ru-RU" sz="5800" dirty="0" smtClean="0">
                <a:solidFill>
                  <a:srgbClr val="FFFF00"/>
                </a:solidFill>
                <a:latin typeface="Clear Sans Bold"/>
              </a:rPr>
              <a:t>2-3</a:t>
            </a:r>
            <a:endParaRPr lang="ru-RU" sz="5800" dirty="0">
              <a:solidFill>
                <a:srgbClr val="FFFF00"/>
              </a:solidFill>
              <a:latin typeface="Clear Sans Bold"/>
            </a:endParaRPr>
          </a:p>
        </p:txBody>
      </p:sp>
      <p:cxnSp>
        <p:nvCxnSpPr>
          <p:cNvPr id="8" name="Прямая со стрелкой 7"/>
          <p:cNvCxnSpPr/>
          <p:nvPr/>
        </p:nvCxnSpPr>
        <p:spPr>
          <a:xfrm>
            <a:off x="13639800" y="5600700"/>
            <a:ext cx="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15468600" y="5536019"/>
            <a:ext cx="0" cy="10668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950536" y="5749379"/>
            <a:ext cx="533400" cy="769441"/>
          </a:xfrm>
          <a:prstGeom prst="rect">
            <a:avLst/>
          </a:prstGeom>
          <a:noFill/>
        </p:spPr>
        <p:txBody>
          <a:bodyPr wrap="square" rtlCol="0">
            <a:spAutoFit/>
          </a:bodyPr>
          <a:lstStyle/>
          <a:p>
            <a:r>
              <a:rPr lang="en-US" sz="4400" b="1" dirty="0" smtClean="0">
                <a:solidFill>
                  <a:srgbClr val="FF0000"/>
                </a:solidFill>
              </a:rPr>
              <a:t>l</a:t>
            </a:r>
            <a:endParaRPr lang="ru-RU" sz="4400" b="1" dirty="0">
              <a:solidFill>
                <a:srgbClr val="FF0000"/>
              </a:solidFill>
            </a:endParaRPr>
          </a:p>
        </p:txBody>
      </p:sp>
      <p:sp>
        <p:nvSpPr>
          <p:cNvPr id="13" name="TextBox 12"/>
          <p:cNvSpPr txBox="1"/>
          <p:nvPr/>
        </p:nvSpPr>
        <p:spPr>
          <a:xfrm>
            <a:off x="15849600" y="5684698"/>
            <a:ext cx="533400" cy="769441"/>
          </a:xfrm>
          <a:prstGeom prst="rect">
            <a:avLst/>
          </a:prstGeom>
          <a:noFill/>
        </p:spPr>
        <p:txBody>
          <a:bodyPr wrap="square" rtlCol="0">
            <a:spAutoFit/>
          </a:bodyPr>
          <a:lstStyle/>
          <a:p>
            <a:r>
              <a:rPr lang="en-US" sz="4400" b="1" dirty="0">
                <a:solidFill>
                  <a:srgbClr val="002060"/>
                </a:solidFill>
              </a:rPr>
              <a:t>r</a:t>
            </a:r>
            <a:endParaRPr lang="ru-RU" sz="4400" b="1" dirty="0">
              <a:solidFill>
                <a:srgbClr val="002060"/>
              </a:solidFill>
            </a:endParaRPr>
          </a:p>
        </p:txBody>
      </p:sp>
      <p:cxnSp>
        <p:nvCxnSpPr>
          <p:cNvPr id="14" name="Прямая со стрелкой 13"/>
          <p:cNvCxnSpPr/>
          <p:nvPr/>
        </p:nvCxnSpPr>
        <p:spPr>
          <a:xfrm flipV="1">
            <a:off x="14325600" y="9067800"/>
            <a:ext cx="0" cy="1219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14935200" y="9067800"/>
            <a:ext cx="0" cy="1163379"/>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01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3250284142"/>
              </p:ext>
            </p:extLst>
          </p:nvPr>
        </p:nvGraphicFramePr>
        <p:xfrm>
          <a:off x="4784908" y="800100"/>
          <a:ext cx="10172153" cy="14582607"/>
        </p:xfrm>
        <a:graphic>
          <a:graphicData uri="http://schemas.openxmlformats.org/drawingml/2006/table">
            <a:tbl>
              <a:tblPr/>
              <a:tblGrid>
                <a:gridCol w="10172153">
                  <a:extLst>
                    <a:ext uri="{9D8B030D-6E8A-4147-A177-3AD203B41FA5}">
                      <a16:colId xmlns:a16="http://schemas.microsoft.com/office/drawing/2014/main" val="20000"/>
                    </a:ext>
                  </a:extLst>
                </a:gridCol>
              </a:tblGrid>
              <a:tr h="9054607">
                <a:tc>
                  <a:txBody>
                    <a:bodyPr/>
                    <a:lstStyle/>
                    <a:p>
                      <a:r>
                        <a:rPr lang="ru-RU" sz="4800" dirty="0" smtClean="0">
                          <a:latin typeface="Times New Roman" pitchFamily="18" charset="0"/>
                          <a:cs typeface="Times New Roman" pitchFamily="18" charset="0"/>
                        </a:rPr>
                        <a:t>Два указателя:  указатели движутся в одну сторону</a:t>
                      </a:r>
                    </a:p>
                    <a:p>
                      <a:r>
                        <a:rPr lang="ru-RU" sz="4800" dirty="0" smtClean="0">
                          <a:latin typeface="Times New Roman" pitchFamily="18" charset="0"/>
                          <a:cs typeface="Times New Roman" pitchFamily="18" charset="0"/>
                        </a:rPr>
                        <a:t>(</a:t>
                      </a:r>
                      <a:r>
                        <a:rPr lang="en-US" sz="4800" dirty="0" smtClean="0">
                          <a:latin typeface="Times New Roman" pitchFamily="18" charset="0"/>
                          <a:cs typeface="Times New Roman" pitchFamily="18" charset="0"/>
                        </a:rPr>
                        <a:t>sliding window)</a:t>
                      </a:r>
                    </a:p>
                    <a:p>
                      <a:pPr marL="457200" indent="-457200">
                        <a:buFont typeface="Arial" pitchFamily="34" charset="0"/>
                        <a:buChar char="•"/>
                      </a:pPr>
                      <a:r>
                        <a:rPr lang="ru-RU" sz="4800" dirty="0" smtClean="0">
                          <a:latin typeface="Times New Roman" pitchFamily="18" charset="0"/>
                          <a:cs typeface="Times New Roman" pitchFamily="18" charset="0"/>
                        </a:rPr>
                        <a:t>найти максимальный/минимальный «хороший» отрезок</a:t>
                      </a:r>
                    </a:p>
                    <a:p>
                      <a:pPr marL="457200" indent="-457200">
                        <a:buFont typeface="Arial" pitchFamily="34" charset="0"/>
                        <a:buChar char="•"/>
                      </a:pPr>
                      <a:r>
                        <a:rPr lang="ru-RU" sz="4800" dirty="0" smtClean="0">
                          <a:latin typeface="Times New Roman" pitchFamily="18" charset="0"/>
                          <a:cs typeface="Times New Roman" pitchFamily="18" charset="0"/>
                        </a:rPr>
                        <a:t>найти количество хороших отрезков</a:t>
                      </a:r>
                      <a:endParaRPr lang="ru-RU" sz="4800" dirty="0">
                        <a:latin typeface="Times New Roman" pitchFamily="18" charset="0"/>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1473852">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228600" y="1409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58273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3216148552"/>
              </p:ext>
            </p:extLst>
          </p:nvPr>
        </p:nvGraphicFramePr>
        <p:xfrm>
          <a:off x="4197927" y="0"/>
          <a:ext cx="13937673" cy="15723560"/>
        </p:xfrm>
        <a:graphic>
          <a:graphicData uri="http://schemas.openxmlformats.org/drawingml/2006/table">
            <a:tbl>
              <a:tblPr/>
              <a:tblGrid>
                <a:gridCol w="13937673">
                  <a:extLst>
                    <a:ext uri="{9D8B030D-6E8A-4147-A177-3AD203B41FA5}">
                      <a16:colId xmlns:a16="http://schemas.microsoft.com/office/drawing/2014/main" val="20000"/>
                    </a:ext>
                  </a:extLst>
                </a:gridCol>
              </a:tblGrid>
              <a:tr h="9054607">
                <a:tc>
                  <a:txBody>
                    <a:bodyPr/>
                    <a:lstStyle/>
                    <a:p>
                      <a:r>
                        <a:rPr lang="ru-RU" sz="4400" b="1" kern="1200" dirty="0" smtClean="0">
                          <a:solidFill>
                            <a:schemeClr val="tx1"/>
                          </a:solidFill>
                          <a:effectLst/>
                          <a:latin typeface="Times New Roman" pitchFamily="18" charset="0"/>
                          <a:ea typeface="+mn-ea"/>
                          <a:cs typeface="Times New Roman" pitchFamily="18" charset="0"/>
                        </a:rPr>
                        <a:t>Варя и справедливые подарки</a:t>
                      </a:r>
                      <a:endParaRPr lang="en-US" sz="4400" kern="1200" dirty="0" smtClean="0">
                        <a:solidFill>
                          <a:schemeClr val="tx1"/>
                        </a:solidFill>
                        <a:effectLst/>
                        <a:latin typeface="Times New Roman" pitchFamily="18" charset="0"/>
                        <a:ea typeface="+mn-ea"/>
                        <a:cs typeface="Times New Roman" pitchFamily="18" charset="0"/>
                      </a:endParaRPr>
                    </a:p>
                    <a:p>
                      <a:r>
                        <a:rPr lang="ru-RU" sz="4000" kern="1200" dirty="0" smtClean="0">
                          <a:solidFill>
                            <a:schemeClr val="tx1"/>
                          </a:solidFill>
                          <a:effectLst/>
                          <a:latin typeface="Times New Roman" pitchFamily="18" charset="0"/>
                          <a:ea typeface="+mn-ea"/>
                          <a:cs typeface="Times New Roman" pitchFamily="18" charset="0"/>
                        </a:rPr>
                        <a:t>Всем известно, что главное в любом подарке. Конечно, упаковочная пленка с </a:t>
                      </a:r>
                      <a:r>
                        <a:rPr lang="ru-RU" sz="4000" kern="1200" dirty="0" err="1" smtClean="0">
                          <a:solidFill>
                            <a:schemeClr val="tx1"/>
                          </a:solidFill>
                          <a:effectLst/>
                          <a:latin typeface="Times New Roman" pitchFamily="18" charset="0"/>
                          <a:ea typeface="+mn-ea"/>
                          <a:cs typeface="Times New Roman" pitchFamily="18" charset="0"/>
                        </a:rPr>
                        <a:t>аэропупырышками</a:t>
                      </a:r>
                      <a:r>
                        <a:rPr lang="ru-RU" sz="4000" kern="1200" dirty="0" smtClean="0">
                          <a:solidFill>
                            <a:schemeClr val="tx1"/>
                          </a:solidFill>
                          <a:effectLst/>
                          <a:latin typeface="Times New Roman" pitchFamily="18" charset="0"/>
                          <a:ea typeface="+mn-ea"/>
                          <a:cs typeface="Times New Roman" pitchFamily="18" charset="0"/>
                        </a:rPr>
                        <a:t>!</a:t>
                      </a:r>
                    </a:p>
                    <a:p>
                      <a:r>
                        <a:rPr lang="ru-RU" sz="4000" kern="1200" dirty="0" smtClean="0">
                          <a:solidFill>
                            <a:schemeClr val="tx1"/>
                          </a:solidFill>
                          <a:effectLst/>
                          <a:latin typeface="Times New Roman" pitchFamily="18" charset="0"/>
                          <a:ea typeface="+mn-ea"/>
                          <a:cs typeface="Times New Roman" pitchFamily="18" charset="0"/>
                        </a:rPr>
                        <a:t>Варя собирается пригласить на Новый год друзей и готовит для них подарки. Она представила, как, обнаружив подарки под ёлкой и открыв их, гости начнут хлопать пупырышки в упаковочной пленке. «Будет нечестно, если кому-то достанется меньше пупырышков, чем другим», — подумала Варя и решила выбрать подарки таким образом, чтобы количество пузырьков в их упаковках различалось не более чем на d.</a:t>
                      </a:r>
                    </a:p>
                    <a:p>
                      <a:r>
                        <a:rPr lang="ru-RU" sz="4000" kern="1200" dirty="0" smtClean="0">
                          <a:solidFill>
                            <a:schemeClr val="tx1"/>
                          </a:solidFill>
                          <a:effectLst/>
                          <a:latin typeface="Times New Roman" pitchFamily="18" charset="0"/>
                          <a:ea typeface="+mn-ea"/>
                          <a:cs typeface="Times New Roman" pitchFamily="18" charset="0"/>
                        </a:rPr>
                        <a:t>Чтобы реализовать задуманное, Варя пересчитала </a:t>
                      </a:r>
                      <a:r>
                        <a:rPr lang="ru-RU" sz="4000" kern="1200" dirty="0" err="1" smtClean="0">
                          <a:solidFill>
                            <a:schemeClr val="tx1"/>
                          </a:solidFill>
                          <a:effectLst/>
                          <a:latin typeface="Times New Roman" pitchFamily="18" charset="0"/>
                          <a:ea typeface="+mn-ea"/>
                          <a:cs typeface="Times New Roman" pitchFamily="18" charset="0"/>
                        </a:rPr>
                        <a:t>аэропупырышки</a:t>
                      </a:r>
                      <a:r>
                        <a:rPr lang="ru-RU" sz="4000" kern="1200" dirty="0" smtClean="0">
                          <a:solidFill>
                            <a:schemeClr val="tx1"/>
                          </a:solidFill>
                          <a:effectLst/>
                          <a:latin typeface="Times New Roman" pitchFamily="18" charset="0"/>
                          <a:ea typeface="+mn-ea"/>
                          <a:cs typeface="Times New Roman" pitchFamily="18" charset="0"/>
                        </a:rPr>
                        <a:t> в упаковке всех подарков в магазине. Вам осталось определить, какое максимальное количество подарков она сможет купить. Разумеется, хлопать пузырьки до Нового года и надувать новые нельзя.</a:t>
                      </a:r>
                      <a:endParaRPr lang="ru-RU" sz="4000" kern="1200" dirty="0">
                        <a:solidFill>
                          <a:schemeClr val="tx1"/>
                        </a:solidFill>
                        <a:effectLst/>
                        <a:latin typeface="Times New Roman" pitchFamily="18" charset="0"/>
                        <a:ea typeface="+mn-ea"/>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1473852">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228600" y="1409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477209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1581372162"/>
              </p:ext>
            </p:extLst>
          </p:nvPr>
        </p:nvGraphicFramePr>
        <p:xfrm>
          <a:off x="4197927" y="0"/>
          <a:ext cx="13937673" cy="15967400"/>
        </p:xfrm>
        <a:graphic>
          <a:graphicData uri="http://schemas.openxmlformats.org/drawingml/2006/table">
            <a:tbl>
              <a:tblPr/>
              <a:tblGrid>
                <a:gridCol w="13937673">
                  <a:extLst>
                    <a:ext uri="{9D8B030D-6E8A-4147-A177-3AD203B41FA5}">
                      <a16:colId xmlns:a16="http://schemas.microsoft.com/office/drawing/2014/main" val="20000"/>
                    </a:ext>
                  </a:extLst>
                </a:gridCol>
              </a:tblGrid>
              <a:tr h="9054607">
                <a:tc>
                  <a:txBody>
                    <a:bodyPr/>
                    <a:lstStyle/>
                    <a:p>
                      <a:r>
                        <a:rPr lang="ru-RU" sz="4400" b="1" kern="1200" dirty="0" smtClean="0">
                          <a:solidFill>
                            <a:schemeClr val="tx1"/>
                          </a:solidFill>
                          <a:effectLst/>
                          <a:latin typeface="Times New Roman" pitchFamily="18" charset="0"/>
                          <a:ea typeface="+mn-ea"/>
                          <a:cs typeface="Times New Roman" pitchFamily="18" charset="0"/>
                        </a:rPr>
                        <a:t>Варя и справедливые подарки</a:t>
                      </a:r>
                      <a:endParaRPr lang="en-US" sz="4400" kern="1200" dirty="0" smtClean="0">
                        <a:solidFill>
                          <a:schemeClr val="tx1"/>
                        </a:solidFill>
                        <a:effectLst/>
                        <a:latin typeface="Times New Roman" pitchFamily="18" charset="0"/>
                        <a:ea typeface="+mn-ea"/>
                        <a:cs typeface="Times New Roman" pitchFamily="18" charset="0"/>
                      </a:endParaRPr>
                    </a:p>
                    <a:p>
                      <a:r>
                        <a:rPr lang="ru-RU" sz="3200" b="1" kern="1200" dirty="0" smtClean="0">
                          <a:solidFill>
                            <a:schemeClr val="tx1"/>
                          </a:solidFill>
                          <a:effectLst/>
                          <a:latin typeface="Times New Roman" pitchFamily="18" charset="0"/>
                          <a:ea typeface="+mn-ea"/>
                          <a:cs typeface="Times New Roman" pitchFamily="18" charset="0"/>
                        </a:rPr>
                        <a:t>Входные данные </a:t>
                      </a:r>
                      <a:r>
                        <a:rPr lang="ru-RU" sz="3200" kern="1200" dirty="0" smtClean="0">
                          <a:solidFill>
                            <a:schemeClr val="tx1"/>
                          </a:solidFill>
                          <a:effectLst/>
                          <a:latin typeface="Times New Roman" pitchFamily="18" charset="0"/>
                          <a:ea typeface="+mn-ea"/>
                          <a:cs typeface="Times New Roman" pitchFamily="18" charset="0"/>
                        </a:rPr>
                        <a:t>В первой строке входных данных содержится целое число N — количество подарков в магазине, 1≤N≤3⋅10</a:t>
                      </a:r>
                      <a:r>
                        <a:rPr lang="ru-RU" sz="3200" kern="1200" baseline="30000" dirty="0" smtClean="0">
                          <a:solidFill>
                            <a:schemeClr val="tx1"/>
                          </a:solidFill>
                          <a:effectLst/>
                          <a:latin typeface="Times New Roman" pitchFamily="18" charset="0"/>
                          <a:ea typeface="+mn-ea"/>
                          <a:cs typeface="Times New Roman" pitchFamily="18" charset="0"/>
                        </a:rPr>
                        <a:t>5</a:t>
                      </a:r>
                      <a:r>
                        <a:rPr lang="ru-RU" sz="3200" kern="1200" dirty="0" smtClean="0">
                          <a:solidFill>
                            <a:schemeClr val="tx1"/>
                          </a:solidFill>
                          <a:effectLst/>
                          <a:latin typeface="Times New Roman" pitchFamily="18" charset="0"/>
                          <a:ea typeface="+mn-ea"/>
                          <a:cs typeface="Times New Roman" pitchFamily="18" charset="0"/>
                        </a:rPr>
                        <a:t>. Во второй строке записаны через пробел N целых чисел </a:t>
                      </a:r>
                      <a:r>
                        <a:rPr lang="ru-RU" sz="3200" kern="1200" dirty="0" err="1" smtClean="0">
                          <a:solidFill>
                            <a:schemeClr val="tx1"/>
                          </a:solidFill>
                          <a:effectLst/>
                          <a:latin typeface="Times New Roman" pitchFamily="18" charset="0"/>
                          <a:ea typeface="+mn-ea"/>
                          <a:cs typeface="Times New Roman" pitchFamily="18" charset="0"/>
                        </a:rPr>
                        <a:t>ai</a:t>
                      </a:r>
                      <a:r>
                        <a:rPr lang="ru-RU" sz="3200" kern="1200" dirty="0" smtClean="0">
                          <a:solidFill>
                            <a:schemeClr val="tx1"/>
                          </a:solidFill>
                          <a:effectLst/>
                          <a:latin typeface="Times New Roman" pitchFamily="18" charset="0"/>
                          <a:ea typeface="+mn-ea"/>
                          <a:cs typeface="Times New Roman" pitchFamily="18" charset="0"/>
                        </a:rPr>
                        <a:t> — количество </a:t>
                      </a:r>
                      <a:r>
                        <a:rPr lang="ru-RU" sz="3200" kern="1200" dirty="0" err="1" smtClean="0">
                          <a:solidFill>
                            <a:schemeClr val="tx1"/>
                          </a:solidFill>
                          <a:effectLst/>
                          <a:latin typeface="Times New Roman" pitchFamily="18" charset="0"/>
                          <a:ea typeface="+mn-ea"/>
                          <a:cs typeface="Times New Roman" pitchFamily="18" charset="0"/>
                        </a:rPr>
                        <a:t>аэропупырышков</a:t>
                      </a:r>
                      <a:r>
                        <a:rPr lang="ru-RU" sz="3200" kern="1200" dirty="0" smtClean="0">
                          <a:solidFill>
                            <a:schemeClr val="tx1"/>
                          </a:solidFill>
                          <a:effectLst/>
                          <a:latin typeface="Times New Roman" pitchFamily="18" charset="0"/>
                          <a:ea typeface="+mn-ea"/>
                          <a:cs typeface="Times New Roman" pitchFamily="18" charset="0"/>
                        </a:rPr>
                        <a:t> в упаковке i-</a:t>
                      </a:r>
                      <a:r>
                        <a:rPr lang="ru-RU" sz="3200" kern="1200" dirty="0" err="1" smtClean="0">
                          <a:solidFill>
                            <a:schemeClr val="tx1"/>
                          </a:solidFill>
                          <a:effectLst/>
                          <a:latin typeface="Times New Roman" pitchFamily="18" charset="0"/>
                          <a:ea typeface="+mn-ea"/>
                          <a:cs typeface="Times New Roman" pitchFamily="18" charset="0"/>
                        </a:rPr>
                        <a:t>го</a:t>
                      </a:r>
                      <a:r>
                        <a:rPr lang="ru-RU" sz="3200" kern="1200" dirty="0" smtClean="0">
                          <a:solidFill>
                            <a:schemeClr val="tx1"/>
                          </a:solidFill>
                          <a:effectLst/>
                          <a:latin typeface="Times New Roman" pitchFamily="18" charset="0"/>
                          <a:ea typeface="+mn-ea"/>
                          <a:cs typeface="Times New Roman" pitchFamily="18" charset="0"/>
                        </a:rPr>
                        <a:t> подарка, 1≤ai≤2⋅10</a:t>
                      </a:r>
                      <a:r>
                        <a:rPr lang="ru-RU" sz="3200" kern="1200" baseline="30000" dirty="0" smtClean="0">
                          <a:solidFill>
                            <a:schemeClr val="tx1"/>
                          </a:solidFill>
                          <a:effectLst/>
                          <a:latin typeface="Times New Roman" pitchFamily="18" charset="0"/>
                          <a:ea typeface="+mn-ea"/>
                          <a:cs typeface="Times New Roman" pitchFamily="18" charset="0"/>
                        </a:rPr>
                        <a:t>9</a:t>
                      </a:r>
                      <a:r>
                        <a:rPr lang="ru-RU" sz="3200" kern="1200" dirty="0" smtClean="0">
                          <a:solidFill>
                            <a:schemeClr val="tx1"/>
                          </a:solidFill>
                          <a:effectLst/>
                          <a:latin typeface="Times New Roman" pitchFamily="18" charset="0"/>
                          <a:ea typeface="+mn-ea"/>
                          <a:cs typeface="Times New Roman" pitchFamily="18" charset="0"/>
                        </a:rPr>
                        <a:t>. В третьей строке записано целое число d — допустимая разница в количестве пузырьков, 0≤d≤2⋅10</a:t>
                      </a:r>
                      <a:r>
                        <a:rPr lang="ru-RU" sz="3200" kern="1200" baseline="30000" dirty="0" smtClean="0">
                          <a:solidFill>
                            <a:schemeClr val="tx1"/>
                          </a:solidFill>
                          <a:effectLst/>
                          <a:latin typeface="Times New Roman" pitchFamily="18" charset="0"/>
                          <a:ea typeface="+mn-ea"/>
                          <a:cs typeface="Times New Roman" pitchFamily="18" charset="0"/>
                        </a:rPr>
                        <a:t>9</a:t>
                      </a:r>
                      <a:endParaRPr lang="ru-RU" sz="3200" kern="1200" dirty="0" smtClean="0">
                        <a:solidFill>
                          <a:schemeClr val="tx1"/>
                        </a:solidFill>
                        <a:effectLst/>
                        <a:latin typeface="Times New Roman" pitchFamily="18" charset="0"/>
                        <a:ea typeface="+mn-ea"/>
                        <a:cs typeface="Times New Roman" pitchFamily="18" charset="0"/>
                      </a:endParaRPr>
                    </a:p>
                    <a:p>
                      <a:r>
                        <a:rPr lang="ru-RU" sz="3200" b="1" kern="1200" dirty="0" smtClean="0">
                          <a:solidFill>
                            <a:schemeClr val="tx1"/>
                          </a:solidFill>
                          <a:effectLst/>
                          <a:latin typeface="Times New Roman" pitchFamily="18" charset="0"/>
                          <a:ea typeface="+mn-ea"/>
                          <a:cs typeface="Times New Roman" pitchFamily="18" charset="0"/>
                        </a:rPr>
                        <a:t>Выходные данные </a:t>
                      </a:r>
                      <a:r>
                        <a:rPr lang="ru-RU" sz="3200" kern="1200" dirty="0" smtClean="0">
                          <a:solidFill>
                            <a:schemeClr val="tx1"/>
                          </a:solidFill>
                          <a:effectLst/>
                          <a:latin typeface="Times New Roman" pitchFamily="18" charset="0"/>
                          <a:ea typeface="+mn-ea"/>
                          <a:cs typeface="Times New Roman" pitchFamily="18" charset="0"/>
                        </a:rPr>
                        <a:t>Выведите одно целое число — максимальное количество подарков, которое сможет купить Варя.</a:t>
                      </a:r>
                    </a:p>
                    <a:p>
                      <a:r>
                        <a:rPr lang="ru-RU" sz="3200" b="1" kern="1200" dirty="0" smtClean="0">
                          <a:solidFill>
                            <a:schemeClr val="tx1"/>
                          </a:solidFill>
                          <a:effectLst/>
                          <a:latin typeface="Times New Roman" pitchFamily="18" charset="0"/>
                          <a:ea typeface="+mn-ea"/>
                          <a:cs typeface="Times New Roman" pitchFamily="18" charset="0"/>
                        </a:rPr>
                        <a:t>Примеры</a:t>
                      </a:r>
                      <a:endParaRPr lang="ru-RU" sz="3200" kern="1200" dirty="0" smtClean="0">
                        <a:solidFill>
                          <a:schemeClr val="tx1"/>
                        </a:solidFill>
                        <a:effectLst/>
                        <a:latin typeface="Times New Roman" pitchFamily="18" charset="0"/>
                        <a:ea typeface="+mn-ea"/>
                        <a:cs typeface="Times New Roman" pitchFamily="18" charset="0"/>
                      </a:endParaRPr>
                    </a:p>
                    <a:p>
                      <a:r>
                        <a:rPr lang="ru-RU" sz="3200" b="1" kern="1200" dirty="0" smtClean="0">
                          <a:solidFill>
                            <a:schemeClr val="tx1"/>
                          </a:solidFill>
                          <a:effectLst/>
                          <a:latin typeface="Times New Roman" pitchFamily="18" charset="0"/>
                          <a:ea typeface="+mn-ea"/>
                          <a:cs typeface="Times New Roman" pitchFamily="18" charset="0"/>
                        </a:rPr>
                        <a:t>входные данные                  выходные данные</a:t>
                      </a:r>
                      <a:endParaRPr lang="ru-RU" sz="3200" kern="1200" dirty="0" smtClean="0">
                        <a:solidFill>
                          <a:schemeClr val="tx1"/>
                        </a:solidFill>
                        <a:effectLst/>
                        <a:latin typeface="Times New Roman" pitchFamily="18" charset="0"/>
                        <a:ea typeface="+mn-ea"/>
                        <a:cs typeface="Times New Roman" pitchFamily="18" charset="0"/>
                      </a:endParaRPr>
                    </a:p>
                    <a:p>
                      <a:r>
                        <a:rPr lang="ru-RU" sz="3200" kern="1200" dirty="0" smtClean="0">
                          <a:solidFill>
                            <a:schemeClr val="tx1"/>
                          </a:solidFill>
                          <a:effectLst/>
                          <a:latin typeface="Times New Roman" pitchFamily="18" charset="0"/>
                          <a:ea typeface="+mn-ea"/>
                          <a:cs typeface="Times New Roman" pitchFamily="18" charset="0"/>
                        </a:rPr>
                        <a:t>5                                                       3</a:t>
                      </a:r>
                    </a:p>
                    <a:p>
                      <a:r>
                        <a:rPr lang="ru-RU" sz="3200" kern="1200" dirty="0" smtClean="0">
                          <a:solidFill>
                            <a:schemeClr val="tx1"/>
                          </a:solidFill>
                          <a:effectLst/>
                          <a:latin typeface="Times New Roman" pitchFamily="18" charset="0"/>
                          <a:ea typeface="+mn-ea"/>
                          <a:cs typeface="Times New Roman" pitchFamily="18" charset="0"/>
                        </a:rPr>
                        <a:t>5 1 3 2 4</a:t>
                      </a:r>
                    </a:p>
                    <a:p>
                      <a:r>
                        <a:rPr lang="ru-RU" sz="3200" kern="1200" dirty="0" smtClean="0">
                          <a:solidFill>
                            <a:schemeClr val="tx1"/>
                          </a:solidFill>
                          <a:effectLst/>
                          <a:latin typeface="Times New Roman" pitchFamily="18" charset="0"/>
                          <a:ea typeface="+mn-ea"/>
                          <a:cs typeface="Times New Roman" pitchFamily="18" charset="0"/>
                        </a:rPr>
                        <a:t>2</a:t>
                      </a:r>
                    </a:p>
                    <a:p>
                      <a:r>
                        <a:rPr lang="ru-RU" sz="3200" b="1" kern="1200" dirty="0" smtClean="0">
                          <a:solidFill>
                            <a:schemeClr val="tx1"/>
                          </a:solidFill>
                          <a:effectLst/>
                          <a:latin typeface="Times New Roman" pitchFamily="18" charset="0"/>
                          <a:ea typeface="+mn-ea"/>
                          <a:cs typeface="Times New Roman" pitchFamily="18" charset="0"/>
                        </a:rPr>
                        <a:t>входные данные                   выходные данные</a:t>
                      </a:r>
                      <a:endParaRPr lang="ru-RU" sz="3200" kern="1200" dirty="0" smtClean="0">
                        <a:solidFill>
                          <a:schemeClr val="tx1"/>
                        </a:solidFill>
                        <a:effectLst/>
                        <a:latin typeface="Times New Roman" pitchFamily="18" charset="0"/>
                        <a:ea typeface="+mn-ea"/>
                        <a:cs typeface="Times New Roman" pitchFamily="18" charset="0"/>
                      </a:endParaRPr>
                    </a:p>
                    <a:p>
                      <a:r>
                        <a:rPr lang="ru-RU" sz="3200" kern="1200" dirty="0" smtClean="0">
                          <a:solidFill>
                            <a:schemeClr val="tx1"/>
                          </a:solidFill>
                          <a:effectLst/>
                          <a:latin typeface="Times New Roman" pitchFamily="18" charset="0"/>
                          <a:ea typeface="+mn-ea"/>
                          <a:cs typeface="Times New Roman" pitchFamily="18" charset="0"/>
                        </a:rPr>
                        <a:t>5                                                       1</a:t>
                      </a:r>
                    </a:p>
                    <a:p>
                      <a:r>
                        <a:rPr lang="ru-RU" sz="3200" kern="1200" dirty="0" smtClean="0">
                          <a:solidFill>
                            <a:schemeClr val="tx1"/>
                          </a:solidFill>
                          <a:effectLst/>
                          <a:latin typeface="Times New Roman" pitchFamily="18" charset="0"/>
                          <a:ea typeface="+mn-ea"/>
                          <a:cs typeface="Times New Roman" pitchFamily="18" charset="0"/>
                        </a:rPr>
                        <a:t>1 10 100 1000 10000</a:t>
                      </a:r>
                    </a:p>
                    <a:p>
                      <a:r>
                        <a:rPr lang="ru-RU" sz="3200" kern="1200" dirty="0" smtClean="0">
                          <a:solidFill>
                            <a:schemeClr val="tx1"/>
                          </a:solidFill>
                          <a:effectLst/>
                          <a:latin typeface="Times New Roman" pitchFamily="18" charset="0"/>
                          <a:ea typeface="+mn-ea"/>
                          <a:cs typeface="Times New Roman" pitchFamily="18" charset="0"/>
                        </a:rPr>
                        <a:t>5</a:t>
                      </a:r>
                    </a:p>
                    <a:p>
                      <a:r>
                        <a:rPr lang="ru-RU" sz="3200" b="1" kern="1200" dirty="0" smtClean="0">
                          <a:solidFill>
                            <a:schemeClr val="tx1"/>
                          </a:solidFill>
                          <a:effectLst/>
                          <a:latin typeface="Times New Roman" pitchFamily="18" charset="0"/>
                          <a:ea typeface="+mn-ea"/>
                          <a:cs typeface="Times New Roman" pitchFamily="18" charset="0"/>
                        </a:rPr>
                        <a:t>Примечание </a:t>
                      </a:r>
                      <a:r>
                        <a:rPr lang="ru-RU" sz="3200" kern="1200" dirty="0" smtClean="0">
                          <a:solidFill>
                            <a:schemeClr val="tx1"/>
                          </a:solidFill>
                          <a:effectLst/>
                          <a:latin typeface="Times New Roman" pitchFamily="18" charset="0"/>
                          <a:ea typeface="+mn-ea"/>
                          <a:cs typeface="Times New Roman" pitchFamily="18" charset="0"/>
                        </a:rPr>
                        <a:t>В первом случае можно выбрать, например, второй, третий и четвертый подарки.     </a:t>
                      </a:r>
                    </a:p>
                    <a:p>
                      <a:endParaRPr lang="ru-RU" sz="4000" kern="1200" dirty="0">
                        <a:solidFill>
                          <a:schemeClr val="tx1"/>
                        </a:solidFill>
                        <a:effectLst/>
                        <a:latin typeface="Times New Roman" pitchFamily="18" charset="0"/>
                        <a:ea typeface="+mn-ea"/>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1473852">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228600" y="1409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688698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19050"/>
            <a:ext cx="16785057" cy="897682"/>
          </a:xfrm>
          <a:prstGeom prst="rect">
            <a:avLst/>
          </a:prstGeom>
        </p:spPr>
        <p:txBody>
          <a:bodyPr lIns="0" tIns="0" rIns="0" bIns="0" rtlCol="0" anchor="t">
            <a:spAutoFit/>
          </a:bodyPr>
          <a:lstStyle/>
          <a:p>
            <a:pPr>
              <a:lnSpc>
                <a:spcPts val="6960"/>
              </a:lnSpc>
            </a:pPr>
            <a:r>
              <a:rPr lang="ru-RU" sz="6000" b="1" dirty="0" smtClean="0"/>
              <a:t>  </a:t>
            </a:r>
            <a:r>
              <a:rPr lang="ru-RU" sz="6000" b="1" dirty="0">
                <a:solidFill>
                  <a:srgbClr val="FFC000"/>
                </a:solidFill>
              </a:rPr>
              <a:t>Варя и справедливые подарки</a:t>
            </a:r>
            <a:endParaRPr lang="en-US" sz="5800" dirty="0">
              <a:solidFill>
                <a:srgbClr val="FFC000"/>
              </a:solidFill>
              <a:latin typeface="Clear Sans Bold"/>
            </a:endParaRPr>
          </a:p>
        </p:txBody>
      </p:sp>
      <p:sp>
        <p:nvSpPr>
          <p:cNvPr id="3" name="Freeform 6"/>
          <p:cNvSpPr/>
          <p:nvPr/>
        </p:nvSpPr>
        <p:spPr>
          <a:xfrm>
            <a:off x="16640212" y="0"/>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Прямоугольник 3"/>
          <p:cNvSpPr/>
          <p:nvPr/>
        </p:nvSpPr>
        <p:spPr>
          <a:xfrm>
            <a:off x="38100" y="838203"/>
            <a:ext cx="4381500" cy="6376104"/>
          </a:xfrm>
          <a:prstGeom prst="rect">
            <a:avLst/>
          </a:prstGeom>
        </p:spPr>
        <p:txBody>
          <a:bodyPr wrap="square">
            <a:spAutoFit/>
          </a:bodyPr>
          <a:lstStyle/>
          <a:p>
            <a:pPr>
              <a:lnSpc>
                <a:spcPts val="6960"/>
              </a:lnSpc>
            </a:pPr>
            <a:r>
              <a:rPr lang="ru-RU" sz="5800" dirty="0">
                <a:solidFill>
                  <a:srgbClr val="F7B4A7"/>
                </a:solidFill>
                <a:latin typeface="Clear Sans Bold"/>
              </a:rPr>
              <a:t>5                                                       3</a:t>
            </a:r>
          </a:p>
          <a:p>
            <a:pPr>
              <a:lnSpc>
                <a:spcPts val="6960"/>
              </a:lnSpc>
            </a:pPr>
            <a:r>
              <a:rPr lang="ru-RU" sz="5800" dirty="0">
                <a:solidFill>
                  <a:srgbClr val="F7B4A7"/>
                </a:solidFill>
                <a:latin typeface="Clear Sans Bold"/>
              </a:rPr>
              <a:t>5 1 3 2 4</a:t>
            </a:r>
          </a:p>
          <a:p>
            <a:pPr>
              <a:lnSpc>
                <a:spcPts val="6960"/>
              </a:lnSpc>
            </a:pPr>
            <a:r>
              <a:rPr lang="ru-RU" sz="5800" dirty="0" smtClean="0">
                <a:solidFill>
                  <a:srgbClr val="F7B4A7"/>
                </a:solidFill>
                <a:latin typeface="Clear Sans Bold"/>
              </a:rPr>
              <a:t>2</a:t>
            </a:r>
          </a:p>
          <a:p>
            <a:pPr>
              <a:lnSpc>
                <a:spcPts val="6960"/>
              </a:lnSpc>
            </a:pPr>
            <a:endParaRPr lang="ru-RU" sz="5800" dirty="0" smtClean="0">
              <a:solidFill>
                <a:srgbClr val="F7B4A7"/>
              </a:solidFill>
              <a:latin typeface="Clear Sans Bold"/>
            </a:endParaRPr>
          </a:p>
          <a:p>
            <a:pPr>
              <a:lnSpc>
                <a:spcPts val="6960"/>
              </a:lnSpc>
            </a:pPr>
            <a:r>
              <a:rPr lang="ru-RU" sz="5800" dirty="0" smtClean="0">
                <a:solidFill>
                  <a:srgbClr val="F7B4A7"/>
                </a:solidFill>
                <a:latin typeface="Clear Sans Bold"/>
              </a:rPr>
              <a:t>  1 2 3 4 5</a:t>
            </a:r>
            <a:endParaRPr lang="ru-RU" sz="5800" dirty="0">
              <a:solidFill>
                <a:srgbClr val="F7B4A7"/>
              </a:solidFill>
              <a:latin typeface="Clear Sans Bold"/>
            </a:endParaRPr>
          </a:p>
          <a:p>
            <a:pPr>
              <a:lnSpc>
                <a:spcPts val="6960"/>
              </a:lnSpc>
            </a:pPr>
            <a:endParaRPr lang="ru-RU" sz="5800" dirty="0">
              <a:solidFill>
                <a:srgbClr val="F7B4A7"/>
              </a:solidFill>
              <a:latin typeface="Clear Sans Bold"/>
            </a:endParaRPr>
          </a:p>
        </p:txBody>
      </p:sp>
      <p:sp>
        <p:nvSpPr>
          <p:cNvPr id="5" name="Прямоугольник 4"/>
          <p:cNvSpPr/>
          <p:nvPr/>
        </p:nvSpPr>
        <p:spPr>
          <a:xfrm>
            <a:off x="5264727" y="1104900"/>
            <a:ext cx="10515600" cy="9013686"/>
          </a:xfrm>
          <a:prstGeom prst="rect">
            <a:avLst/>
          </a:prstGeom>
        </p:spPr>
        <p:txBody>
          <a:bodyPr wrap="square">
            <a:spAutoFit/>
          </a:bodyPr>
          <a:lstStyle/>
          <a:p>
            <a:pPr>
              <a:lnSpc>
                <a:spcPts val="6960"/>
              </a:lnSpc>
            </a:pPr>
            <a:r>
              <a:rPr lang="en-US" sz="5400" dirty="0">
                <a:solidFill>
                  <a:srgbClr val="F7B4A7"/>
                </a:solidFill>
                <a:latin typeface="Clear Sans Bold"/>
              </a:rPr>
              <a:t>sort(</a:t>
            </a:r>
            <a:r>
              <a:rPr lang="en-US" sz="5400" dirty="0" err="1">
                <a:solidFill>
                  <a:srgbClr val="F7B4A7"/>
                </a:solidFill>
                <a:latin typeface="Clear Sans Bold"/>
              </a:rPr>
              <a:t>a.begin</a:t>
            </a:r>
            <a:r>
              <a:rPr lang="en-US" sz="5400" dirty="0">
                <a:solidFill>
                  <a:srgbClr val="F7B4A7"/>
                </a:solidFill>
                <a:latin typeface="Clear Sans Bold"/>
              </a:rPr>
              <a:t>(),</a:t>
            </a:r>
            <a:r>
              <a:rPr lang="en-US" sz="5400" dirty="0" err="1">
                <a:solidFill>
                  <a:srgbClr val="F7B4A7"/>
                </a:solidFill>
                <a:latin typeface="Clear Sans Bold"/>
              </a:rPr>
              <a:t>a.end</a:t>
            </a:r>
            <a:r>
              <a:rPr lang="en-US" sz="5400" dirty="0">
                <a:solidFill>
                  <a:srgbClr val="F7B4A7"/>
                </a:solidFill>
                <a:latin typeface="Clear Sans Bold"/>
              </a:rPr>
              <a:t>());</a:t>
            </a:r>
          </a:p>
          <a:p>
            <a:pPr>
              <a:lnSpc>
                <a:spcPts val="6960"/>
              </a:lnSpc>
            </a:pPr>
            <a:r>
              <a:rPr lang="en-US" sz="5400" dirty="0" err="1" smtClean="0">
                <a:solidFill>
                  <a:srgbClr val="F7B4A7"/>
                </a:solidFill>
                <a:latin typeface="Clear Sans Bold"/>
              </a:rPr>
              <a:t>int</a:t>
            </a:r>
            <a:r>
              <a:rPr lang="en-US" sz="5400" dirty="0" smtClean="0">
                <a:solidFill>
                  <a:srgbClr val="F7B4A7"/>
                </a:solidFill>
                <a:latin typeface="Clear Sans Bold"/>
              </a:rPr>
              <a:t> </a:t>
            </a:r>
            <a:r>
              <a:rPr lang="en-US" sz="5400" dirty="0">
                <a:solidFill>
                  <a:srgbClr val="F7B4A7"/>
                </a:solidFill>
                <a:latin typeface="Clear Sans Bold"/>
              </a:rPr>
              <a:t>r=0,ans=0;</a:t>
            </a:r>
          </a:p>
          <a:p>
            <a:pPr>
              <a:lnSpc>
                <a:spcPts val="6960"/>
              </a:lnSpc>
            </a:pPr>
            <a:r>
              <a:rPr lang="en-US" sz="5400" dirty="0">
                <a:solidFill>
                  <a:srgbClr val="F7B4A7"/>
                </a:solidFill>
                <a:latin typeface="Clear Sans Bold"/>
              </a:rPr>
              <a:t>for (</a:t>
            </a:r>
            <a:r>
              <a:rPr lang="en-US" sz="5400" dirty="0" err="1">
                <a:solidFill>
                  <a:srgbClr val="F7B4A7"/>
                </a:solidFill>
                <a:latin typeface="Clear Sans Bold"/>
              </a:rPr>
              <a:t>int</a:t>
            </a:r>
            <a:r>
              <a:rPr lang="en-US" sz="5400" dirty="0">
                <a:solidFill>
                  <a:srgbClr val="F7B4A7"/>
                </a:solidFill>
                <a:latin typeface="Clear Sans Bold"/>
              </a:rPr>
              <a:t> l=0; l&lt;n; l++){</a:t>
            </a:r>
          </a:p>
          <a:p>
            <a:pPr>
              <a:lnSpc>
                <a:spcPts val="6960"/>
              </a:lnSpc>
            </a:pPr>
            <a:r>
              <a:rPr lang="en-US" sz="5400" dirty="0">
                <a:solidFill>
                  <a:srgbClr val="F7B4A7"/>
                </a:solidFill>
                <a:latin typeface="Clear Sans Bold"/>
              </a:rPr>
              <a:t>while (r&lt;n &amp;&amp; (a[r]-a[l])&lt;=d)</a:t>
            </a:r>
          </a:p>
          <a:p>
            <a:pPr>
              <a:lnSpc>
                <a:spcPts val="6960"/>
              </a:lnSpc>
            </a:pPr>
            <a:r>
              <a:rPr lang="en-US" sz="5400" dirty="0">
                <a:solidFill>
                  <a:srgbClr val="F7B4A7"/>
                </a:solidFill>
                <a:latin typeface="Clear Sans Bold"/>
              </a:rPr>
              <a:t>{</a:t>
            </a:r>
          </a:p>
          <a:p>
            <a:pPr>
              <a:lnSpc>
                <a:spcPts val="6960"/>
              </a:lnSpc>
            </a:pPr>
            <a:r>
              <a:rPr lang="en-US" sz="5400" dirty="0">
                <a:solidFill>
                  <a:srgbClr val="F7B4A7"/>
                </a:solidFill>
                <a:latin typeface="Clear Sans Bold"/>
              </a:rPr>
              <a:t>    r++;</a:t>
            </a:r>
          </a:p>
          <a:p>
            <a:pPr>
              <a:lnSpc>
                <a:spcPts val="6960"/>
              </a:lnSpc>
            </a:pPr>
            <a:r>
              <a:rPr lang="en-US" sz="5400" dirty="0">
                <a:solidFill>
                  <a:srgbClr val="F7B4A7"/>
                </a:solidFill>
                <a:latin typeface="Clear Sans Bold"/>
              </a:rPr>
              <a:t>}</a:t>
            </a:r>
          </a:p>
          <a:p>
            <a:pPr>
              <a:lnSpc>
                <a:spcPts val="6960"/>
              </a:lnSpc>
            </a:pPr>
            <a:r>
              <a:rPr lang="en-US" sz="5400" dirty="0" err="1">
                <a:solidFill>
                  <a:srgbClr val="F7B4A7"/>
                </a:solidFill>
                <a:latin typeface="Clear Sans Bold"/>
              </a:rPr>
              <a:t>ans</a:t>
            </a:r>
            <a:r>
              <a:rPr lang="en-US" sz="5400" dirty="0">
                <a:solidFill>
                  <a:srgbClr val="F7B4A7"/>
                </a:solidFill>
                <a:latin typeface="Clear Sans Bold"/>
              </a:rPr>
              <a:t>=max(</a:t>
            </a:r>
            <a:r>
              <a:rPr lang="en-US" sz="5400" dirty="0" err="1">
                <a:solidFill>
                  <a:srgbClr val="F7B4A7"/>
                </a:solidFill>
                <a:latin typeface="Clear Sans Bold"/>
              </a:rPr>
              <a:t>ans,r</a:t>
            </a:r>
            <a:r>
              <a:rPr lang="en-US" sz="5400" dirty="0">
                <a:solidFill>
                  <a:srgbClr val="F7B4A7"/>
                </a:solidFill>
                <a:latin typeface="Clear Sans Bold"/>
              </a:rPr>
              <a:t>-l);</a:t>
            </a:r>
          </a:p>
          <a:p>
            <a:pPr>
              <a:lnSpc>
                <a:spcPts val="6960"/>
              </a:lnSpc>
            </a:pPr>
            <a:r>
              <a:rPr lang="en-US" sz="5400" dirty="0">
                <a:solidFill>
                  <a:srgbClr val="F7B4A7"/>
                </a:solidFill>
                <a:latin typeface="Clear Sans Bold"/>
              </a:rPr>
              <a:t>}</a:t>
            </a:r>
          </a:p>
          <a:p>
            <a:pPr>
              <a:lnSpc>
                <a:spcPts val="6960"/>
              </a:lnSpc>
            </a:pPr>
            <a:r>
              <a:rPr lang="en-US" sz="5400" dirty="0" err="1">
                <a:solidFill>
                  <a:srgbClr val="F7B4A7"/>
                </a:solidFill>
                <a:latin typeface="Clear Sans Bold"/>
              </a:rPr>
              <a:t>cout</a:t>
            </a:r>
            <a:r>
              <a:rPr lang="en-US" sz="5400" dirty="0">
                <a:solidFill>
                  <a:srgbClr val="F7B4A7"/>
                </a:solidFill>
                <a:latin typeface="Clear Sans Bold"/>
              </a:rPr>
              <a:t>&lt;&lt;</a:t>
            </a:r>
            <a:r>
              <a:rPr lang="en-US" sz="5400" dirty="0" err="1">
                <a:solidFill>
                  <a:srgbClr val="F7B4A7"/>
                </a:solidFill>
                <a:latin typeface="Clear Sans Bold"/>
              </a:rPr>
              <a:t>ans</a:t>
            </a:r>
            <a:r>
              <a:rPr lang="en-US" sz="5400" dirty="0">
                <a:solidFill>
                  <a:srgbClr val="F7B4A7"/>
                </a:solidFill>
                <a:latin typeface="Clear Sans Bold"/>
              </a:rPr>
              <a:t>;</a:t>
            </a:r>
            <a:endParaRPr lang="ru-RU" sz="5400" dirty="0">
              <a:solidFill>
                <a:srgbClr val="F7B4A7"/>
              </a:solidFill>
              <a:latin typeface="Clear Sans Bold"/>
            </a:endParaRPr>
          </a:p>
        </p:txBody>
      </p:sp>
      <p:grpSp>
        <p:nvGrpSpPr>
          <p:cNvPr id="6" name="Группа 5"/>
          <p:cNvGrpSpPr/>
          <p:nvPr/>
        </p:nvGrpSpPr>
        <p:grpSpPr>
          <a:xfrm>
            <a:off x="-104685" y="4392270"/>
            <a:ext cx="1626356" cy="1066800"/>
            <a:chOff x="13217236" y="1485900"/>
            <a:chExt cx="1626356" cy="1066800"/>
          </a:xfrm>
        </p:grpSpPr>
        <p:cxnSp>
          <p:nvCxnSpPr>
            <p:cNvPr id="7" name="Прямая со стрелкой 6"/>
            <p:cNvCxnSpPr/>
            <p:nvPr/>
          </p:nvCxnSpPr>
          <p:spPr>
            <a:xfrm>
              <a:off x="13944600" y="1485900"/>
              <a:ext cx="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4188965" y="1485900"/>
              <a:ext cx="0" cy="10668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217236" y="1572870"/>
              <a:ext cx="533400" cy="769441"/>
            </a:xfrm>
            <a:prstGeom prst="rect">
              <a:avLst/>
            </a:prstGeom>
            <a:noFill/>
          </p:spPr>
          <p:txBody>
            <a:bodyPr wrap="square" rtlCol="0">
              <a:spAutoFit/>
            </a:bodyPr>
            <a:lstStyle/>
            <a:p>
              <a:r>
                <a:rPr lang="en-US" sz="4400" b="1" dirty="0" smtClean="0">
                  <a:solidFill>
                    <a:srgbClr val="FF0000"/>
                  </a:solidFill>
                </a:rPr>
                <a:t>l</a:t>
              </a:r>
              <a:endParaRPr lang="ru-RU" sz="4400" b="1" dirty="0">
                <a:solidFill>
                  <a:srgbClr val="FF0000"/>
                </a:solidFill>
              </a:endParaRPr>
            </a:p>
          </p:txBody>
        </p:sp>
        <p:sp>
          <p:nvSpPr>
            <p:cNvPr id="10" name="TextBox 9"/>
            <p:cNvSpPr txBox="1"/>
            <p:nvPr/>
          </p:nvSpPr>
          <p:spPr>
            <a:xfrm>
              <a:off x="14310192" y="1587104"/>
              <a:ext cx="533400" cy="769441"/>
            </a:xfrm>
            <a:prstGeom prst="rect">
              <a:avLst/>
            </a:prstGeom>
            <a:noFill/>
          </p:spPr>
          <p:txBody>
            <a:bodyPr wrap="square" rtlCol="0">
              <a:spAutoFit/>
            </a:bodyPr>
            <a:lstStyle/>
            <a:p>
              <a:r>
                <a:rPr lang="en-US" sz="4400" b="1" dirty="0">
                  <a:solidFill>
                    <a:srgbClr val="002060"/>
                  </a:solidFill>
                </a:rPr>
                <a:t>r</a:t>
              </a:r>
              <a:endParaRPr lang="ru-RU" sz="4400" b="1" dirty="0">
                <a:solidFill>
                  <a:srgbClr val="002060"/>
                </a:solidFill>
              </a:endParaRPr>
            </a:p>
          </p:txBody>
        </p:sp>
      </p:grpSp>
    </p:spTree>
    <p:extLst>
      <p:ext uri="{BB962C8B-B14F-4D97-AF65-F5344CB8AC3E}">
        <p14:creationId xmlns:p14="http://schemas.microsoft.com/office/powerpoint/2010/main" val="3676320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228600" y="1409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3810000" y="1422460"/>
            <a:ext cx="12573000" cy="3231654"/>
          </a:xfrm>
          <a:prstGeom prst="rect">
            <a:avLst/>
          </a:prstGeom>
        </p:spPr>
        <p:txBody>
          <a:bodyPr wrap="square">
            <a:spAutoFit/>
          </a:bodyPr>
          <a:lstStyle/>
          <a:p>
            <a:r>
              <a:rPr lang="ru-RU" sz="4400" b="1" dirty="0">
                <a:latin typeface="Times New Roman" pitchFamily="18" charset="0"/>
                <a:cs typeface="Times New Roman" pitchFamily="18" charset="0"/>
              </a:rPr>
              <a:t>Найти самый длинный хороший </a:t>
            </a:r>
            <a:r>
              <a:rPr lang="ru-RU" sz="4400" b="1" dirty="0" err="1" smtClean="0">
                <a:latin typeface="Times New Roman" pitchFamily="18" charset="0"/>
                <a:cs typeface="Times New Roman" pitchFamily="18" charset="0"/>
              </a:rPr>
              <a:t>подотрезок</a:t>
            </a:r>
            <a:endParaRPr lang="ru-RU" sz="4400" b="1" dirty="0" smtClean="0">
              <a:latin typeface="Times New Roman" pitchFamily="18" charset="0"/>
              <a:cs typeface="Times New Roman" pitchFamily="18" charset="0"/>
            </a:endParaRPr>
          </a:p>
          <a:p>
            <a:endParaRPr lang="ru-RU" sz="4400" b="1" dirty="0" smtClean="0">
              <a:latin typeface="Times New Roman" pitchFamily="18" charset="0"/>
              <a:cs typeface="Times New Roman" pitchFamily="18" charset="0"/>
            </a:endParaRPr>
          </a:p>
          <a:p>
            <a:r>
              <a:rPr lang="ru-RU" sz="4400" b="1" dirty="0">
                <a:latin typeface="Times New Roman" pitchFamily="18" charset="0"/>
                <a:cs typeface="Times New Roman" pitchFamily="18" charset="0"/>
              </a:rPr>
              <a:t>Если отрезок хороший, и все вложенные в него отрезки хорошие</a:t>
            </a:r>
          </a:p>
          <a:p>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251242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1677369099"/>
              </p:ext>
            </p:extLst>
          </p:nvPr>
        </p:nvGraphicFramePr>
        <p:xfrm>
          <a:off x="4784908" y="417951"/>
          <a:ext cx="12512492" cy="13946955"/>
        </p:xfrm>
        <a:graphic>
          <a:graphicData uri="http://schemas.openxmlformats.org/drawingml/2006/table">
            <a:tbl>
              <a:tblPr/>
              <a:tblGrid>
                <a:gridCol w="12512492">
                  <a:extLst>
                    <a:ext uri="{9D8B030D-6E8A-4147-A177-3AD203B41FA5}">
                      <a16:colId xmlns:a16="http://schemas.microsoft.com/office/drawing/2014/main" val="20000"/>
                    </a:ext>
                  </a:extLst>
                </a:gridCol>
              </a:tblGrid>
              <a:tr h="9054607">
                <a:tc>
                  <a:txBody>
                    <a:bodyPr/>
                    <a:lstStyle/>
                    <a:p>
                      <a:r>
                        <a:rPr lang="ru-RU" sz="4800" b="1" dirty="0" smtClean="0">
                          <a:latin typeface="Times New Roman" pitchFamily="18" charset="0"/>
                          <a:cs typeface="Times New Roman" pitchFamily="18" charset="0"/>
                        </a:rPr>
                        <a:t>Два указателя </a:t>
                      </a:r>
                      <a:r>
                        <a:rPr lang="ru-RU" sz="4800" dirty="0" smtClean="0">
                          <a:latin typeface="Times New Roman" pitchFamily="18" charset="0"/>
                          <a:cs typeface="Times New Roman" pitchFamily="18" charset="0"/>
                        </a:rPr>
                        <a:t>– название способа оптимизации решения задач, содержащего вложенные циклы.</a:t>
                      </a:r>
                    </a:p>
                    <a:p>
                      <a:endParaRPr lang="ru-RU" sz="4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Оптимизация происходит за счет того, что во внутреннем цикле индекс движется только в одном направлении и не возвращается назад, </a:t>
                      </a:r>
                    </a:p>
                    <a:p>
                      <a:r>
                        <a:rPr lang="ru-RU" sz="4800" dirty="0" smtClean="0">
                          <a:latin typeface="Times New Roman" pitchFamily="18" charset="0"/>
                          <a:cs typeface="Times New Roman" pitchFamily="18" charset="0"/>
                        </a:rPr>
                        <a:t>или два индекса движутся навстречу друг другу</a:t>
                      </a:r>
                      <a:endParaRPr lang="ru-RU" sz="4800" dirty="0">
                        <a:latin typeface="Times New Roman" pitchFamily="18" charset="0"/>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228600" y="1409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1870312000"/>
              </p:ext>
            </p:extLst>
          </p:nvPr>
        </p:nvGraphicFramePr>
        <p:xfrm>
          <a:off x="4784908" y="800100"/>
          <a:ext cx="10172153" cy="14582607"/>
        </p:xfrm>
        <a:graphic>
          <a:graphicData uri="http://schemas.openxmlformats.org/drawingml/2006/table">
            <a:tbl>
              <a:tblPr/>
              <a:tblGrid>
                <a:gridCol w="10172153">
                  <a:extLst>
                    <a:ext uri="{9D8B030D-6E8A-4147-A177-3AD203B41FA5}">
                      <a16:colId xmlns:a16="http://schemas.microsoft.com/office/drawing/2014/main" val="20000"/>
                    </a:ext>
                  </a:extLst>
                </a:gridCol>
              </a:tblGrid>
              <a:tr h="9054607">
                <a:tc>
                  <a:txBody>
                    <a:bodyPr/>
                    <a:lstStyle/>
                    <a:p>
                      <a:r>
                        <a:rPr lang="en-US" sz="4800" dirty="0" err="1" smtClean="0">
                          <a:latin typeface="Times New Roman" pitchFamily="18" charset="0"/>
                          <a:cs typeface="Times New Roman" pitchFamily="18" charset="0"/>
                        </a:rPr>
                        <a:t>int</a:t>
                      </a:r>
                      <a:r>
                        <a:rPr lang="en-US" sz="4800" dirty="0" smtClean="0">
                          <a:latin typeface="Times New Roman" pitchFamily="18" charset="0"/>
                          <a:cs typeface="Times New Roman" pitchFamily="18" charset="0"/>
                        </a:rPr>
                        <a:t> l=0;</a:t>
                      </a:r>
                    </a:p>
                    <a:p>
                      <a:r>
                        <a:rPr lang="en-US" sz="4800" dirty="0" smtClean="0">
                          <a:latin typeface="Times New Roman" pitchFamily="18" charset="0"/>
                          <a:cs typeface="Times New Roman" pitchFamily="18" charset="0"/>
                        </a:rPr>
                        <a:t>for (</a:t>
                      </a:r>
                      <a:r>
                        <a:rPr lang="en-US" sz="4800" dirty="0" err="1" smtClean="0">
                          <a:latin typeface="Times New Roman" pitchFamily="18" charset="0"/>
                          <a:cs typeface="Times New Roman" pitchFamily="18" charset="0"/>
                        </a:rPr>
                        <a:t>int</a:t>
                      </a:r>
                      <a:r>
                        <a:rPr lang="en-US" sz="4800" dirty="0" smtClean="0">
                          <a:latin typeface="Times New Roman" pitchFamily="18" charset="0"/>
                          <a:cs typeface="Times New Roman" pitchFamily="18" charset="0"/>
                        </a:rPr>
                        <a:t>  r=0; r&lt;n; r++)</a:t>
                      </a:r>
                    </a:p>
                    <a:p>
                      <a:r>
                        <a:rPr lang="en-US"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добавить </a:t>
                      </a:r>
                      <a:r>
                        <a:rPr lang="en-US" sz="4800" dirty="0" smtClean="0">
                          <a:latin typeface="Times New Roman" pitchFamily="18" charset="0"/>
                          <a:cs typeface="Times New Roman" pitchFamily="18" charset="0"/>
                        </a:rPr>
                        <a:t>a[r]</a:t>
                      </a:r>
                    </a:p>
                    <a:p>
                      <a:r>
                        <a:rPr lang="en-US" sz="4800" dirty="0" smtClean="0">
                          <a:latin typeface="Times New Roman" pitchFamily="18" charset="0"/>
                          <a:cs typeface="Times New Roman" pitchFamily="18" charset="0"/>
                        </a:rPr>
                        <a:t>   while(</a:t>
                      </a:r>
                      <a:r>
                        <a:rPr lang="ru-RU" sz="4800" dirty="0" smtClean="0">
                          <a:latin typeface="Times New Roman" pitchFamily="18" charset="0"/>
                          <a:cs typeface="Times New Roman" pitchFamily="18" charset="0"/>
                        </a:rPr>
                        <a:t>отрезок «плохой»</a:t>
                      </a:r>
                      <a:r>
                        <a:rPr lang="en-US"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a:t>
                      </a:r>
                      <a:r>
                        <a:rPr lang="ru-RU" sz="4800" dirty="0" smtClean="0">
                          <a:latin typeface="Times New Roman" pitchFamily="18" charset="0"/>
                          <a:cs typeface="Times New Roman" pitchFamily="18" charset="0"/>
                        </a:rPr>
                        <a:t>убрать </a:t>
                      </a:r>
                      <a:r>
                        <a:rPr lang="en-US" sz="4800" dirty="0" smtClean="0">
                          <a:latin typeface="Times New Roman" pitchFamily="18" charset="0"/>
                          <a:cs typeface="Times New Roman" pitchFamily="18" charset="0"/>
                        </a:rPr>
                        <a:t>a[l]</a:t>
                      </a:r>
                    </a:p>
                    <a:p>
                      <a:r>
                        <a:rPr lang="en-US" sz="4800" dirty="0" smtClean="0">
                          <a:latin typeface="Times New Roman" pitchFamily="18" charset="0"/>
                          <a:cs typeface="Times New Roman" pitchFamily="18" charset="0"/>
                        </a:rPr>
                        <a:t>      l++</a:t>
                      </a:r>
                    </a:p>
                    <a:p>
                      <a:r>
                        <a:rPr lang="en-US" sz="4800" dirty="0" smtClean="0">
                          <a:latin typeface="Times New Roman" pitchFamily="18" charset="0"/>
                          <a:cs typeface="Times New Roman" pitchFamily="18" charset="0"/>
                        </a:rPr>
                        <a:t>    }</a:t>
                      </a:r>
                    </a:p>
                    <a:p>
                      <a:r>
                        <a:rPr lang="en-US" sz="4800" dirty="0" smtClean="0">
                          <a:latin typeface="Times New Roman" pitchFamily="18" charset="0"/>
                          <a:cs typeface="Times New Roman" pitchFamily="18" charset="0"/>
                        </a:rPr>
                        <a:t>}</a:t>
                      </a:r>
                      <a:endParaRPr lang="ru-RU" sz="4800" dirty="0">
                        <a:latin typeface="Times New Roman" pitchFamily="18" charset="0"/>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1473852">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488731" y="-4191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5" name="Группа 4"/>
          <p:cNvGrpSpPr/>
          <p:nvPr/>
        </p:nvGrpSpPr>
        <p:grpSpPr>
          <a:xfrm>
            <a:off x="13944600" y="2552700"/>
            <a:ext cx="2443655" cy="382748"/>
            <a:chOff x="1954924" y="3164493"/>
            <a:chExt cx="2443655" cy="382748"/>
          </a:xfrm>
        </p:grpSpPr>
        <p:sp>
          <p:nvSpPr>
            <p:cNvPr id="7" name="Прямоугольник 6"/>
            <p:cNvSpPr/>
            <p:nvPr/>
          </p:nvSpPr>
          <p:spPr>
            <a:xfrm>
              <a:off x="1954924" y="316449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443655" y="316449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932386" y="316449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421117" y="316449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909848" y="316449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 name="Прямая со стрелкой 2"/>
          <p:cNvCxnSpPr/>
          <p:nvPr/>
        </p:nvCxnSpPr>
        <p:spPr>
          <a:xfrm>
            <a:off x="13944600" y="1485900"/>
            <a:ext cx="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4188965" y="1485900"/>
            <a:ext cx="0" cy="10668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217236" y="1572870"/>
            <a:ext cx="533400" cy="769441"/>
          </a:xfrm>
          <a:prstGeom prst="rect">
            <a:avLst/>
          </a:prstGeom>
          <a:noFill/>
        </p:spPr>
        <p:txBody>
          <a:bodyPr wrap="square" rtlCol="0">
            <a:spAutoFit/>
          </a:bodyPr>
          <a:lstStyle/>
          <a:p>
            <a:r>
              <a:rPr lang="en-US" sz="4400" b="1" dirty="0" smtClean="0">
                <a:solidFill>
                  <a:srgbClr val="FF0000"/>
                </a:solidFill>
              </a:rPr>
              <a:t>l</a:t>
            </a:r>
            <a:endParaRPr lang="ru-RU" sz="4400" b="1" dirty="0">
              <a:solidFill>
                <a:srgbClr val="FF0000"/>
              </a:solidFill>
            </a:endParaRPr>
          </a:p>
        </p:txBody>
      </p:sp>
      <p:sp>
        <p:nvSpPr>
          <p:cNvPr id="32" name="TextBox 31"/>
          <p:cNvSpPr txBox="1"/>
          <p:nvPr/>
        </p:nvSpPr>
        <p:spPr>
          <a:xfrm>
            <a:off x="14310192" y="1587104"/>
            <a:ext cx="533400" cy="769441"/>
          </a:xfrm>
          <a:prstGeom prst="rect">
            <a:avLst/>
          </a:prstGeom>
          <a:noFill/>
        </p:spPr>
        <p:txBody>
          <a:bodyPr wrap="square" rtlCol="0">
            <a:spAutoFit/>
          </a:bodyPr>
          <a:lstStyle/>
          <a:p>
            <a:r>
              <a:rPr lang="en-US" sz="4400" b="1" dirty="0">
                <a:solidFill>
                  <a:srgbClr val="002060"/>
                </a:solidFill>
              </a:rPr>
              <a:t>r</a:t>
            </a:r>
            <a:endParaRPr lang="ru-RU" sz="4400" b="1" dirty="0">
              <a:solidFill>
                <a:srgbClr val="002060"/>
              </a:solidFill>
            </a:endParaRPr>
          </a:p>
        </p:txBody>
      </p:sp>
    </p:spTree>
    <p:extLst>
      <p:ext uri="{BB962C8B-B14F-4D97-AF65-F5344CB8AC3E}">
        <p14:creationId xmlns:p14="http://schemas.microsoft.com/office/powerpoint/2010/main" val="361643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2514599" y="-1"/>
            <a:ext cx="15773401" cy="11049179"/>
          </a:xfrm>
          <a:prstGeom prst="rect">
            <a:avLst/>
          </a:prstGeom>
        </p:spPr>
        <p:txBody>
          <a:bodyPr wrap="square">
            <a:spAutoFit/>
          </a:bodyPr>
          <a:lstStyle/>
          <a:p>
            <a:r>
              <a:rPr lang="ru-RU" sz="4400" b="1" dirty="0" smtClean="0">
                <a:latin typeface="Times New Roman" pitchFamily="18" charset="0"/>
                <a:cs typeface="Times New Roman" pitchFamily="18" charset="0"/>
              </a:rPr>
              <a:t>Валера </a:t>
            </a:r>
            <a:r>
              <a:rPr lang="ru-RU" sz="4400" b="1" dirty="0">
                <a:latin typeface="Times New Roman" pitchFamily="18" charset="0"/>
                <a:cs typeface="Times New Roman" pitchFamily="18" charset="0"/>
              </a:rPr>
              <a:t>и книги</a:t>
            </a:r>
            <a:endParaRPr lang="ru-RU" sz="44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Когда </a:t>
            </a:r>
            <a:r>
              <a:rPr lang="ru-RU" sz="4000" dirty="0">
                <a:latin typeface="Times New Roman" pitchFamily="18" charset="0"/>
                <a:cs typeface="Times New Roman" pitchFamily="18" charset="0"/>
              </a:rPr>
              <a:t>у Валеры появляется свободное время, он идет в библиотеку и читает книги. Вот и сегодня у него появилось </a:t>
            </a:r>
            <a:r>
              <a:rPr lang="ru-RU" sz="4000" i="1" dirty="0">
                <a:latin typeface="Times New Roman" pitchFamily="18" charset="0"/>
                <a:cs typeface="Times New Roman" pitchFamily="18" charset="0"/>
              </a:rPr>
              <a:t>t</a:t>
            </a:r>
            <a:r>
              <a:rPr lang="ru-RU" sz="4000" dirty="0">
                <a:latin typeface="Times New Roman" pitchFamily="18" charset="0"/>
                <a:cs typeface="Times New Roman" pitchFamily="18" charset="0"/>
              </a:rPr>
              <a:t> свободных минут для чтения. Поэтому Валера взял </a:t>
            </a:r>
            <a:r>
              <a:rPr lang="ru-RU" sz="4000" i="1" dirty="0">
                <a:latin typeface="Times New Roman" pitchFamily="18" charset="0"/>
                <a:cs typeface="Times New Roman" pitchFamily="18" charset="0"/>
              </a:rPr>
              <a:t>n</a:t>
            </a:r>
            <a:r>
              <a:rPr lang="ru-RU" sz="4000" dirty="0">
                <a:latin typeface="Times New Roman" pitchFamily="18" charset="0"/>
                <a:cs typeface="Times New Roman" pitchFamily="18" charset="0"/>
              </a:rPr>
              <a:t> книг в библиотеке и для каждой книги оценил: какое время потребуется, чтобы ее прочитать. Пронумеруем книги целыми числами от 1 до </a:t>
            </a:r>
            <a:r>
              <a:rPr lang="ru-RU" sz="4000" i="1" dirty="0">
                <a:latin typeface="Times New Roman" pitchFamily="18" charset="0"/>
                <a:cs typeface="Times New Roman" pitchFamily="18" charset="0"/>
              </a:rPr>
              <a:t>n</a:t>
            </a:r>
            <a:r>
              <a:rPr lang="ru-RU" sz="4000" dirty="0">
                <a:latin typeface="Times New Roman" pitchFamily="18" charset="0"/>
                <a:cs typeface="Times New Roman" pitchFamily="18" charset="0"/>
              </a:rPr>
              <a:t>. Для прочтения </a:t>
            </a:r>
            <a:r>
              <a:rPr lang="ru-RU" sz="4000" i="1" dirty="0">
                <a:latin typeface="Times New Roman" pitchFamily="18" charset="0"/>
                <a:cs typeface="Times New Roman" pitchFamily="18" charset="0"/>
              </a:rPr>
              <a:t>i</a:t>
            </a:r>
            <a:r>
              <a:rPr lang="ru-RU" sz="4000" dirty="0">
                <a:latin typeface="Times New Roman" pitchFamily="18" charset="0"/>
                <a:cs typeface="Times New Roman" pitchFamily="18" charset="0"/>
              </a:rPr>
              <a:t>-той книги Валере требуется </a:t>
            </a:r>
            <a:r>
              <a:rPr lang="ru-RU" sz="4000" i="1" dirty="0" err="1">
                <a:latin typeface="Times New Roman" pitchFamily="18" charset="0"/>
                <a:cs typeface="Times New Roman" pitchFamily="18" charset="0"/>
              </a:rPr>
              <a:t>a</a:t>
            </a:r>
            <a:r>
              <a:rPr lang="ru-RU" sz="4000" i="1" baseline="-25000" dirty="0" err="1">
                <a:latin typeface="Times New Roman" pitchFamily="18" charset="0"/>
                <a:cs typeface="Times New Roman" pitchFamily="18" charset="0"/>
              </a:rPr>
              <a:t>i</a:t>
            </a:r>
            <a:r>
              <a:rPr lang="ru-RU" sz="4000" dirty="0">
                <a:latin typeface="Times New Roman" pitchFamily="18" charset="0"/>
                <a:cs typeface="Times New Roman" pitchFamily="18" charset="0"/>
              </a:rPr>
              <a:t> минут.</a:t>
            </a:r>
          </a:p>
          <a:p>
            <a:r>
              <a:rPr lang="ru-RU" sz="4000" dirty="0">
                <a:latin typeface="Times New Roman" pitchFamily="18" charset="0"/>
                <a:cs typeface="Times New Roman" pitchFamily="18" charset="0"/>
              </a:rPr>
              <a:t>     Валера решил, что он выберет произвольную книгу с номером </a:t>
            </a:r>
            <a:r>
              <a:rPr lang="ru-RU" sz="4000" i="1" dirty="0">
                <a:latin typeface="Times New Roman" pitchFamily="18" charset="0"/>
                <a:cs typeface="Times New Roman" pitchFamily="18" charset="0"/>
              </a:rPr>
              <a:t>i</a:t>
            </a:r>
            <a:r>
              <a:rPr lang="ru-RU" sz="4000" dirty="0">
                <a:latin typeface="Times New Roman" pitchFamily="18" charset="0"/>
                <a:cs typeface="Times New Roman" pitchFamily="18" charset="0"/>
              </a:rPr>
              <a:t> и будет читать книги друг за другом, начиная с этой книги. Другими словами, сначала он прочитает книгу c номером </a:t>
            </a:r>
            <a:r>
              <a:rPr lang="ru-RU" sz="4000" i="1" dirty="0">
                <a:latin typeface="Times New Roman" pitchFamily="18" charset="0"/>
                <a:cs typeface="Times New Roman" pitchFamily="18" charset="0"/>
              </a:rPr>
              <a:t>i</a:t>
            </a:r>
            <a:r>
              <a:rPr lang="ru-RU" sz="4000" dirty="0">
                <a:latin typeface="Times New Roman" pitchFamily="18" charset="0"/>
                <a:cs typeface="Times New Roman" pitchFamily="18" charset="0"/>
              </a:rPr>
              <a:t>, затем книгу с номером </a:t>
            </a:r>
            <a:r>
              <a:rPr lang="ru-RU" sz="4000" i="1" dirty="0">
                <a:latin typeface="Times New Roman" pitchFamily="18" charset="0"/>
                <a:cs typeface="Times New Roman" pitchFamily="18" charset="0"/>
              </a:rPr>
              <a:t>i</a:t>
            </a:r>
            <a:r>
              <a:rPr lang="ru-RU" sz="4000" dirty="0">
                <a:latin typeface="Times New Roman" pitchFamily="18" charset="0"/>
                <a:cs typeface="Times New Roman" pitchFamily="18" charset="0"/>
              </a:rPr>
              <a:t> + 1, затем книгу с номером </a:t>
            </a:r>
            <a:r>
              <a:rPr lang="ru-RU" sz="4000" i="1" dirty="0">
                <a:latin typeface="Times New Roman" pitchFamily="18" charset="0"/>
                <a:cs typeface="Times New Roman" pitchFamily="18" charset="0"/>
              </a:rPr>
              <a:t>i</a:t>
            </a:r>
            <a:r>
              <a:rPr lang="ru-RU" sz="4000" dirty="0">
                <a:latin typeface="Times New Roman" pitchFamily="18" charset="0"/>
                <a:cs typeface="Times New Roman" pitchFamily="18" charset="0"/>
              </a:rPr>
              <a:t> + 2 и так далее. Он продолжает этот процесс до тех пор, пока либо не закончится его свободное время, либо не прочитает книгу с номером </a:t>
            </a:r>
            <a:r>
              <a:rPr lang="ru-RU" sz="4000" i="1" dirty="0">
                <a:latin typeface="Times New Roman" pitchFamily="18" charset="0"/>
                <a:cs typeface="Times New Roman" pitchFamily="18" charset="0"/>
              </a:rPr>
              <a:t>n</a:t>
            </a:r>
            <a:r>
              <a:rPr lang="ru-RU" sz="4000" dirty="0">
                <a:latin typeface="Times New Roman" pitchFamily="18" charset="0"/>
                <a:cs typeface="Times New Roman" pitchFamily="18" charset="0"/>
              </a:rPr>
              <a:t>. Каждую книгу Валера читает целиком, то есть он не читает книгу, которую не успеет дочитать до конца из-за нехватки свободного времени.</a:t>
            </a:r>
          </a:p>
          <a:p>
            <a:r>
              <a:rPr lang="ru-RU" sz="4000" dirty="0">
                <a:latin typeface="Times New Roman" pitchFamily="18" charset="0"/>
                <a:cs typeface="Times New Roman" pitchFamily="18" charset="0"/>
              </a:rPr>
              <a:t>       Посчитайте максимальное количество книг, которое Валера сможет прочитать.</a:t>
            </a:r>
          </a:p>
          <a:p>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0633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411270" y="-19050"/>
            <a:ext cx="16785057" cy="11669861"/>
          </a:xfrm>
          <a:prstGeom prst="rect">
            <a:avLst/>
          </a:prstGeom>
        </p:spPr>
        <p:txBody>
          <a:bodyPr lIns="0" tIns="0" rIns="0" bIns="0" rtlCol="0" anchor="t">
            <a:spAutoFit/>
          </a:bodyPr>
          <a:lstStyle/>
          <a:p>
            <a:pPr>
              <a:lnSpc>
                <a:spcPts val="6960"/>
              </a:lnSpc>
            </a:pPr>
            <a:r>
              <a:rPr lang="ru-RU" sz="6000" b="1" dirty="0">
                <a:solidFill>
                  <a:srgbClr val="FFC000"/>
                </a:solidFill>
              </a:rPr>
              <a:t>Валера и книги</a:t>
            </a:r>
            <a:endParaRPr lang="ru-RU" sz="6000" dirty="0">
              <a:solidFill>
                <a:srgbClr val="FFC000"/>
              </a:solidFill>
            </a:endParaRPr>
          </a:p>
          <a:p>
            <a:pPr>
              <a:lnSpc>
                <a:spcPts val="6960"/>
              </a:lnSpc>
            </a:pPr>
            <a:r>
              <a:rPr lang="en-US" sz="5800" dirty="0" err="1" smtClean="0">
                <a:solidFill>
                  <a:srgbClr val="F7B4A7"/>
                </a:solidFill>
                <a:latin typeface="Clear Sans Bold"/>
              </a:rPr>
              <a:t>int</a:t>
            </a:r>
            <a:r>
              <a:rPr lang="en-US" sz="5800" dirty="0" smtClean="0">
                <a:solidFill>
                  <a:srgbClr val="F7B4A7"/>
                </a:solidFill>
                <a:latin typeface="Clear Sans Bold"/>
              </a:rPr>
              <a:t> </a:t>
            </a:r>
            <a:r>
              <a:rPr lang="en-US" sz="5800" dirty="0">
                <a:solidFill>
                  <a:srgbClr val="F7B4A7"/>
                </a:solidFill>
                <a:latin typeface="Clear Sans Bold"/>
              </a:rPr>
              <a:t>l=0,s=0,res=0;</a:t>
            </a:r>
          </a:p>
          <a:p>
            <a:pPr>
              <a:lnSpc>
                <a:spcPts val="6960"/>
              </a:lnSpc>
            </a:pPr>
            <a:r>
              <a:rPr lang="en-US" sz="5800" dirty="0">
                <a:solidFill>
                  <a:srgbClr val="F7B4A7"/>
                </a:solidFill>
                <a:latin typeface="Clear Sans Bold"/>
              </a:rPr>
              <a:t>    for (</a:t>
            </a:r>
            <a:r>
              <a:rPr lang="en-US" sz="5800" dirty="0" err="1">
                <a:solidFill>
                  <a:srgbClr val="F7B4A7"/>
                </a:solidFill>
                <a:latin typeface="Clear Sans Bold"/>
              </a:rPr>
              <a:t>int</a:t>
            </a:r>
            <a:r>
              <a:rPr lang="en-US" sz="5800" dirty="0">
                <a:solidFill>
                  <a:srgbClr val="F7B4A7"/>
                </a:solidFill>
                <a:latin typeface="Clear Sans Bold"/>
              </a:rPr>
              <a:t> r=0; r&lt;n; r++)</a:t>
            </a:r>
          </a:p>
          <a:p>
            <a:pPr>
              <a:lnSpc>
                <a:spcPts val="6960"/>
              </a:lnSpc>
            </a:pPr>
            <a:r>
              <a:rPr lang="en-US" sz="5800" dirty="0">
                <a:solidFill>
                  <a:srgbClr val="F7B4A7"/>
                </a:solidFill>
                <a:latin typeface="Clear Sans Bold"/>
              </a:rPr>
              <a:t>    {</a:t>
            </a:r>
          </a:p>
          <a:p>
            <a:pPr>
              <a:lnSpc>
                <a:spcPts val="6960"/>
              </a:lnSpc>
            </a:pPr>
            <a:r>
              <a:rPr lang="en-US" sz="5800" dirty="0">
                <a:solidFill>
                  <a:srgbClr val="F7B4A7"/>
                </a:solidFill>
                <a:latin typeface="Clear Sans Bold"/>
              </a:rPr>
              <a:t>        s+=a[r];</a:t>
            </a:r>
          </a:p>
          <a:p>
            <a:pPr>
              <a:lnSpc>
                <a:spcPts val="6960"/>
              </a:lnSpc>
            </a:pPr>
            <a:r>
              <a:rPr lang="en-US" sz="5800" dirty="0">
                <a:solidFill>
                  <a:srgbClr val="F7B4A7"/>
                </a:solidFill>
                <a:latin typeface="Clear Sans Bold"/>
              </a:rPr>
              <a:t>        while (s&gt;t)</a:t>
            </a:r>
          </a:p>
          <a:p>
            <a:pPr>
              <a:lnSpc>
                <a:spcPts val="6960"/>
              </a:lnSpc>
            </a:pPr>
            <a:r>
              <a:rPr lang="en-US" sz="5800" dirty="0">
                <a:solidFill>
                  <a:srgbClr val="F7B4A7"/>
                </a:solidFill>
                <a:latin typeface="Clear Sans Bold"/>
              </a:rPr>
              <a:t>         {</a:t>
            </a:r>
          </a:p>
          <a:p>
            <a:pPr>
              <a:lnSpc>
                <a:spcPts val="6960"/>
              </a:lnSpc>
            </a:pPr>
            <a:r>
              <a:rPr lang="en-US" sz="5800" dirty="0">
                <a:solidFill>
                  <a:srgbClr val="F7B4A7"/>
                </a:solidFill>
                <a:latin typeface="Clear Sans Bold"/>
              </a:rPr>
              <a:t>          s-=a[l];</a:t>
            </a:r>
          </a:p>
          <a:p>
            <a:pPr>
              <a:lnSpc>
                <a:spcPts val="6960"/>
              </a:lnSpc>
            </a:pPr>
            <a:r>
              <a:rPr lang="en-US" sz="5800" dirty="0">
                <a:solidFill>
                  <a:srgbClr val="F7B4A7"/>
                </a:solidFill>
                <a:latin typeface="Clear Sans Bold"/>
              </a:rPr>
              <a:t>          l++;</a:t>
            </a:r>
          </a:p>
          <a:p>
            <a:pPr>
              <a:lnSpc>
                <a:spcPts val="6960"/>
              </a:lnSpc>
            </a:pPr>
            <a:r>
              <a:rPr lang="en-US" sz="5800" dirty="0">
                <a:solidFill>
                  <a:srgbClr val="F7B4A7"/>
                </a:solidFill>
                <a:latin typeface="Clear Sans Bold"/>
              </a:rPr>
              <a:t>         }</a:t>
            </a:r>
          </a:p>
          <a:p>
            <a:pPr>
              <a:lnSpc>
                <a:spcPts val="6960"/>
              </a:lnSpc>
            </a:pPr>
            <a:r>
              <a:rPr lang="en-US" sz="5800" dirty="0">
                <a:solidFill>
                  <a:srgbClr val="F7B4A7"/>
                </a:solidFill>
                <a:latin typeface="Clear Sans Bold"/>
              </a:rPr>
              <a:t>       </a:t>
            </a:r>
            <a:r>
              <a:rPr lang="en-US" sz="5800" dirty="0" smtClean="0">
                <a:solidFill>
                  <a:srgbClr val="F7B4A7"/>
                </a:solidFill>
                <a:latin typeface="Clear Sans Bold"/>
              </a:rPr>
              <a:t>res=max(</a:t>
            </a:r>
            <a:r>
              <a:rPr lang="en-US" sz="5800" dirty="0" err="1" smtClean="0">
                <a:solidFill>
                  <a:srgbClr val="F7B4A7"/>
                </a:solidFill>
                <a:latin typeface="Clear Sans Bold"/>
              </a:rPr>
              <a:t>res,r</a:t>
            </a:r>
            <a:r>
              <a:rPr lang="en-US" sz="5800" dirty="0" smtClean="0">
                <a:solidFill>
                  <a:srgbClr val="F7B4A7"/>
                </a:solidFill>
                <a:latin typeface="Clear Sans Bold"/>
              </a:rPr>
              <a:t>-l</a:t>
            </a:r>
            <a:r>
              <a:rPr lang="ru-RU" sz="5800" dirty="0" smtClean="0">
                <a:solidFill>
                  <a:srgbClr val="F7B4A7"/>
                </a:solidFill>
                <a:latin typeface="Clear Sans Bold"/>
              </a:rPr>
              <a:t>+1</a:t>
            </a:r>
            <a:r>
              <a:rPr lang="en-US" sz="5800" dirty="0" smtClean="0">
                <a:solidFill>
                  <a:srgbClr val="F7B4A7"/>
                </a:solidFill>
                <a:latin typeface="Clear Sans Bold"/>
              </a:rPr>
              <a:t>);</a:t>
            </a:r>
            <a:endParaRPr lang="en-US" sz="5800" dirty="0">
              <a:solidFill>
                <a:srgbClr val="F7B4A7"/>
              </a:solidFill>
              <a:latin typeface="Clear Sans Bold"/>
            </a:endParaRPr>
          </a:p>
          <a:p>
            <a:pPr>
              <a:lnSpc>
                <a:spcPts val="6960"/>
              </a:lnSpc>
            </a:pPr>
            <a:r>
              <a:rPr lang="en-US" sz="5800" dirty="0">
                <a:solidFill>
                  <a:srgbClr val="F7B4A7"/>
                </a:solidFill>
                <a:latin typeface="Clear Sans Bold"/>
              </a:rPr>
              <a:t>    }</a:t>
            </a:r>
          </a:p>
          <a:p>
            <a:pPr>
              <a:lnSpc>
                <a:spcPts val="6960"/>
              </a:lnSpc>
            </a:pPr>
            <a:endParaRPr lang="en-US" sz="5800" dirty="0">
              <a:solidFill>
                <a:srgbClr val="F7B4A7"/>
              </a:solidFill>
              <a:latin typeface="Clear Sans Bold"/>
            </a:endParaRPr>
          </a:p>
        </p:txBody>
      </p:sp>
      <p:sp>
        <p:nvSpPr>
          <p:cNvPr id="3" name="Freeform 6"/>
          <p:cNvSpPr/>
          <p:nvPr/>
        </p:nvSpPr>
        <p:spPr>
          <a:xfrm>
            <a:off x="16179273" y="5852208"/>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Прямоугольник 3"/>
          <p:cNvSpPr/>
          <p:nvPr/>
        </p:nvSpPr>
        <p:spPr>
          <a:xfrm>
            <a:off x="10210800" y="1790700"/>
            <a:ext cx="7162800" cy="3683060"/>
          </a:xfrm>
          <a:prstGeom prst="rect">
            <a:avLst/>
          </a:prstGeom>
        </p:spPr>
        <p:txBody>
          <a:bodyPr wrap="square">
            <a:spAutoFit/>
          </a:bodyPr>
          <a:lstStyle/>
          <a:p>
            <a:pPr>
              <a:lnSpc>
                <a:spcPts val="6960"/>
              </a:lnSpc>
            </a:pPr>
            <a:r>
              <a:rPr lang="ru-RU" sz="5800" dirty="0">
                <a:solidFill>
                  <a:srgbClr val="F7B4A7"/>
                </a:solidFill>
                <a:latin typeface="Clear Sans Bold"/>
              </a:rPr>
              <a:t>4  5</a:t>
            </a:r>
            <a:br>
              <a:rPr lang="ru-RU" sz="5800" dirty="0">
                <a:solidFill>
                  <a:srgbClr val="F7B4A7"/>
                </a:solidFill>
                <a:latin typeface="Clear Sans Bold"/>
              </a:rPr>
            </a:br>
            <a:r>
              <a:rPr lang="ru-RU" sz="5800" dirty="0">
                <a:solidFill>
                  <a:srgbClr val="F7B4A7"/>
                </a:solidFill>
                <a:latin typeface="Clear Sans Bold"/>
              </a:rPr>
              <a:t> </a:t>
            </a:r>
            <a:r>
              <a:rPr lang="ru-RU" sz="5800" dirty="0" smtClean="0">
                <a:solidFill>
                  <a:srgbClr val="F7B4A7"/>
                </a:solidFill>
                <a:latin typeface="Clear Sans Bold"/>
              </a:rPr>
              <a:t>3 </a:t>
            </a:r>
            <a:r>
              <a:rPr lang="ru-RU" sz="5800" dirty="0">
                <a:solidFill>
                  <a:srgbClr val="F7B4A7"/>
                </a:solidFill>
                <a:latin typeface="Clear Sans Bold"/>
              </a:rPr>
              <a:t>1 2 </a:t>
            </a:r>
            <a:r>
              <a:rPr lang="ru-RU" sz="5800" dirty="0" smtClean="0">
                <a:solidFill>
                  <a:srgbClr val="F7B4A7"/>
                </a:solidFill>
                <a:latin typeface="Clear Sans Bold"/>
              </a:rPr>
              <a:t>1       ответ    3 </a:t>
            </a:r>
            <a:endParaRPr lang="ru-RU" sz="5800" dirty="0">
              <a:solidFill>
                <a:srgbClr val="F7B4A7"/>
              </a:solidFill>
              <a:latin typeface="Clear Sans Bold"/>
            </a:endParaRPr>
          </a:p>
          <a:p>
            <a:pPr>
              <a:lnSpc>
                <a:spcPts val="6960"/>
              </a:lnSpc>
            </a:pPr>
            <a:r>
              <a:rPr lang="ru-RU" sz="5800" dirty="0" smtClean="0">
                <a:solidFill>
                  <a:srgbClr val="F7B4A7"/>
                </a:solidFill>
                <a:latin typeface="Clear Sans Bold"/>
              </a:rPr>
              <a:t>  </a:t>
            </a:r>
            <a:endParaRPr lang="ru-RU" sz="5800" dirty="0">
              <a:solidFill>
                <a:srgbClr val="F7B4A7"/>
              </a:solidFill>
              <a:latin typeface="Clear Sans Bold"/>
            </a:endParaRPr>
          </a:p>
          <a:p>
            <a:pPr>
              <a:lnSpc>
                <a:spcPts val="6960"/>
              </a:lnSpc>
            </a:pPr>
            <a:endParaRPr lang="ru-RU" sz="5800" dirty="0">
              <a:solidFill>
                <a:srgbClr val="F7B4A7"/>
              </a:solidFill>
              <a:latin typeface="Clear Sans Bold"/>
            </a:endParaRPr>
          </a:p>
        </p:txBody>
      </p:sp>
    </p:spTree>
    <p:extLst>
      <p:ext uri="{BB962C8B-B14F-4D97-AF65-F5344CB8AC3E}">
        <p14:creationId xmlns:p14="http://schemas.microsoft.com/office/powerpoint/2010/main" val="1352892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2514599" y="-1"/>
            <a:ext cx="15773401" cy="2800767"/>
          </a:xfrm>
          <a:prstGeom prst="rect">
            <a:avLst/>
          </a:prstGeom>
        </p:spPr>
        <p:txBody>
          <a:bodyPr wrap="square">
            <a:spAutoFit/>
          </a:bodyPr>
          <a:lstStyle/>
          <a:p>
            <a:r>
              <a:rPr lang="ru-RU" sz="3200" dirty="0"/>
              <a:t> </a:t>
            </a:r>
            <a:endParaRPr lang="ru-RU" sz="3200" b="1" dirty="0"/>
          </a:p>
          <a:p>
            <a:r>
              <a:rPr lang="ru-RU" sz="3200" b="1" dirty="0"/>
              <a:t> </a:t>
            </a:r>
            <a:endParaRPr lang="ru-RU" sz="3200" u="sng" dirty="0" smtClean="0">
              <a:hlinkClick r:id="rId6"/>
            </a:endParaRPr>
          </a:p>
          <a:p>
            <a:r>
              <a:rPr lang="ru-RU" sz="4800" b="1" dirty="0" smtClean="0">
                <a:latin typeface="Times New Roman" pitchFamily="18" charset="0"/>
                <a:cs typeface="Times New Roman" pitchFamily="18" charset="0"/>
                <a:hlinkClick r:id="rId7"/>
              </a:rPr>
              <a:t>Задачи для самостоятельного решения</a:t>
            </a:r>
          </a:p>
          <a:p>
            <a:endParaRPr lang="ru-RU" sz="3200" b="1" dirty="0" smtClean="0"/>
          </a:p>
          <a:p>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975594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1905001" y="-1"/>
            <a:ext cx="16383000" cy="8894743"/>
          </a:xfrm>
          <a:prstGeom prst="rect">
            <a:avLst/>
          </a:prstGeom>
        </p:spPr>
        <p:txBody>
          <a:bodyPr wrap="square">
            <a:spAutoFit/>
          </a:bodyPr>
          <a:lstStyle/>
          <a:p>
            <a:r>
              <a:rPr lang="ru-RU" sz="4400" b="1" dirty="0">
                <a:latin typeface="Times New Roman" pitchFamily="18" charset="0"/>
                <a:cs typeface="Times New Roman" pitchFamily="18" charset="0"/>
              </a:rPr>
              <a:t>Сбалансированная </a:t>
            </a:r>
            <a:r>
              <a:rPr lang="ru-RU" sz="4400" b="1" dirty="0" smtClean="0">
                <a:latin typeface="Times New Roman" pitchFamily="18" charset="0"/>
                <a:cs typeface="Times New Roman" pitchFamily="18" charset="0"/>
              </a:rPr>
              <a:t>команда</a:t>
            </a:r>
          </a:p>
          <a:p>
            <a:r>
              <a:rPr lang="ru-RU" sz="4400" u="sng" dirty="0">
                <a:hlinkClick r:id="rId6"/>
              </a:rPr>
              <a:t>https://codeforces.com/group/pgkaqF4igo/contest/256854/problem/B</a:t>
            </a:r>
            <a:endParaRPr lang="ru-RU" sz="4400" b="1" dirty="0"/>
          </a:p>
          <a:p>
            <a:endParaRPr lang="ru-RU" sz="4400" b="1"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ru-RU" sz="4000" dirty="0">
                <a:latin typeface="Times New Roman" pitchFamily="18" charset="0"/>
                <a:cs typeface="Times New Roman" pitchFamily="18" charset="0"/>
              </a:rPr>
              <a:t>Вы — университетский тренер. Всего в университете под Вашим надзором n студентов, умение программировать i-</a:t>
            </a:r>
            <a:r>
              <a:rPr lang="ru-RU" sz="4000" dirty="0" err="1">
                <a:latin typeface="Times New Roman" pitchFamily="18" charset="0"/>
                <a:cs typeface="Times New Roman" pitchFamily="18" charset="0"/>
              </a:rPr>
              <a:t>го</a:t>
            </a:r>
            <a:r>
              <a:rPr lang="ru-RU" sz="4000" dirty="0">
                <a:latin typeface="Times New Roman" pitchFamily="18" charset="0"/>
                <a:cs typeface="Times New Roman" pitchFamily="18" charset="0"/>
              </a:rPr>
              <a:t> студента равно </a:t>
            </a:r>
            <a:r>
              <a:rPr lang="ru-RU" sz="4000" dirty="0" err="1">
                <a:latin typeface="Times New Roman" pitchFamily="18" charset="0"/>
                <a:cs typeface="Times New Roman" pitchFamily="18" charset="0"/>
              </a:rPr>
              <a:t>ai</a:t>
            </a:r>
            <a:r>
              <a:rPr lang="ru-RU" sz="4000" dirty="0">
                <a:latin typeface="Times New Roman" pitchFamily="18" charset="0"/>
                <a:cs typeface="Times New Roman" pitchFamily="18" charset="0"/>
              </a:rPr>
              <a:t>.</a:t>
            </a:r>
            <a:endParaRPr lang="ru-RU" sz="4000" b="1" dirty="0">
              <a:latin typeface="Times New Roman" pitchFamily="18" charset="0"/>
              <a:cs typeface="Times New Roman" pitchFamily="18" charset="0"/>
            </a:endParaRPr>
          </a:p>
          <a:p>
            <a:r>
              <a:rPr lang="ru-RU" sz="4000" dirty="0">
                <a:latin typeface="Times New Roman" pitchFamily="18" charset="0"/>
                <a:cs typeface="Times New Roman" pitchFamily="18" charset="0"/>
              </a:rPr>
              <a:t>Вы хотите составить команду для нового соревнования по программированию. Как Вы знаете, чем больше студентов на соревновании — тем больше шансов победить! Поэтому Вы хотите составить максимальную по количеству студентов команду. Но Вы также знаете, что команда должна быть </a:t>
            </a:r>
            <a:r>
              <a:rPr lang="ru-RU" sz="4000" i="1" dirty="0">
                <a:latin typeface="Times New Roman" pitchFamily="18" charset="0"/>
                <a:cs typeface="Times New Roman" pitchFamily="18" charset="0"/>
              </a:rPr>
              <a:t>сбалансированной</a:t>
            </a:r>
            <a:r>
              <a:rPr lang="ru-RU" sz="4000" dirty="0">
                <a:latin typeface="Times New Roman" pitchFamily="18" charset="0"/>
                <a:cs typeface="Times New Roman" pitchFamily="18" charset="0"/>
              </a:rPr>
              <a:t>. Это означает, что умение программировать каждой пары студентов в команде должно отличаться не более, чем на 5.</a:t>
            </a:r>
            <a:endParaRPr lang="ru-RU" sz="4000" b="1" dirty="0">
              <a:latin typeface="Times New Roman" pitchFamily="18" charset="0"/>
              <a:cs typeface="Times New Roman" pitchFamily="18" charset="0"/>
            </a:endParaRPr>
          </a:p>
          <a:p>
            <a:r>
              <a:rPr lang="ru-RU" sz="4000" dirty="0">
                <a:latin typeface="Times New Roman" pitchFamily="18" charset="0"/>
                <a:cs typeface="Times New Roman" pitchFamily="18" charset="0"/>
              </a:rPr>
              <a:t>Ваша задача — найти максимально возможное количество студентов в </a:t>
            </a:r>
            <a:r>
              <a:rPr lang="ru-RU" sz="4000" i="1" dirty="0">
                <a:latin typeface="Times New Roman" pitchFamily="18" charset="0"/>
                <a:cs typeface="Times New Roman" pitchFamily="18" charset="0"/>
              </a:rPr>
              <a:t>сбалансированной</a:t>
            </a:r>
            <a:r>
              <a:rPr lang="ru-RU" sz="4000" dirty="0">
                <a:latin typeface="Times New Roman" pitchFamily="18" charset="0"/>
                <a:cs typeface="Times New Roman" pitchFamily="18" charset="0"/>
              </a:rPr>
              <a:t> команде.</a:t>
            </a:r>
            <a:endParaRPr lang="ru-RU"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756832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2514599" y="-1"/>
            <a:ext cx="15773401" cy="10248960"/>
          </a:xfrm>
          <a:prstGeom prst="rect">
            <a:avLst/>
          </a:prstGeom>
        </p:spPr>
        <p:txBody>
          <a:bodyPr wrap="square">
            <a:spAutoFit/>
          </a:bodyPr>
          <a:lstStyle/>
          <a:p>
            <a:r>
              <a:rPr lang="ru-RU" sz="4400" b="1" dirty="0">
                <a:latin typeface="Times New Roman" pitchFamily="18" charset="0"/>
                <a:cs typeface="Times New Roman" pitchFamily="18" charset="0"/>
              </a:rPr>
              <a:t>Входные данные</a:t>
            </a:r>
          </a:p>
          <a:p>
            <a:r>
              <a:rPr lang="ru-RU" sz="4400" dirty="0">
                <a:latin typeface="Times New Roman" pitchFamily="18" charset="0"/>
                <a:cs typeface="Times New Roman" pitchFamily="18" charset="0"/>
              </a:rPr>
              <a:t>Первая строка входных данных содержит одно целое число n (1≤n≤2⋅10</a:t>
            </a:r>
            <a:r>
              <a:rPr lang="ru-RU" sz="4400" baseline="30000" dirty="0">
                <a:latin typeface="Times New Roman" pitchFamily="18" charset="0"/>
                <a:cs typeface="Times New Roman" pitchFamily="18" charset="0"/>
              </a:rPr>
              <a:t>5</a:t>
            </a:r>
            <a:r>
              <a:rPr lang="ru-RU" sz="4400" dirty="0">
                <a:latin typeface="Times New Roman" pitchFamily="18" charset="0"/>
                <a:cs typeface="Times New Roman" pitchFamily="18" charset="0"/>
              </a:rPr>
              <a:t>) — количество студентов.</a:t>
            </a:r>
            <a:endParaRPr lang="ru-RU" sz="4400" b="1" dirty="0">
              <a:latin typeface="Times New Roman" pitchFamily="18" charset="0"/>
              <a:cs typeface="Times New Roman" pitchFamily="18" charset="0"/>
            </a:endParaRPr>
          </a:p>
          <a:p>
            <a:r>
              <a:rPr lang="ru-RU" sz="4400" dirty="0">
                <a:latin typeface="Times New Roman" pitchFamily="18" charset="0"/>
                <a:cs typeface="Times New Roman" pitchFamily="18" charset="0"/>
              </a:rPr>
              <a:t>Вторая строка входных данных содержит n целых чисел a1,a2,…,</a:t>
            </a:r>
            <a:r>
              <a:rPr lang="ru-RU" sz="4400" dirty="0" err="1">
                <a:latin typeface="Times New Roman" pitchFamily="18" charset="0"/>
                <a:cs typeface="Times New Roman" pitchFamily="18" charset="0"/>
              </a:rPr>
              <a:t>an</a:t>
            </a:r>
            <a:r>
              <a:rPr lang="ru-RU" sz="4400" dirty="0">
                <a:latin typeface="Times New Roman" pitchFamily="18" charset="0"/>
                <a:cs typeface="Times New Roman" pitchFamily="18" charset="0"/>
              </a:rPr>
              <a:t> (1≤ai≤10</a:t>
            </a:r>
            <a:r>
              <a:rPr lang="ru-RU" sz="4400" baseline="30000" dirty="0">
                <a:latin typeface="Times New Roman" pitchFamily="18" charset="0"/>
                <a:cs typeface="Times New Roman" pitchFamily="18" charset="0"/>
              </a:rPr>
              <a:t>9</a:t>
            </a:r>
            <a:r>
              <a:rPr lang="ru-RU" sz="4400" dirty="0">
                <a:latin typeface="Times New Roman" pitchFamily="18" charset="0"/>
                <a:cs typeface="Times New Roman" pitchFamily="18" charset="0"/>
              </a:rPr>
              <a:t>), где </a:t>
            </a:r>
            <a:r>
              <a:rPr lang="ru-RU" sz="4400" dirty="0" err="1">
                <a:latin typeface="Times New Roman" pitchFamily="18" charset="0"/>
                <a:cs typeface="Times New Roman" pitchFamily="18" charset="0"/>
              </a:rPr>
              <a:t>ai</a:t>
            </a:r>
            <a:r>
              <a:rPr lang="ru-RU" sz="4400" dirty="0">
                <a:latin typeface="Times New Roman" pitchFamily="18" charset="0"/>
                <a:cs typeface="Times New Roman" pitchFamily="18" charset="0"/>
              </a:rPr>
              <a:t> означает умение i-</a:t>
            </a:r>
            <a:r>
              <a:rPr lang="ru-RU" sz="4400" dirty="0" err="1">
                <a:latin typeface="Times New Roman" pitchFamily="18" charset="0"/>
                <a:cs typeface="Times New Roman" pitchFamily="18" charset="0"/>
              </a:rPr>
              <a:t>го</a:t>
            </a:r>
            <a:r>
              <a:rPr lang="ru-RU" sz="4400" dirty="0">
                <a:latin typeface="Times New Roman" pitchFamily="18" charset="0"/>
                <a:cs typeface="Times New Roman" pitchFamily="18" charset="0"/>
              </a:rPr>
              <a:t> студента программировать.</a:t>
            </a:r>
            <a:endParaRPr lang="ru-RU" sz="4400" b="1" dirty="0">
              <a:latin typeface="Times New Roman" pitchFamily="18" charset="0"/>
              <a:cs typeface="Times New Roman" pitchFamily="18" charset="0"/>
            </a:endParaRPr>
          </a:p>
          <a:p>
            <a:r>
              <a:rPr lang="ru-RU" sz="4400" b="1" dirty="0">
                <a:latin typeface="Times New Roman" pitchFamily="18" charset="0"/>
                <a:cs typeface="Times New Roman" pitchFamily="18" charset="0"/>
              </a:rPr>
              <a:t>Выходные данные</a:t>
            </a:r>
          </a:p>
          <a:p>
            <a:r>
              <a:rPr lang="ru-RU" sz="4400" dirty="0">
                <a:latin typeface="Times New Roman" pitchFamily="18" charset="0"/>
                <a:cs typeface="Times New Roman" pitchFamily="18" charset="0"/>
              </a:rPr>
              <a:t>Выведите одно целое число — максимально возможное количество студентов в </a:t>
            </a:r>
            <a:r>
              <a:rPr lang="ru-RU" sz="4400" i="1" dirty="0">
                <a:latin typeface="Times New Roman" pitchFamily="18" charset="0"/>
                <a:cs typeface="Times New Roman" pitchFamily="18" charset="0"/>
              </a:rPr>
              <a:t>сбалансированной</a:t>
            </a:r>
            <a:r>
              <a:rPr lang="ru-RU" sz="4400" dirty="0">
                <a:latin typeface="Times New Roman" pitchFamily="18" charset="0"/>
                <a:cs typeface="Times New Roman" pitchFamily="18" charset="0"/>
              </a:rPr>
              <a:t> команде.</a:t>
            </a:r>
            <a:endParaRPr lang="ru-RU" sz="4400" b="1" dirty="0">
              <a:latin typeface="Times New Roman" pitchFamily="18" charset="0"/>
              <a:cs typeface="Times New Roman" pitchFamily="18" charset="0"/>
            </a:endParaRPr>
          </a:p>
          <a:p>
            <a:r>
              <a:rPr lang="ru-RU" sz="4400" dirty="0">
                <a:latin typeface="Times New Roman" pitchFamily="18" charset="0"/>
                <a:cs typeface="Times New Roman" pitchFamily="18" charset="0"/>
              </a:rPr>
              <a:t>Примеры</a:t>
            </a:r>
            <a:endParaRPr lang="ru-RU" sz="4400" b="1" dirty="0">
              <a:latin typeface="Times New Roman" pitchFamily="18" charset="0"/>
              <a:cs typeface="Times New Roman" pitchFamily="18" charset="0"/>
            </a:endParaRPr>
          </a:p>
          <a:p>
            <a:r>
              <a:rPr lang="ru-RU" sz="4400" dirty="0">
                <a:latin typeface="Times New Roman" pitchFamily="18" charset="0"/>
                <a:cs typeface="Times New Roman" pitchFamily="18" charset="0"/>
              </a:rPr>
              <a:t>входные данные</a:t>
            </a:r>
            <a:endParaRPr lang="ru-RU" sz="4400" b="1" dirty="0">
              <a:latin typeface="Times New Roman" pitchFamily="18" charset="0"/>
              <a:cs typeface="Times New Roman" pitchFamily="18" charset="0"/>
            </a:endParaRPr>
          </a:p>
          <a:p>
            <a:r>
              <a:rPr lang="ru-RU" sz="4400" b="1" dirty="0">
                <a:latin typeface="Times New Roman" pitchFamily="18" charset="0"/>
                <a:cs typeface="Times New Roman" pitchFamily="18" charset="0"/>
              </a:rPr>
              <a:t>6</a:t>
            </a:r>
          </a:p>
          <a:p>
            <a:r>
              <a:rPr lang="ru-RU" sz="4400" b="1" dirty="0">
                <a:latin typeface="Times New Roman" pitchFamily="18" charset="0"/>
                <a:cs typeface="Times New Roman" pitchFamily="18" charset="0"/>
              </a:rPr>
              <a:t>1 10 17 12 15 2</a:t>
            </a:r>
          </a:p>
          <a:p>
            <a:r>
              <a:rPr lang="ru-RU" sz="4400" b="1" dirty="0">
                <a:latin typeface="Times New Roman" pitchFamily="18" charset="0"/>
                <a:cs typeface="Times New Roman" pitchFamily="18" charset="0"/>
              </a:rPr>
              <a:t>выходные данные</a:t>
            </a:r>
          </a:p>
          <a:p>
            <a:r>
              <a:rPr lang="ru-RU" sz="4400" b="1" dirty="0">
                <a:latin typeface="Times New Roman" pitchFamily="18" charset="0"/>
                <a:cs typeface="Times New Roman" pitchFamily="18" charset="0"/>
              </a:rPr>
              <a:t>3</a:t>
            </a:r>
          </a:p>
        </p:txBody>
      </p:sp>
    </p:spTree>
    <p:extLst>
      <p:ext uri="{BB962C8B-B14F-4D97-AF65-F5344CB8AC3E}">
        <p14:creationId xmlns:p14="http://schemas.microsoft.com/office/powerpoint/2010/main" val="3987655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2514599" y="-1"/>
            <a:ext cx="15773401" cy="6186309"/>
          </a:xfrm>
          <a:prstGeom prst="rect">
            <a:avLst/>
          </a:prstGeom>
        </p:spPr>
        <p:txBody>
          <a:bodyPr wrap="square">
            <a:spAutoFit/>
          </a:bodyPr>
          <a:lstStyle/>
          <a:p>
            <a:pPr algn="ctr"/>
            <a:r>
              <a:rPr lang="ru-RU" sz="4400" b="1" dirty="0"/>
              <a:t>XXXXX</a:t>
            </a:r>
          </a:p>
          <a:p>
            <a:r>
              <a:rPr lang="ru-RU" sz="4400" dirty="0" err="1">
                <a:latin typeface="Times New Roman" pitchFamily="18" charset="0"/>
                <a:cs typeface="Times New Roman" pitchFamily="18" charset="0"/>
              </a:rPr>
              <a:t>Ехаб</a:t>
            </a:r>
            <a:r>
              <a:rPr lang="ru-RU" sz="4400" dirty="0">
                <a:latin typeface="Times New Roman" pitchFamily="18" charset="0"/>
                <a:cs typeface="Times New Roman" pitchFamily="18" charset="0"/>
              </a:rPr>
              <a:t> любит теорию чисел, но по какой-то причине он ненавидит число x. Для данного массива a найдите длину самого длинного его </a:t>
            </a:r>
            <a:r>
              <a:rPr lang="ru-RU" sz="4400" dirty="0" err="1">
                <a:latin typeface="Times New Roman" pitchFamily="18" charset="0"/>
                <a:cs typeface="Times New Roman" pitchFamily="18" charset="0"/>
              </a:rPr>
              <a:t>подмассива</a:t>
            </a:r>
            <a:r>
              <a:rPr lang="ru-RU" sz="4400" dirty="0">
                <a:latin typeface="Times New Roman" pitchFamily="18" charset="0"/>
                <a:cs typeface="Times New Roman" pitchFamily="18" charset="0"/>
              </a:rPr>
              <a:t>, сумма элементов которого </a:t>
            </a:r>
            <a:r>
              <a:rPr lang="ru-RU" sz="4400" b="1" dirty="0">
                <a:latin typeface="Times New Roman" pitchFamily="18" charset="0"/>
                <a:cs typeface="Times New Roman" pitchFamily="18" charset="0"/>
              </a:rPr>
              <a:t>не</a:t>
            </a:r>
            <a:r>
              <a:rPr lang="ru-RU" sz="4400" dirty="0">
                <a:latin typeface="Times New Roman" pitchFamily="18" charset="0"/>
                <a:cs typeface="Times New Roman" pitchFamily="18" charset="0"/>
              </a:rPr>
              <a:t> делится на x, или определите, что такого </a:t>
            </a:r>
            <a:r>
              <a:rPr lang="ru-RU" sz="4400" dirty="0" err="1">
                <a:latin typeface="Times New Roman" pitchFamily="18" charset="0"/>
                <a:cs typeface="Times New Roman" pitchFamily="18" charset="0"/>
              </a:rPr>
              <a:t>подмассива</a:t>
            </a:r>
            <a:r>
              <a:rPr lang="ru-RU" sz="4400" dirty="0">
                <a:latin typeface="Times New Roman" pitchFamily="18" charset="0"/>
                <a:cs typeface="Times New Roman" pitchFamily="18" charset="0"/>
              </a:rPr>
              <a:t> не существует.</a:t>
            </a:r>
            <a:endParaRPr lang="ru-RU" sz="4400" b="1" dirty="0">
              <a:latin typeface="Times New Roman" pitchFamily="18" charset="0"/>
              <a:cs typeface="Times New Roman" pitchFamily="18" charset="0"/>
            </a:endParaRPr>
          </a:p>
          <a:p>
            <a:r>
              <a:rPr lang="ru-RU" sz="4400" dirty="0">
                <a:latin typeface="Times New Roman" pitchFamily="18" charset="0"/>
                <a:cs typeface="Times New Roman" pitchFamily="18" charset="0"/>
              </a:rPr>
              <a:t>Массив a является </a:t>
            </a:r>
            <a:r>
              <a:rPr lang="ru-RU" sz="4400" dirty="0" err="1">
                <a:latin typeface="Times New Roman" pitchFamily="18" charset="0"/>
                <a:cs typeface="Times New Roman" pitchFamily="18" charset="0"/>
              </a:rPr>
              <a:t>подмассивом</a:t>
            </a:r>
            <a:r>
              <a:rPr lang="ru-RU" sz="4400" dirty="0">
                <a:latin typeface="Times New Roman" pitchFamily="18" charset="0"/>
                <a:cs typeface="Times New Roman" pitchFamily="18" charset="0"/>
              </a:rPr>
              <a:t> массива b, если a может быть получен из b удалением нескольких (возможно, ни одного или всех) элементов из начала и нескольких (возможно, ни одного или всех) элементов из конца</a:t>
            </a:r>
            <a:r>
              <a:rPr lang="ru-RU" sz="4400" dirty="0" smtClean="0">
                <a:latin typeface="Times New Roman" pitchFamily="18" charset="0"/>
                <a:cs typeface="Times New Roman" pitchFamily="18" charset="0"/>
              </a:rPr>
              <a:t>.</a:t>
            </a:r>
            <a:endParaRPr lang="ru-RU"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999277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2514599" y="-1"/>
            <a:ext cx="15773401" cy="10926068"/>
          </a:xfrm>
          <a:prstGeom prst="rect">
            <a:avLst/>
          </a:prstGeom>
        </p:spPr>
        <p:txBody>
          <a:bodyPr wrap="square">
            <a:spAutoFit/>
          </a:bodyPr>
          <a:lstStyle/>
          <a:p>
            <a:r>
              <a:rPr lang="ru-RU" sz="3200" b="1" dirty="0" smtClean="0">
                <a:latin typeface="Times New Roman" pitchFamily="18" charset="0"/>
                <a:cs typeface="Times New Roman" pitchFamily="18" charset="0"/>
              </a:rPr>
              <a:t>Входные </a:t>
            </a:r>
            <a:r>
              <a:rPr lang="ru-RU" sz="3200" b="1" dirty="0">
                <a:latin typeface="Times New Roman" pitchFamily="18" charset="0"/>
                <a:cs typeface="Times New Roman" pitchFamily="18" charset="0"/>
              </a:rPr>
              <a:t>данные</a:t>
            </a:r>
          </a:p>
          <a:p>
            <a:r>
              <a:rPr lang="ru-RU" sz="3200" dirty="0">
                <a:latin typeface="Times New Roman" pitchFamily="18" charset="0"/>
                <a:cs typeface="Times New Roman" pitchFamily="18" charset="0"/>
              </a:rPr>
              <a:t>Первая строка содержит целое число t (1≤t≤5) — количество наборов входных данных. Описание наборов входных данных приведено ниже.</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Первая строка каждого набора входных данных содержит два целых числа n и x (1≤n≤10</a:t>
            </a:r>
            <a:r>
              <a:rPr lang="ru-RU" sz="3200" baseline="30000" dirty="0">
                <a:latin typeface="Times New Roman" pitchFamily="18" charset="0"/>
                <a:cs typeface="Times New Roman" pitchFamily="18" charset="0"/>
              </a:rPr>
              <a:t>5</a:t>
            </a:r>
            <a:r>
              <a:rPr lang="ru-RU" sz="3200" dirty="0">
                <a:latin typeface="Times New Roman" pitchFamily="18" charset="0"/>
                <a:cs typeface="Times New Roman" pitchFamily="18" charset="0"/>
              </a:rPr>
              <a:t>, 1≤x≤10</a:t>
            </a:r>
            <a:r>
              <a:rPr lang="ru-RU" sz="3200" baseline="30000" dirty="0">
                <a:latin typeface="Times New Roman" pitchFamily="18" charset="0"/>
                <a:cs typeface="Times New Roman" pitchFamily="18" charset="0"/>
              </a:rPr>
              <a:t>4</a:t>
            </a:r>
            <a:r>
              <a:rPr lang="ru-RU" sz="3200" dirty="0">
                <a:latin typeface="Times New Roman" pitchFamily="18" charset="0"/>
                <a:cs typeface="Times New Roman" pitchFamily="18" charset="0"/>
              </a:rPr>
              <a:t>) — количество элементов в массиве a, и число, которое </a:t>
            </a:r>
            <a:r>
              <a:rPr lang="ru-RU" sz="3200" dirty="0" err="1">
                <a:latin typeface="Times New Roman" pitchFamily="18" charset="0"/>
                <a:cs typeface="Times New Roman" pitchFamily="18" charset="0"/>
              </a:rPr>
              <a:t>Ехаб</a:t>
            </a:r>
            <a:r>
              <a:rPr lang="ru-RU" sz="3200" dirty="0">
                <a:latin typeface="Times New Roman" pitchFamily="18" charset="0"/>
                <a:cs typeface="Times New Roman" pitchFamily="18" charset="0"/>
              </a:rPr>
              <a:t> ненавидит.</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Вторая строка каждого набора входных данных содержит n целых чисел a1, a2, ……, </a:t>
            </a:r>
            <a:r>
              <a:rPr lang="ru-RU" sz="3200" dirty="0" err="1">
                <a:latin typeface="Times New Roman" pitchFamily="18" charset="0"/>
                <a:cs typeface="Times New Roman" pitchFamily="18" charset="0"/>
              </a:rPr>
              <a:t>an</a:t>
            </a:r>
            <a:r>
              <a:rPr lang="ru-RU" sz="3200" dirty="0">
                <a:latin typeface="Times New Roman" pitchFamily="18" charset="0"/>
                <a:cs typeface="Times New Roman" pitchFamily="18" charset="0"/>
              </a:rPr>
              <a:t> (0≤ai≤10</a:t>
            </a:r>
            <a:r>
              <a:rPr lang="ru-RU" sz="3200" baseline="30000" dirty="0">
                <a:latin typeface="Times New Roman" pitchFamily="18" charset="0"/>
                <a:cs typeface="Times New Roman" pitchFamily="18" charset="0"/>
              </a:rPr>
              <a:t>4 </a:t>
            </a:r>
            <a:r>
              <a:rPr lang="ru-RU" sz="3200" dirty="0">
                <a:latin typeface="Times New Roman" pitchFamily="18" charset="0"/>
                <a:cs typeface="Times New Roman" pitchFamily="18" charset="0"/>
              </a:rPr>
              <a:t>) — элементы массива a.</a:t>
            </a:r>
            <a:endParaRPr lang="ru-RU" sz="3200" b="1" dirty="0">
              <a:latin typeface="Times New Roman" pitchFamily="18" charset="0"/>
              <a:cs typeface="Times New Roman" pitchFamily="18" charset="0"/>
            </a:endParaRPr>
          </a:p>
          <a:p>
            <a:r>
              <a:rPr lang="ru-RU" sz="3200" b="1" dirty="0">
                <a:latin typeface="Times New Roman" pitchFamily="18" charset="0"/>
                <a:cs typeface="Times New Roman" pitchFamily="18" charset="0"/>
              </a:rPr>
              <a:t>Выходные данные</a:t>
            </a:r>
          </a:p>
          <a:p>
            <a:r>
              <a:rPr lang="ru-RU" sz="3200" dirty="0">
                <a:latin typeface="Times New Roman" pitchFamily="18" charset="0"/>
                <a:cs typeface="Times New Roman" pitchFamily="18" charset="0"/>
              </a:rPr>
              <a:t>Для каждого набора входных данных выведите длину самого длинного </a:t>
            </a:r>
            <a:r>
              <a:rPr lang="ru-RU" sz="3200" dirty="0" err="1">
                <a:latin typeface="Times New Roman" pitchFamily="18" charset="0"/>
                <a:cs typeface="Times New Roman" pitchFamily="18" charset="0"/>
              </a:rPr>
              <a:t>подмассива</a:t>
            </a:r>
            <a:r>
              <a:rPr lang="ru-RU" sz="3200" dirty="0">
                <a:latin typeface="Times New Roman" pitchFamily="18" charset="0"/>
                <a:cs typeface="Times New Roman" pitchFamily="18" charset="0"/>
              </a:rPr>
              <a:t>, сумма элементов которого не делится на x. Если такого </a:t>
            </a:r>
            <a:r>
              <a:rPr lang="ru-RU" sz="3200" dirty="0" err="1">
                <a:latin typeface="Times New Roman" pitchFamily="18" charset="0"/>
                <a:cs typeface="Times New Roman" pitchFamily="18" charset="0"/>
              </a:rPr>
              <a:t>подмассива</a:t>
            </a:r>
            <a:r>
              <a:rPr lang="ru-RU" sz="3200" dirty="0">
                <a:latin typeface="Times New Roman" pitchFamily="18" charset="0"/>
                <a:cs typeface="Times New Roman" pitchFamily="18" charset="0"/>
              </a:rPr>
              <a:t> не существует, выведите −1.</a:t>
            </a:r>
            <a:endParaRPr lang="ru-RU" sz="3200" b="1" dirty="0">
              <a:latin typeface="Times New Roman" pitchFamily="18" charset="0"/>
              <a:cs typeface="Times New Roman" pitchFamily="18" charset="0"/>
            </a:endParaRPr>
          </a:p>
          <a:p>
            <a:r>
              <a:rPr lang="ru-RU" sz="3200" b="1" dirty="0">
                <a:latin typeface="Times New Roman" pitchFamily="18" charset="0"/>
                <a:cs typeface="Times New Roman" pitchFamily="18" charset="0"/>
              </a:rPr>
              <a:t>Пример</a:t>
            </a:r>
          </a:p>
          <a:p>
            <a:r>
              <a:rPr lang="ru-RU" sz="3200" b="1" dirty="0">
                <a:latin typeface="Times New Roman" pitchFamily="18" charset="0"/>
                <a:cs typeface="Times New Roman" pitchFamily="18" charset="0"/>
              </a:rPr>
              <a:t>входные </a:t>
            </a:r>
            <a:r>
              <a:rPr lang="ru-RU" sz="3200" b="1" dirty="0" smtClean="0">
                <a:latin typeface="Times New Roman" pitchFamily="18" charset="0"/>
                <a:cs typeface="Times New Roman" pitchFamily="18" charset="0"/>
              </a:rPr>
              <a:t>данные</a:t>
            </a:r>
            <a:r>
              <a:rPr lang="en-US" sz="3200" b="1" dirty="0" smtClean="0">
                <a:latin typeface="Times New Roman" pitchFamily="18" charset="0"/>
                <a:cs typeface="Times New Roman" pitchFamily="18" charset="0"/>
              </a:rPr>
              <a:t>                      </a:t>
            </a:r>
            <a:r>
              <a:rPr lang="ru-RU" sz="3200" b="1" dirty="0">
                <a:latin typeface="Times New Roman" pitchFamily="18" charset="0"/>
                <a:cs typeface="Times New Roman" pitchFamily="18" charset="0"/>
              </a:rPr>
              <a:t>выходные </a:t>
            </a:r>
            <a:r>
              <a:rPr lang="ru-RU" sz="3200" b="1" dirty="0" smtClean="0">
                <a:latin typeface="Times New Roman" pitchFamily="18" charset="0"/>
                <a:cs typeface="Times New Roman" pitchFamily="18" charset="0"/>
              </a:rPr>
              <a:t>данные</a:t>
            </a:r>
            <a:endParaRPr lang="ru-RU" sz="3200" b="1" dirty="0">
              <a:latin typeface="Times New Roman" pitchFamily="18" charset="0"/>
              <a:cs typeface="Times New Roman" pitchFamily="18" charset="0"/>
            </a:endParaRPr>
          </a:p>
          <a:p>
            <a:r>
              <a:rPr lang="ru-RU" sz="32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2</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3 </a:t>
            </a:r>
            <a:r>
              <a:rPr lang="ru-RU" sz="32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3</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1 2 </a:t>
            </a:r>
            <a:r>
              <a:rPr lang="ru-RU" sz="32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-1</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3 4</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1 2 3</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2 2</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0 6</a:t>
            </a:r>
            <a:endParaRPr lang="ru-RU" sz="3200" b="1" dirty="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31489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2514599" y="-1"/>
            <a:ext cx="15773401" cy="6863417"/>
          </a:xfrm>
          <a:prstGeom prst="rect">
            <a:avLst/>
          </a:prstGeom>
        </p:spPr>
        <p:txBody>
          <a:bodyPr wrap="square">
            <a:spAutoFit/>
          </a:bodyPr>
          <a:lstStyle/>
          <a:p>
            <a:r>
              <a:rPr lang="ru-RU" sz="4800" b="1" dirty="0" err="1">
                <a:latin typeface="Times New Roman" pitchFamily="18" charset="0"/>
                <a:cs typeface="Times New Roman" pitchFamily="18" charset="0"/>
              </a:rPr>
              <a:t>Клиппи</a:t>
            </a:r>
            <a:r>
              <a:rPr lang="ru-RU" sz="4800" b="1" dirty="0">
                <a:latin typeface="Times New Roman" pitchFamily="18" charset="0"/>
                <a:cs typeface="Times New Roman" pitchFamily="18" charset="0"/>
              </a:rPr>
              <a:t> и Мерлин грабят банк</a:t>
            </a:r>
          </a:p>
          <a:p>
            <a:r>
              <a:rPr lang="ru-RU" sz="3600" dirty="0" err="1">
                <a:latin typeface="Times New Roman" pitchFamily="18" charset="0"/>
                <a:cs typeface="Times New Roman" pitchFamily="18" charset="0"/>
              </a:rPr>
              <a:t>Клиппи</a:t>
            </a:r>
            <a:r>
              <a:rPr lang="ru-RU" sz="3600" dirty="0">
                <a:latin typeface="Times New Roman" pitchFamily="18" charset="0"/>
                <a:cs typeface="Times New Roman" pitchFamily="18" charset="0"/>
              </a:rPr>
              <a:t> и Мерлин решили грабить банк «Документы», который представляет из себя </a:t>
            </a:r>
            <a:r>
              <a:rPr lang="ru-RU" sz="3600" i="1" dirty="0">
                <a:latin typeface="Times New Roman" pitchFamily="18" charset="0"/>
                <a:cs typeface="Times New Roman" pitchFamily="18" charset="0"/>
              </a:rPr>
              <a:t>N </a:t>
            </a:r>
            <a:r>
              <a:rPr lang="ru-RU" sz="3600" dirty="0">
                <a:latin typeface="Times New Roman" pitchFamily="18" charset="0"/>
                <a:cs typeface="Times New Roman" pitchFamily="18" charset="0"/>
              </a:rPr>
              <a:t>расположенных в ряд банковских ячеек, пронумерованных последовательно числами от 1 до </a:t>
            </a:r>
            <a:r>
              <a:rPr lang="ru-RU" sz="3600" i="1" dirty="0">
                <a:latin typeface="Times New Roman" pitchFamily="18" charset="0"/>
                <a:cs typeface="Times New Roman" pitchFamily="18" charset="0"/>
              </a:rPr>
              <a:t>N </a:t>
            </a:r>
            <a:r>
              <a:rPr lang="ru-RU" sz="3600" dirty="0">
                <a:latin typeface="Times New Roman" pitchFamily="18" charset="0"/>
                <a:cs typeface="Times New Roman" pitchFamily="18" charset="0"/>
              </a:rPr>
              <a:t>.</a:t>
            </a:r>
            <a:endParaRPr lang="ru-RU" sz="3600" b="1" dirty="0">
              <a:latin typeface="Times New Roman" pitchFamily="18" charset="0"/>
              <a:cs typeface="Times New Roman" pitchFamily="18" charset="0"/>
            </a:endParaRPr>
          </a:p>
          <a:p>
            <a:r>
              <a:rPr lang="ru-RU" sz="3600" dirty="0">
                <a:latin typeface="Times New Roman" pitchFamily="18" charset="0"/>
                <a:cs typeface="Times New Roman" pitchFamily="18" charset="0"/>
              </a:rPr>
              <a:t>С помощью своего друга </a:t>
            </a:r>
            <a:r>
              <a:rPr lang="ru-RU" sz="3600" dirty="0" err="1">
                <a:latin typeface="Times New Roman" pitchFamily="18" charset="0"/>
                <a:cs typeface="Times New Roman" pitchFamily="18" charset="0"/>
              </a:rPr>
              <a:t>Ровера</a:t>
            </a:r>
            <a:r>
              <a:rPr lang="ru-RU" sz="3600" dirty="0">
                <a:latin typeface="Times New Roman" pitchFamily="18" charset="0"/>
                <a:cs typeface="Times New Roman" pitchFamily="18" charset="0"/>
              </a:rPr>
              <a:t>, который работал в банке сторожевым псом, они добыли ключи от всех ячеек, а так же узнали, как много ценностей хранится в каждой ячейке.</a:t>
            </a:r>
            <a:endParaRPr lang="ru-RU" sz="3600" b="1" dirty="0">
              <a:latin typeface="Times New Roman" pitchFamily="18" charset="0"/>
              <a:cs typeface="Times New Roman" pitchFamily="18" charset="0"/>
            </a:endParaRPr>
          </a:p>
          <a:p>
            <a:r>
              <a:rPr lang="ru-RU" sz="3600" dirty="0">
                <a:latin typeface="Times New Roman" pitchFamily="18" charset="0"/>
                <a:cs typeface="Times New Roman" pitchFamily="18" charset="0"/>
              </a:rPr>
              <a:t>Чтобы не вызывать лишних подозрений, </a:t>
            </a:r>
            <a:r>
              <a:rPr lang="ru-RU" sz="3600" dirty="0" err="1">
                <a:latin typeface="Times New Roman" pitchFamily="18" charset="0"/>
                <a:cs typeface="Times New Roman" pitchFamily="18" charset="0"/>
              </a:rPr>
              <a:t>Клиппи</a:t>
            </a:r>
            <a:r>
              <a:rPr lang="ru-RU" sz="3600" dirty="0">
                <a:latin typeface="Times New Roman" pitchFamily="18" charset="0"/>
                <a:cs typeface="Times New Roman" pitchFamily="18" charset="0"/>
              </a:rPr>
              <a:t> и Мерлин решили ограбить всего две ячейки "— по одной на каждого. Также, чтобы охрана банка не почуяла неладного, они решили работать далеко друг от друга "— между ними должно быть не меньше </a:t>
            </a:r>
            <a:r>
              <a:rPr lang="ru-RU" sz="3600" i="1" dirty="0">
                <a:latin typeface="Times New Roman" pitchFamily="18" charset="0"/>
                <a:cs typeface="Times New Roman" pitchFamily="18" charset="0"/>
              </a:rPr>
              <a:t>K </a:t>
            </a:r>
            <a:r>
              <a:rPr lang="ru-RU" sz="3600" dirty="0">
                <a:latin typeface="Times New Roman" pitchFamily="18" charset="0"/>
                <a:cs typeface="Times New Roman" pitchFamily="18" charset="0"/>
              </a:rPr>
              <a:t>банковских ячеек.</a:t>
            </a:r>
            <a:endParaRPr lang="ru-RU" sz="3600" b="1" dirty="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469097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Freeform 7"/>
          <p:cNvSpPr/>
          <p:nvPr/>
        </p:nvSpPr>
        <p:spPr>
          <a:xfrm flipH="1">
            <a:off x="48490" y="495301"/>
            <a:ext cx="2466109" cy="3047999"/>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 name="Прямоугольник 1"/>
          <p:cNvSpPr/>
          <p:nvPr/>
        </p:nvSpPr>
        <p:spPr>
          <a:xfrm>
            <a:off x="2514599" y="-1"/>
            <a:ext cx="15773401" cy="8956298"/>
          </a:xfrm>
          <a:prstGeom prst="rect">
            <a:avLst/>
          </a:prstGeom>
        </p:spPr>
        <p:txBody>
          <a:bodyPr wrap="square">
            <a:spAutoFit/>
          </a:bodyPr>
          <a:lstStyle/>
          <a:p>
            <a:r>
              <a:rPr lang="ru-RU" sz="3200" b="1" dirty="0">
                <a:latin typeface="Times New Roman" pitchFamily="18" charset="0"/>
                <a:cs typeface="Times New Roman" pitchFamily="18" charset="0"/>
              </a:rPr>
              <a:t>Входные данные</a:t>
            </a:r>
          </a:p>
          <a:p>
            <a:r>
              <a:rPr lang="ru-RU" sz="3200" dirty="0">
                <a:latin typeface="Times New Roman" pitchFamily="18" charset="0"/>
                <a:cs typeface="Times New Roman" pitchFamily="18" charset="0"/>
              </a:rPr>
              <a:t>В первой строке вводятся два числа "— </a:t>
            </a:r>
            <a:r>
              <a:rPr lang="ru-RU" sz="3200" i="1" dirty="0">
                <a:latin typeface="Times New Roman" pitchFamily="18" charset="0"/>
                <a:cs typeface="Times New Roman" pitchFamily="18" charset="0"/>
              </a:rPr>
              <a:t>N </a:t>
            </a:r>
            <a:r>
              <a:rPr lang="ru-RU" sz="3200" dirty="0">
                <a:latin typeface="Times New Roman" pitchFamily="18" charset="0"/>
                <a:cs typeface="Times New Roman" pitchFamily="18" charset="0"/>
              </a:rPr>
              <a:t>( 2 ≤ </a:t>
            </a:r>
            <a:r>
              <a:rPr lang="ru-RU" sz="3200" i="1" dirty="0">
                <a:latin typeface="Times New Roman" pitchFamily="18" charset="0"/>
                <a:cs typeface="Times New Roman" pitchFamily="18" charset="0"/>
              </a:rPr>
              <a:t>N </a:t>
            </a:r>
            <a:r>
              <a:rPr lang="ru-RU" sz="3200" dirty="0">
                <a:latin typeface="Times New Roman" pitchFamily="18" charset="0"/>
                <a:cs typeface="Times New Roman" pitchFamily="18" charset="0"/>
              </a:rPr>
              <a:t>≤ 10 </a:t>
            </a:r>
            <a:r>
              <a:rPr lang="ru-RU" sz="3200" baseline="30000" dirty="0">
                <a:latin typeface="Times New Roman" pitchFamily="18" charset="0"/>
                <a:cs typeface="Times New Roman" pitchFamily="18" charset="0"/>
              </a:rPr>
              <a:t>5 </a:t>
            </a:r>
            <a:r>
              <a:rPr lang="ru-RU" sz="3200" dirty="0">
                <a:latin typeface="Times New Roman" pitchFamily="18" charset="0"/>
                <a:cs typeface="Times New Roman" pitchFamily="18" charset="0"/>
              </a:rPr>
              <a:t>) и </a:t>
            </a:r>
            <a:r>
              <a:rPr lang="ru-RU" sz="3200" i="1" dirty="0">
                <a:latin typeface="Times New Roman" pitchFamily="18" charset="0"/>
                <a:cs typeface="Times New Roman" pitchFamily="18" charset="0"/>
              </a:rPr>
              <a:t>K </a:t>
            </a:r>
            <a:r>
              <a:rPr lang="ru-RU" sz="3200" dirty="0">
                <a:latin typeface="Times New Roman" pitchFamily="18" charset="0"/>
                <a:cs typeface="Times New Roman" pitchFamily="18" charset="0"/>
              </a:rPr>
              <a:t>( 0 ≤ </a:t>
            </a:r>
            <a:r>
              <a:rPr lang="ru-RU" sz="3200" i="1" dirty="0">
                <a:latin typeface="Times New Roman" pitchFamily="18" charset="0"/>
                <a:cs typeface="Times New Roman" pitchFamily="18" charset="0"/>
              </a:rPr>
              <a:t>K </a:t>
            </a:r>
            <a:r>
              <a:rPr lang="ru-RU" sz="3200" dirty="0">
                <a:latin typeface="Times New Roman" pitchFamily="18" charset="0"/>
                <a:cs typeface="Times New Roman" pitchFamily="18" charset="0"/>
              </a:rPr>
              <a:t>&lt; </a:t>
            </a:r>
            <a:r>
              <a:rPr lang="ru-RU" sz="3200" i="1" dirty="0">
                <a:latin typeface="Times New Roman" pitchFamily="18" charset="0"/>
                <a:cs typeface="Times New Roman" pitchFamily="18" charset="0"/>
              </a:rPr>
              <a:t>N </a:t>
            </a:r>
            <a:r>
              <a:rPr lang="ru-RU" sz="3200" dirty="0">
                <a:latin typeface="Times New Roman" pitchFamily="18" charset="0"/>
                <a:cs typeface="Times New Roman" pitchFamily="18" charset="0"/>
              </a:rPr>
              <a:t>- 1 ) соответственно. В второй строке вводятся </a:t>
            </a:r>
            <a:r>
              <a:rPr lang="ru-RU" sz="3200" i="1" dirty="0">
                <a:latin typeface="Times New Roman" pitchFamily="18" charset="0"/>
                <a:cs typeface="Times New Roman" pitchFamily="18" charset="0"/>
              </a:rPr>
              <a:t>N </a:t>
            </a:r>
            <a:r>
              <a:rPr lang="ru-RU" sz="3200" dirty="0">
                <a:latin typeface="Times New Roman" pitchFamily="18" charset="0"/>
                <a:cs typeface="Times New Roman" pitchFamily="18" charset="0"/>
              </a:rPr>
              <a:t>чисел </a:t>
            </a:r>
            <a:r>
              <a:rPr lang="ru-RU" sz="3200" i="1" dirty="0">
                <a:latin typeface="Times New Roman" pitchFamily="18" charset="0"/>
                <a:cs typeface="Times New Roman" pitchFamily="18" charset="0"/>
              </a:rPr>
              <a:t>a </a:t>
            </a:r>
            <a:r>
              <a:rPr lang="ru-RU" sz="3200" i="1" baseline="-25000" dirty="0">
                <a:latin typeface="Times New Roman" pitchFamily="18" charset="0"/>
                <a:cs typeface="Times New Roman" pitchFamily="18" charset="0"/>
              </a:rPr>
              <a:t>i </a:t>
            </a:r>
            <a:r>
              <a:rPr lang="ru-RU" sz="3200" dirty="0">
                <a:latin typeface="Times New Roman" pitchFamily="18" charset="0"/>
                <a:cs typeface="Times New Roman" pitchFamily="18" charset="0"/>
              </a:rPr>
              <a:t>( 0 ≤ </a:t>
            </a:r>
            <a:r>
              <a:rPr lang="ru-RU" sz="3200" i="1" dirty="0">
                <a:latin typeface="Times New Roman" pitchFamily="18" charset="0"/>
                <a:cs typeface="Times New Roman" pitchFamily="18" charset="0"/>
              </a:rPr>
              <a:t>a </a:t>
            </a:r>
            <a:r>
              <a:rPr lang="ru-RU" sz="3200" i="1" baseline="-25000" dirty="0">
                <a:latin typeface="Times New Roman" pitchFamily="18" charset="0"/>
                <a:cs typeface="Times New Roman" pitchFamily="18" charset="0"/>
              </a:rPr>
              <a:t>i </a:t>
            </a:r>
            <a:r>
              <a:rPr lang="ru-RU" sz="3200" dirty="0">
                <a:latin typeface="Times New Roman" pitchFamily="18" charset="0"/>
                <a:cs typeface="Times New Roman" pitchFamily="18" charset="0"/>
              </a:rPr>
              <a:t>≤ 10 </a:t>
            </a:r>
            <a:r>
              <a:rPr lang="ru-RU" sz="3200" baseline="30000" dirty="0">
                <a:latin typeface="Times New Roman" pitchFamily="18" charset="0"/>
                <a:cs typeface="Times New Roman" pitchFamily="18" charset="0"/>
              </a:rPr>
              <a:t>9 </a:t>
            </a:r>
            <a:r>
              <a:rPr lang="ru-RU" sz="3200" dirty="0">
                <a:latin typeface="Times New Roman" pitchFamily="18" charset="0"/>
                <a:cs typeface="Times New Roman" pitchFamily="18" charset="0"/>
              </a:rPr>
              <a:t>) — стоимости хранимых ценностей в ячейках от 1 до </a:t>
            </a:r>
            <a:r>
              <a:rPr lang="ru-RU" sz="3200" i="1" dirty="0">
                <a:latin typeface="Times New Roman" pitchFamily="18" charset="0"/>
                <a:cs typeface="Times New Roman" pitchFamily="18" charset="0"/>
              </a:rPr>
              <a:t>N </a:t>
            </a:r>
            <a:r>
              <a:rPr lang="ru-RU" sz="3200" dirty="0">
                <a:latin typeface="Times New Roman" pitchFamily="18" charset="0"/>
                <a:cs typeface="Times New Roman" pitchFamily="18" charset="0"/>
              </a:rPr>
              <a:t>соответственно.</a:t>
            </a:r>
            <a:endParaRPr lang="ru-RU" sz="3200" b="1" dirty="0">
              <a:latin typeface="Times New Roman" pitchFamily="18" charset="0"/>
              <a:cs typeface="Times New Roman" pitchFamily="18" charset="0"/>
            </a:endParaRPr>
          </a:p>
          <a:p>
            <a:r>
              <a:rPr lang="ru-RU" sz="3200" b="1" dirty="0">
                <a:latin typeface="Times New Roman" pitchFamily="18" charset="0"/>
                <a:cs typeface="Times New Roman" pitchFamily="18" charset="0"/>
              </a:rPr>
              <a:t>Выходные данные</a:t>
            </a:r>
          </a:p>
          <a:p>
            <a:r>
              <a:rPr lang="ru-RU" sz="3200" dirty="0">
                <a:latin typeface="Times New Roman" pitchFamily="18" charset="0"/>
                <a:cs typeface="Times New Roman" pitchFamily="18" charset="0"/>
              </a:rPr>
              <a:t>Выведите два числа в возрастающем порядке "— номера ячеек, которые нужно ограбить, чтобы суммарно украсть как можно более дорогие ценности, не вызвав при этом лишних подозрений. Если вариантов несколько выберите тот, в котором меньший номер вскрываемой ячейки был как можно ближе к единице, чтобы в экстренном случае покинуть банк как можно скорее. Если и таких вариантов несколько, выберите тот, в котором и больший номер вскрываемой ячейки был как можно меньше.</a:t>
            </a:r>
            <a:endParaRPr lang="ru-RU" sz="3200" b="1" dirty="0">
              <a:latin typeface="Times New Roman" pitchFamily="18" charset="0"/>
              <a:cs typeface="Times New Roman" pitchFamily="18" charset="0"/>
            </a:endParaRPr>
          </a:p>
          <a:p>
            <a:r>
              <a:rPr lang="ru-RU" sz="3200" b="1" dirty="0">
                <a:latin typeface="Times New Roman" pitchFamily="18" charset="0"/>
                <a:cs typeface="Times New Roman" pitchFamily="18" charset="0"/>
              </a:rPr>
              <a:t>Примеры</a:t>
            </a:r>
          </a:p>
          <a:p>
            <a:r>
              <a:rPr lang="ru-RU" sz="3200" b="1" dirty="0">
                <a:latin typeface="Times New Roman" pitchFamily="18" charset="0"/>
                <a:cs typeface="Times New Roman" pitchFamily="18" charset="0"/>
              </a:rPr>
              <a:t>входные данные</a:t>
            </a:r>
          </a:p>
          <a:p>
            <a:r>
              <a:rPr lang="ru-RU" sz="3200" dirty="0">
                <a:latin typeface="Times New Roman" pitchFamily="18" charset="0"/>
                <a:cs typeface="Times New Roman" pitchFamily="18" charset="0"/>
              </a:rPr>
              <a:t>6 2</a:t>
            </a:r>
            <a:endParaRPr lang="ru-RU" sz="3200" b="1" dirty="0">
              <a:latin typeface="Times New Roman" pitchFamily="18" charset="0"/>
              <a:cs typeface="Times New Roman" pitchFamily="18" charset="0"/>
            </a:endParaRPr>
          </a:p>
          <a:p>
            <a:r>
              <a:rPr lang="ru-RU" sz="3200" dirty="0">
                <a:latin typeface="Times New Roman" pitchFamily="18" charset="0"/>
                <a:cs typeface="Times New Roman" pitchFamily="18" charset="0"/>
              </a:rPr>
              <a:t>2 4 3 1 4 4</a:t>
            </a:r>
            <a:endParaRPr lang="ru-RU" sz="3200" b="1" dirty="0">
              <a:latin typeface="Times New Roman" pitchFamily="18" charset="0"/>
              <a:cs typeface="Times New Roman" pitchFamily="18" charset="0"/>
            </a:endParaRPr>
          </a:p>
          <a:p>
            <a:r>
              <a:rPr lang="ru-RU" sz="3200" b="1" dirty="0">
                <a:latin typeface="Times New Roman" pitchFamily="18" charset="0"/>
                <a:cs typeface="Times New Roman" pitchFamily="18" charset="0"/>
              </a:rPr>
              <a:t>выходные данные</a:t>
            </a:r>
          </a:p>
          <a:p>
            <a:r>
              <a:rPr lang="ru-RU" sz="3200" dirty="0">
                <a:latin typeface="Times New Roman" pitchFamily="18" charset="0"/>
                <a:cs typeface="Times New Roman" pitchFamily="18" charset="0"/>
              </a:rPr>
              <a:t>2 5</a:t>
            </a:r>
            <a:endParaRPr lang="ru-RU" sz="3200" b="1" dirty="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90825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1150" y="4400492"/>
            <a:ext cx="277097" cy="692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fontAlgn="base">
              <a:spcBef>
                <a:spcPct val="0"/>
              </a:spcBef>
              <a:spcAft>
                <a:spcPct val="0"/>
              </a:spcAft>
            </a:pPr>
            <a:endParaRPr lang="ru-RU" sz="3600" dirty="0">
              <a:solidFill>
                <a:srgbClr val="202122"/>
              </a:solidFill>
              <a:latin typeface="Times New Roman" pitchFamily="18" charset="0"/>
              <a:cs typeface="Times New Roman" pitchFamily="18" charset="0"/>
            </a:endParaRPr>
          </a:p>
        </p:txBody>
      </p:sp>
      <p:sp>
        <p:nvSpPr>
          <p:cNvPr id="2" name="Прямоугольник 1"/>
          <p:cNvSpPr/>
          <p:nvPr/>
        </p:nvSpPr>
        <p:spPr>
          <a:xfrm>
            <a:off x="1903035" y="480570"/>
            <a:ext cx="13576986" cy="784830"/>
          </a:xfrm>
          <a:prstGeom prst="rect">
            <a:avLst/>
          </a:prstGeom>
        </p:spPr>
        <p:txBody>
          <a:bodyPr wrap="none" lIns="137160" tIns="68580" rIns="137160" bIns="68580">
            <a:spAutoFit/>
          </a:bodyPr>
          <a:lstStyle/>
          <a:p>
            <a:r>
              <a:rPr lang="ru-RU" sz="4200" dirty="0">
                <a:latin typeface="Times New Roman" pitchFamily="18" charset="0"/>
                <a:cs typeface="Times New Roman" pitchFamily="18" charset="0"/>
              </a:rPr>
              <a:t>Два указателя:  указатели движутся  навстречу друг другу</a:t>
            </a:r>
          </a:p>
        </p:txBody>
      </p:sp>
      <p:sp>
        <p:nvSpPr>
          <p:cNvPr id="14" name="Прямоугольник 13"/>
          <p:cNvSpPr/>
          <p:nvPr/>
        </p:nvSpPr>
        <p:spPr>
          <a:xfrm>
            <a:off x="1848913" y="3702499"/>
            <a:ext cx="733097" cy="57412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ru-RU"/>
          </a:p>
        </p:txBody>
      </p:sp>
      <p:sp>
        <p:nvSpPr>
          <p:cNvPr id="16" name="Прямоугольник 15"/>
          <p:cNvSpPr/>
          <p:nvPr/>
        </p:nvSpPr>
        <p:spPr>
          <a:xfrm>
            <a:off x="2582009" y="3702499"/>
            <a:ext cx="733097" cy="57412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ru-RU"/>
          </a:p>
        </p:txBody>
      </p:sp>
      <p:sp>
        <p:nvSpPr>
          <p:cNvPr id="18" name="Прямоугольник 17"/>
          <p:cNvSpPr/>
          <p:nvPr/>
        </p:nvSpPr>
        <p:spPr>
          <a:xfrm>
            <a:off x="3315106" y="3702499"/>
            <a:ext cx="733097" cy="57412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ru-RU"/>
          </a:p>
        </p:txBody>
      </p:sp>
      <p:sp>
        <p:nvSpPr>
          <p:cNvPr id="19" name="Прямоугольник 18"/>
          <p:cNvSpPr/>
          <p:nvPr/>
        </p:nvSpPr>
        <p:spPr>
          <a:xfrm>
            <a:off x="4048201" y="3702499"/>
            <a:ext cx="2199290" cy="57412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ru-RU"/>
          </a:p>
        </p:txBody>
      </p:sp>
      <p:sp>
        <p:nvSpPr>
          <p:cNvPr id="20" name="Прямоугольник 19"/>
          <p:cNvSpPr/>
          <p:nvPr/>
        </p:nvSpPr>
        <p:spPr>
          <a:xfrm>
            <a:off x="6980588" y="3702499"/>
            <a:ext cx="733097" cy="57412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ru-RU"/>
          </a:p>
        </p:txBody>
      </p:sp>
      <p:cxnSp>
        <p:nvCxnSpPr>
          <p:cNvPr id="21" name="Прямая со стрелкой 20"/>
          <p:cNvCxnSpPr/>
          <p:nvPr/>
        </p:nvCxnSpPr>
        <p:spPr>
          <a:xfrm>
            <a:off x="2000717" y="2750336"/>
            <a:ext cx="2" cy="9124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7637450" y="2854731"/>
            <a:ext cx="2" cy="91249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46722" y="2799701"/>
            <a:ext cx="426078" cy="784830"/>
          </a:xfrm>
          <a:prstGeom prst="rect">
            <a:avLst/>
          </a:prstGeom>
          <a:noFill/>
        </p:spPr>
        <p:txBody>
          <a:bodyPr wrap="none" lIns="137160" tIns="68580" rIns="137160" bIns="68580" rtlCol="0">
            <a:spAutoFit/>
          </a:bodyPr>
          <a:lstStyle/>
          <a:p>
            <a:r>
              <a:rPr lang="en-US" sz="4200" b="1" dirty="0">
                <a:solidFill>
                  <a:srgbClr val="FF0000"/>
                </a:solidFill>
                <a:latin typeface="Times New Roman" pitchFamily="18" charset="0"/>
                <a:cs typeface="Times New Roman" pitchFamily="18" charset="0"/>
              </a:rPr>
              <a:t>l</a:t>
            </a:r>
            <a:endParaRPr lang="ru-RU" sz="4200" b="1" dirty="0">
              <a:solidFill>
                <a:srgbClr val="FF0000"/>
              </a:solidFill>
              <a:latin typeface="Times New Roman" pitchFamily="18" charset="0"/>
              <a:cs typeface="Times New Roman" pitchFamily="18" charset="0"/>
            </a:endParaRPr>
          </a:p>
        </p:txBody>
      </p:sp>
      <p:sp>
        <p:nvSpPr>
          <p:cNvPr id="24" name="TextBox 23"/>
          <p:cNvSpPr txBox="1"/>
          <p:nvPr/>
        </p:nvSpPr>
        <p:spPr>
          <a:xfrm>
            <a:off x="7089612" y="2867489"/>
            <a:ext cx="515046" cy="784830"/>
          </a:xfrm>
          <a:prstGeom prst="rect">
            <a:avLst/>
          </a:prstGeom>
          <a:noFill/>
        </p:spPr>
        <p:txBody>
          <a:bodyPr wrap="none" lIns="137160" tIns="68580" rIns="137160" bIns="68580" rtlCol="0">
            <a:spAutoFit/>
          </a:bodyPr>
          <a:lstStyle/>
          <a:p>
            <a:r>
              <a:rPr lang="en-US" sz="4200" b="1" dirty="0">
                <a:solidFill>
                  <a:srgbClr val="002060"/>
                </a:solidFill>
                <a:latin typeface="Times New Roman" pitchFamily="18" charset="0"/>
                <a:cs typeface="Times New Roman" pitchFamily="18" charset="0"/>
              </a:rPr>
              <a:t>r</a:t>
            </a:r>
            <a:endParaRPr lang="ru-RU" sz="4200" b="1" dirty="0">
              <a:solidFill>
                <a:srgbClr val="002060"/>
              </a:solidFill>
              <a:latin typeface="Times New Roman" pitchFamily="18" charset="0"/>
              <a:cs typeface="Times New Roman" pitchFamily="18" charset="0"/>
            </a:endParaRPr>
          </a:p>
        </p:txBody>
      </p:sp>
      <p:sp>
        <p:nvSpPr>
          <p:cNvPr id="25" name="Прямоугольник 24"/>
          <p:cNvSpPr/>
          <p:nvPr/>
        </p:nvSpPr>
        <p:spPr>
          <a:xfrm>
            <a:off x="6247492" y="3702499"/>
            <a:ext cx="733097" cy="57412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ru-RU"/>
          </a:p>
        </p:txBody>
      </p:sp>
      <p:sp>
        <p:nvSpPr>
          <p:cNvPr id="28" name="TextBox 27"/>
          <p:cNvSpPr txBox="1"/>
          <p:nvPr/>
        </p:nvSpPr>
        <p:spPr>
          <a:xfrm>
            <a:off x="2002421" y="4321436"/>
            <a:ext cx="546303" cy="784830"/>
          </a:xfrm>
          <a:prstGeom prst="rect">
            <a:avLst/>
          </a:prstGeom>
          <a:noFill/>
        </p:spPr>
        <p:txBody>
          <a:bodyPr wrap="none" lIns="137160" tIns="68580" rIns="137160" bIns="68580" rtlCol="0">
            <a:spAutoFit/>
          </a:bodyPr>
          <a:lstStyle/>
          <a:p>
            <a:r>
              <a:rPr lang="en-US" sz="4200" b="1" dirty="0">
                <a:solidFill>
                  <a:srgbClr val="FF0000"/>
                </a:solidFill>
                <a:latin typeface="Times New Roman" pitchFamily="18" charset="0"/>
                <a:cs typeface="Times New Roman" pitchFamily="18" charset="0"/>
              </a:rPr>
              <a:t>0</a:t>
            </a:r>
            <a:endParaRPr lang="ru-RU" sz="4200" b="1" dirty="0">
              <a:solidFill>
                <a:srgbClr val="FF0000"/>
              </a:solidFill>
              <a:latin typeface="Times New Roman" pitchFamily="18" charset="0"/>
              <a:cs typeface="Times New Roman" pitchFamily="18" charset="0"/>
            </a:endParaRPr>
          </a:p>
        </p:txBody>
      </p:sp>
      <p:sp>
        <p:nvSpPr>
          <p:cNvPr id="29" name="TextBox 28"/>
          <p:cNvSpPr txBox="1"/>
          <p:nvPr/>
        </p:nvSpPr>
        <p:spPr>
          <a:xfrm>
            <a:off x="7167382" y="4321436"/>
            <a:ext cx="1027205" cy="784830"/>
          </a:xfrm>
          <a:prstGeom prst="rect">
            <a:avLst/>
          </a:prstGeom>
          <a:noFill/>
        </p:spPr>
        <p:txBody>
          <a:bodyPr wrap="none" lIns="137160" tIns="68580" rIns="137160" bIns="68580" rtlCol="0">
            <a:spAutoFit/>
          </a:bodyPr>
          <a:lstStyle/>
          <a:p>
            <a:r>
              <a:rPr lang="en-US" sz="4200" b="1" dirty="0">
                <a:solidFill>
                  <a:srgbClr val="FF0000"/>
                </a:solidFill>
                <a:latin typeface="Times New Roman" pitchFamily="18" charset="0"/>
                <a:cs typeface="Times New Roman" pitchFamily="18" charset="0"/>
              </a:rPr>
              <a:t>n</a:t>
            </a:r>
            <a:r>
              <a:rPr lang="ru-RU" sz="4200" b="1" dirty="0">
                <a:solidFill>
                  <a:srgbClr val="FF0000"/>
                </a:solidFill>
                <a:latin typeface="Times New Roman" pitchFamily="18" charset="0"/>
                <a:cs typeface="Times New Roman" pitchFamily="18" charset="0"/>
              </a:rPr>
              <a:t>-1</a:t>
            </a:r>
          </a:p>
        </p:txBody>
      </p:sp>
      <p:cxnSp>
        <p:nvCxnSpPr>
          <p:cNvPr id="4" name="Прямая со стрелкой 3"/>
          <p:cNvCxnSpPr>
            <a:stCxn id="23" idx="3"/>
          </p:cNvCxnSpPr>
          <p:nvPr/>
        </p:nvCxnSpPr>
        <p:spPr>
          <a:xfrm>
            <a:off x="2472800" y="3192116"/>
            <a:ext cx="8423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6137136" y="3320547"/>
            <a:ext cx="9524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72800" y="2069901"/>
            <a:ext cx="1041632" cy="784830"/>
          </a:xfrm>
          <a:prstGeom prst="rect">
            <a:avLst/>
          </a:prstGeom>
          <a:noFill/>
        </p:spPr>
        <p:txBody>
          <a:bodyPr wrap="none" lIns="137160" tIns="68580" rIns="137160" bIns="68580" rtlCol="0">
            <a:spAutoFit/>
          </a:bodyPr>
          <a:lstStyle/>
          <a:p>
            <a:r>
              <a:rPr lang="en-US" sz="4200" b="1" dirty="0">
                <a:solidFill>
                  <a:srgbClr val="FF0000"/>
                </a:solidFill>
                <a:latin typeface="Times New Roman" pitchFamily="18" charset="0"/>
                <a:cs typeface="Times New Roman" pitchFamily="18" charset="0"/>
              </a:rPr>
              <a:t>l</a:t>
            </a:r>
            <a:r>
              <a:rPr lang="ru-RU" sz="4200" b="1" dirty="0">
                <a:solidFill>
                  <a:srgbClr val="FF0000"/>
                </a:solidFill>
                <a:latin typeface="Times New Roman" pitchFamily="18" charset="0"/>
                <a:cs typeface="Times New Roman" pitchFamily="18" charset="0"/>
              </a:rPr>
              <a:t>++</a:t>
            </a:r>
          </a:p>
        </p:txBody>
      </p:sp>
      <p:sp>
        <p:nvSpPr>
          <p:cNvPr id="32" name="TextBox 31"/>
          <p:cNvSpPr txBox="1"/>
          <p:nvPr/>
        </p:nvSpPr>
        <p:spPr>
          <a:xfrm>
            <a:off x="6088522" y="2112050"/>
            <a:ext cx="855716" cy="784830"/>
          </a:xfrm>
          <a:prstGeom prst="rect">
            <a:avLst/>
          </a:prstGeom>
          <a:noFill/>
        </p:spPr>
        <p:txBody>
          <a:bodyPr wrap="none" lIns="137160" tIns="68580" rIns="137160" bIns="68580" rtlCol="0">
            <a:spAutoFit/>
          </a:bodyPr>
          <a:lstStyle/>
          <a:p>
            <a:r>
              <a:rPr lang="en-US" sz="4200" b="1" dirty="0">
                <a:solidFill>
                  <a:srgbClr val="002060"/>
                </a:solidFill>
                <a:latin typeface="Times New Roman" pitchFamily="18" charset="0"/>
                <a:cs typeface="Times New Roman" pitchFamily="18" charset="0"/>
              </a:rPr>
              <a:t>r--</a:t>
            </a:r>
            <a:endParaRPr lang="ru-RU" sz="4200" b="1" dirty="0">
              <a:solidFill>
                <a:srgbClr val="00206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defTabSz="1371600">
              <a:defRPr/>
            </a:pPr>
            <a:fld id="{5AAFBE6A-EB44-42F9-94EB-3C8128729D20}" type="slidenum">
              <a:rPr lang="zh-CN" altLang="en-US" sz="1800">
                <a:solidFill>
                  <a:prstClr val="black">
                    <a:tint val="75000"/>
                  </a:prstClr>
                </a:solidFill>
                <a:ea typeface="Arial" panose="020B0604020202020204" pitchFamily="34" charset="0"/>
              </a:rPr>
              <a:pPr defTabSz="1371600">
                <a:defRPr/>
              </a:pPr>
              <a:t>3</a:t>
            </a:fld>
            <a:endParaRPr lang="zh-CN" altLang="en-US" sz="1800">
              <a:solidFill>
                <a:prstClr val="black">
                  <a:tint val="75000"/>
                </a:prstClr>
              </a:solidFill>
              <a:ea typeface="Arial" panose="020B0604020202020204" pitchFamily="34" charset="0"/>
            </a:endParaRPr>
          </a:p>
        </p:txBody>
      </p:sp>
      <p:sp>
        <p:nvSpPr>
          <p:cNvPr id="26" name="Freeform 8"/>
          <p:cNvSpPr/>
          <p:nvPr/>
        </p:nvSpPr>
        <p:spPr>
          <a:xfrm>
            <a:off x="15143961" y="1634272"/>
            <a:ext cx="3144039" cy="2440918"/>
          </a:xfrm>
          <a:custGeom>
            <a:avLst/>
            <a:gdLst/>
            <a:ahLst/>
            <a:cxnLst/>
            <a:rect l="l" t="t" r="r" b="b"/>
            <a:pathLst>
              <a:path w="3144039" h="2440918">
                <a:moveTo>
                  <a:pt x="0" y="0"/>
                </a:moveTo>
                <a:lnTo>
                  <a:pt x="3144040" y="0"/>
                </a:lnTo>
                <a:lnTo>
                  <a:pt x="3144040" y="2440918"/>
                </a:lnTo>
                <a:lnTo>
                  <a:pt x="0" y="2440918"/>
                </a:lnTo>
                <a:lnTo>
                  <a:pt x="0" y="0"/>
                </a:lnTo>
                <a:close/>
              </a:path>
            </a:pathLst>
          </a:custGeom>
          <a:blipFill>
            <a:blip r:embed="rId3">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805755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3460158303"/>
              </p:ext>
            </p:extLst>
          </p:nvPr>
        </p:nvGraphicFramePr>
        <p:xfrm>
          <a:off x="3290644" y="393509"/>
          <a:ext cx="10172153" cy="8229600"/>
        </p:xfrm>
        <a:graphic>
          <a:graphicData uri="http://schemas.openxmlformats.org/drawingml/2006/table">
            <a:tbl>
              <a:tblPr/>
              <a:tblGrid>
                <a:gridCol w="10172153">
                  <a:extLst>
                    <a:ext uri="{9D8B030D-6E8A-4147-A177-3AD203B41FA5}">
                      <a16:colId xmlns:a16="http://schemas.microsoft.com/office/drawing/2014/main" val="20000"/>
                    </a:ext>
                  </a:extLst>
                </a:gridCol>
              </a:tblGrid>
              <a:tr h="2154611">
                <a:tc>
                  <a:txBody>
                    <a:bodyPr/>
                    <a:lstStyle/>
                    <a:p>
                      <a:r>
                        <a:rPr lang="ru-RU" sz="4800" dirty="0" smtClean="0">
                          <a:latin typeface="Times New Roman" pitchFamily="18" charset="0"/>
                          <a:cs typeface="Times New Roman" pitchFamily="18" charset="0"/>
                        </a:rPr>
                        <a:t>Дана строка. Является эта строка палиндромом?</a:t>
                      </a:r>
                    </a:p>
                    <a:p>
                      <a:endParaRPr lang="ru-RU" sz="4800" dirty="0" smtClean="0">
                        <a:latin typeface="Times New Roman" pitchFamily="18" charset="0"/>
                        <a:cs typeface="Times New Roman" pitchFamily="18" charset="0"/>
                      </a:endParaRPr>
                    </a:p>
                    <a:p>
                      <a:r>
                        <a:rPr lang="en-US" sz="4800" dirty="0" err="1" smtClean="0">
                          <a:latin typeface="Times New Roman" pitchFamily="18" charset="0"/>
                          <a:cs typeface="Times New Roman" pitchFamily="18" charset="0"/>
                        </a:rPr>
                        <a:t>assa</a:t>
                      </a:r>
                      <a:endParaRPr lang="ru-RU" sz="4800" dirty="0" smtClean="0">
                        <a:latin typeface="Times New Roman" pitchFamily="18" charset="0"/>
                        <a:cs typeface="Times New Roman" pitchFamily="18" charset="0"/>
                      </a:endParaRPr>
                    </a:p>
                    <a:p>
                      <a:endParaRPr lang="en-US" sz="4800" dirty="0" smtClean="0">
                        <a:latin typeface="Times New Roman" pitchFamily="18" charset="0"/>
                        <a:cs typeface="Times New Roman" pitchFamily="18" charset="0"/>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228600" y="1409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47" name="Группа 46"/>
          <p:cNvGrpSpPr/>
          <p:nvPr/>
        </p:nvGrpSpPr>
        <p:grpSpPr>
          <a:xfrm>
            <a:off x="6757958" y="2552700"/>
            <a:ext cx="6245701" cy="4519077"/>
            <a:chOff x="1232608" y="1310337"/>
            <a:chExt cx="2657639" cy="1989091"/>
          </a:xfrm>
        </p:grpSpPr>
        <p:sp>
          <p:nvSpPr>
            <p:cNvPr id="48" name="TextBox 47"/>
            <p:cNvSpPr txBox="1"/>
            <p:nvPr/>
          </p:nvSpPr>
          <p:spPr>
            <a:xfrm>
              <a:off x="1271283" y="1310337"/>
              <a:ext cx="450324" cy="365767"/>
            </a:xfrm>
            <a:prstGeom prst="rect">
              <a:avLst/>
            </a:prstGeom>
            <a:noFill/>
          </p:spPr>
          <p:txBody>
            <a:bodyPr wrap="none" rtlCol="0">
              <a:spAutoFit/>
            </a:bodyPr>
            <a:lstStyle/>
            <a:p>
              <a:r>
                <a:rPr lang="en-US" sz="4800" b="1" dirty="0" smtClean="0">
                  <a:solidFill>
                    <a:srgbClr val="FF0000"/>
                  </a:solidFill>
                  <a:latin typeface="Times New Roman" pitchFamily="18" charset="0"/>
                  <a:cs typeface="Times New Roman" pitchFamily="18" charset="0"/>
                </a:rPr>
                <a:t>l</a:t>
              </a:r>
              <a:r>
                <a:rPr lang="ru-RU" sz="4800" b="1" dirty="0" smtClean="0">
                  <a:solidFill>
                    <a:srgbClr val="FF0000"/>
                  </a:solidFill>
                  <a:latin typeface="Times New Roman" pitchFamily="18" charset="0"/>
                  <a:cs typeface="Times New Roman" pitchFamily="18" charset="0"/>
                </a:rPr>
                <a:t>++</a:t>
              </a:r>
              <a:endParaRPr lang="ru-RU" sz="4800" b="1" dirty="0">
                <a:solidFill>
                  <a:srgbClr val="FF0000"/>
                </a:solidFill>
                <a:latin typeface="Times New Roman" pitchFamily="18" charset="0"/>
                <a:cs typeface="Times New Roman" pitchFamily="18" charset="0"/>
              </a:endParaRPr>
            </a:p>
          </p:txBody>
        </p:sp>
        <p:grpSp>
          <p:nvGrpSpPr>
            <p:cNvPr id="49" name="Группа 48"/>
            <p:cNvGrpSpPr/>
            <p:nvPr/>
          </p:nvGrpSpPr>
          <p:grpSpPr>
            <a:xfrm>
              <a:off x="1232608" y="1343247"/>
              <a:ext cx="2657639" cy="1956181"/>
              <a:chOff x="1232608" y="1343247"/>
              <a:chExt cx="2657639" cy="1956181"/>
            </a:xfrm>
          </p:grpSpPr>
          <p:sp>
            <p:nvSpPr>
              <p:cNvPr id="50" name="TextBox 49"/>
              <p:cNvSpPr txBox="1"/>
              <p:nvPr/>
            </p:nvSpPr>
            <p:spPr>
              <a:xfrm>
                <a:off x="2317218" y="2441887"/>
                <a:ext cx="182940" cy="365767"/>
              </a:xfrm>
              <a:prstGeom prst="rect">
                <a:avLst/>
              </a:prstGeom>
              <a:noFill/>
            </p:spPr>
            <p:txBody>
              <a:bodyPr wrap="none" rtlCol="0">
                <a:spAutoFit/>
              </a:bodyPr>
              <a:lstStyle/>
              <a:p>
                <a:r>
                  <a:rPr lang="en-US" sz="4800" b="1" dirty="0"/>
                  <a:t>s</a:t>
                </a:r>
                <a:endParaRPr lang="ru-RU" sz="4800" b="1" dirty="0"/>
              </a:p>
            </p:txBody>
          </p:sp>
          <p:sp>
            <p:nvSpPr>
              <p:cNvPr id="51" name="TextBox 50"/>
              <p:cNvSpPr txBox="1"/>
              <p:nvPr/>
            </p:nvSpPr>
            <p:spPr>
              <a:xfrm>
                <a:off x="1322346" y="2468333"/>
                <a:ext cx="208177" cy="365767"/>
              </a:xfrm>
              <a:prstGeom prst="rect">
                <a:avLst/>
              </a:prstGeom>
              <a:noFill/>
            </p:spPr>
            <p:txBody>
              <a:bodyPr wrap="none" rtlCol="0">
                <a:spAutoFit/>
              </a:bodyPr>
              <a:lstStyle/>
              <a:p>
                <a:r>
                  <a:rPr lang="en-US" sz="4800" b="1" dirty="0" smtClean="0"/>
                  <a:t>a</a:t>
                </a:r>
                <a:endParaRPr lang="ru-RU" sz="4800" b="1" dirty="0"/>
              </a:p>
            </p:txBody>
          </p:sp>
          <p:sp>
            <p:nvSpPr>
              <p:cNvPr id="52" name="TextBox 51"/>
              <p:cNvSpPr txBox="1"/>
              <p:nvPr/>
            </p:nvSpPr>
            <p:spPr>
              <a:xfrm>
                <a:off x="1818067" y="2468333"/>
                <a:ext cx="182940" cy="365767"/>
              </a:xfrm>
              <a:prstGeom prst="rect">
                <a:avLst/>
              </a:prstGeom>
              <a:noFill/>
            </p:spPr>
            <p:txBody>
              <a:bodyPr wrap="none" rtlCol="0">
                <a:spAutoFit/>
              </a:bodyPr>
              <a:lstStyle/>
              <a:p>
                <a:r>
                  <a:rPr lang="en-US" sz="4800" b="1" dirty="0"/>
                  <a:t>s</a:t>
                </a:r>
                <a:endParaRPr lang="ru-RU" sz="4800" b="1" dirty="0"/>
              </a:p>
            </p:txBody>
          </p:sp>
          <p:sp>
            <p:nvSpPr>
              <p:cNvPr id="53" name="Прямоугольник 52"/>
              <p:cNvSpPr/>
              <p:nvPr/>
            </p:nvSpPr>
            <p:spPr>
              <a:xfrm>
                <a:off x="1721339" y="246833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ru-RU" dirty="0"/>
              </a:p>
            </p:txBody>
          </p:sp>
          <p:sp>
            <p:nvSpPr>
              <p:cNvPr id="54" name="Прямоугольник 53"/>
              <p:cNvSpPr/>
              <p:nvPr/>
            </p:nvSpPr>
            <p:spPr>
              <a:xfrm>
                <a:off x="1232608" y="246833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ru-RU" dirty="0"/>
              </a:p>
            </p:txBody>
          </p:sp>
          <p:sp>
            <p:nvSpPr>
              <p:cNvPr id="55" name="Прямоугольник 54"/>
              <p:cNvSpPr/>
              <p:nvPr/>
            </p:nvSpPr>
            <p:spPr>
              <a:xfrm>
                <a:off x="2698801" y="246833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a:off x="2210070" y="2468333"/>
                <a:ext cx="488731" cy="38274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7" name="Прямая со стрелкой 56"/>
              <p:cNvCxnSpPr/>
              <p:nvPr/>
            </p:nvCxnSpPr>
            <p:spPr>
              <a:xfrm>
                <a:off x="1333811" y="1833557"/>
                <a:ext cx="1" cy="6083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2944067" y="1860003"/>
                <a:ext cx="1" cy="60833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364481" y="1866467"/>
                <a:ext cx="151563" cy="365767"/>
              </a:xfrm>
              <a:prstGeom prst="rect">
                <a:avLst/>
              </a:prstGeom>
              <a:noFill/>
            </p:spPr>
            <p:txBody>
              <a:bodyPr wrap="none" rtlCol="0">
                <a:spAutoFit/>
              </a:bodyPr>
              <a:lstStyle/>
              <a:p>
                <a:r>
                  <a:rPr lang="en-US" sz="4800" b="1" dirty="0" smtClean="0">
                    <a:solidFill>
                      <a:srgbClr val="FF0000"/>
                    </a:solidFill>
                    <a:latin typeface="Times New Roman" pitchFamily="18" charset="0"/>
                    <a:cs typeface="Times New Roman" pitchFamily="18" charset="0"/>
                  </a:rPr>
                  <a:t>l</a:t>
                </a:r>
                <a:endParaRPr lang="ru-RU" sz="4800" b="1" dirty="0">
                  <a:solidFill>
                    <a:srgbClr val="FF0000"/>
                  </a:solidFill>
                  <a:latin typeface="Times New Roman" pitchFamily="18" charset="0"/>
                  <a:cs typeface="Times New Roman" pitchFamily="18" charset="0"/>
                </a:endParaRPr>
              </a:p>
            </p:txBody>
          </p:sp>
          <p:sp>
            <p:nvSpPr>
              <p:cNvPr id="60" name="TextBox 59"/>
              <p:cNvSpPr txBox="1"/>
              <p:nvPr/>
            </p:nvSpPr>
            <p:spPr>
              <a:xfrm>
                <a:off x="3015850" y="1833557"/>
                <a:ext cx="194535" cy="365767"/>
              </a:xfrm>
              <a:prstGeom prst="rect">
                <a:avLst/>
              </a:prstGeom>
              <a:noFill/>
            </p:spPr>
            <p:txBody>
              <a:bodyPr wrap="none" rtlCol="0">
                <a:spAutoFit/>
              </a:bodyPr>
              <a:lstStyle/>
              <a:p>
                <a:r>
                  <a:rPr lang="en-US" sz="4800" b="1" dirty="0">
                    <a:solidFill>
                      <a:srgbClr val="002060"/>
                    </a:solidFill>
                    <a:latin typeface="Times New Roman" pitchFamily="18" charset="0"/>
                    <a:cs typeface="Times New Roman" pitchFamily="18" charset="0"/>
                  </a:rPr>
                  <a:t>r</a:t>
                </a:r>
                <a:endParaRPr lang="ru-RU" sz="4800" b="1" dirty="0">
                  <a:solidFill>
                    <a:srgbClr val="002060"/>
                  </a:solidFill>
                  <a:latin typeface="Times New Roman" pitchFamily="18" charset="0"/>
                  <a:cs typeface="Times New Roman" pitchFamily="18" charset="0"/>
                </a:endParaRPr>
              </a:p>
            </p:txBody>
          </p:sp>
          <p:sp>
            <p:nvSpPr>
              <p:cNvPr id="61" name="TextBox 60"/>
              <p:cNvSpPr txBox="1"/>
              <p:nvPr/>
            </p:nvSpPr>
            <p:spPr>
              <a:xfrm>
                <a:off x="1334947" y="2880957"/>
                <a:ext cx="209542" cy="365767"/>
              </a:xfrm>
              <a:prstGeom prst="rect">
                <a:avLst/>
              </a:prstGeom>
              <a:noFill/>
            </p:spPr>
            <p:txBody>
              <a:bodyPr wrap="none" rtlCol="0">
                <a:spAutoFit/>
              </a:bodyPr>
              <a:lstStyle/>
              <a:p>
                <a:r>
                  <a:rPr lang="en-US" sz="4800" b="1" dirty="0" smtClean="0">
                    <a:solidFill>
                      <a:srgbClr val="FF0000"/>
                    </a:solidFill>
                    <a:latin typeface="Times New Roman" pitchFamily="18" charset="0"/>
                    <a:cs typeface="Times New Roman" pitchFamily="18" charset="0"/>
                  </a:rPr>
                  <a:t>0</a:t>
                </a:r>
                <a:endParaRPr lang="ru-RU" sz="4800" b="1" dirty="0">
                  <a:solidFill>
                    <a:srgbClr val="FF0000"/>
                  </a:solidFill>
                  <a:latin typeface="Times New Roman" pitchFamily="18" charset="0"/>
                  <a:cs typeface="Times New Roman" pitchFamily="18" charset="0"/>
                </a:endParaRPr>
              </a:p>
            </p:txBody>
          </p:sp>
          <p:sp>
            <p:nvSpPr>
              <p:cNvPr id="62" name="TextBox 61"/>
              <p:cNvSpPr txBox="1"/>
              <p:nvPr/>
            </p:nvSpPr>
            <p:spPr>
              <a:xfrm>
                <a:off x="2845130" y="2933661"/>
                <a:ext cx="1045117" cy="365767"/>
              </a:xfrm>
              <a:prstGeom prst="rect">
                <a:avLst/>
              </a:prstGeom>
              <a:noFill/>
            </p:spPr>
            <p:txBody>
              <a:bodyPr wrap="none" rtlCol="0">
                <a:spAutoFit/>
              </a:bodyPr>
              <a:lstStyle/>
              <a:p>
                <a:r>
                  <a:rPr lang="en-US" sz="4800" b="1" dirty="0" err="1" smtClean="0">
                    <a:solidFill>
                      <a:srgbClr val="FF0000"/>
                    </a:solidFill>
                    <a:latin typeface="Times New Roman" pitchFamily="18" charset="0"/>
                    <a:cs typeface="Times New Roman" pitchFamily="18" charset="0"/>
                  </a:rPr>
                  <a:t>s.size</a:t>
                </a:r>
                <a:r>
                  <a:rPr lang="en-US" sz="4800" b="1" dirty="0" smtClean="0">
                    <a:solidFill>
                      <a:srgbClr val="FF0000"/>
                    </a:solidFill>
                    <a:latin typeface="Times New Roman" pitchFamily="18" charset="0"/>
                    <a:cs typeface="Times New Roman" pitchFamily="18" charset="0"/>
                  </a:rPr>
                  <a:t>()</a:t>
                </a:r>
                <a:r>
                  <a:rPr lang="ru-RU" sz="4800" b="1" dirty="0" smtClean="0">
                    <a:solidFill>
                      <a:srgbClr val="FF0000"/>
                    </a:solidFill>
                    <a:latin typeface="Times New Roman" pitchFamily="18" charset="0"/>
                    <a:cs typeface="Times New Roman" pitchFamily="18" charset="0"/>
                  </a:rPr>
                  <a:t>-1</a:t>
                </a:r>
                <a:endParaRPr lang="ru-RU" sz="4800" b="1" dirty="0">
                  <a:solidFill>
                    <a:srgbClr val="FF0000"/>
                  </a:solidFill>
                  <a:latin typeface="Times New Roman" pitchFamily="18" charset="0"/>
                  <a:cs typeface="Times New Roman" pitchFamily="18" charset="0"/>
                </a:endParaRPr>
              </a:p>
            </p:txBody>
          </p:sp>
          <p:sp>
            <p:nvSpPr>
              <p:cNvPr id="63" name="TextBox 62"/>
              <p:cNvSpPr txBox="1"/>
              <p:nvPr/>
            </p:nvSpPr>
            <p:spPr>
              <a:xfrm>
                <a:off x="2534800" y="1343247"/>
                <a:ext cx="359440" cy="365767"/>
              </a:xfrm>
              <a:prstGeom prst="rect">
                <a:avLst/>
              </a:prstGeom>
              <a:noFill/>
            </p:spPr>
            <p:txBody>
              <a:bodyPr wrap="none" rtlCol="0">
                <a:spAutoFit/>
              </a:bodyPr>
              <a:lstStyle/>
              <a:p>
                <a:r>
                  <a:rPr lang="en-US" sz="4800" b="1" dirty="0">
                    <a:solidFill>
                      <a:srgbClr val="002060"/>
                    </a:solidFill>
                    <a:latin typeface="Times New Roman" pitchFamily="18" charset="0"/>
                    <a:cs typeface="Times New Roman" pitchFamily="18" charset="0"/>
                  </a:rPr>
                  <a:t>r</a:t>
                </a:r>
                <a:r>
                  <a:rPr lang="en-US" sz="4800" b="1" dirty="0" smtClean="0">
                    <a:solidFill>
                      <a:srgbClr val="002060"/>
                    </a:solidFill>
                    <a:latin typeface="Times New Roman" pitchFamily="18" charset="0"/>
                    <a:cs typeface="Times New Roman" pitchFamily="18" charset="0"/>
                  </a:rPr>
                  <a:t>--</a:t>
                </a:r>
                <a:endParaRPr lang="ru-RU" sz="4800" b="1" dirty="0">
                  <a:solidFill>
                    <a:srgbClr val="002060"/>
                  </a:solidFill>
                  <a:latin typeface="Times New Roman" pitchFamily="18" charset="0"/>
                  <a:cs typeface="Times New Roman" pitchFamily="18" charset="0"/>
                </a:endParaRPr>
              </a:p>
            </p:txBody>
          </p:sp>
          <p:sp>
            <p:nvSpPr>
              <p:cNvPr id="64" name="TextBox 63"/>
              <p:cNvSpPr txBox="1"/>
              <p:nvPr/>
            </p:nvSpPr>
            <p:spPr>
              <a:xfrm>
                <a:off x="2805949" y="2481749"/>
                <a:ext cx="208177" cy="365767"/>
              </a:xfrm>
              <a:prstGeom prst="rect">
                <a:avLst/>
              </a:prstGeom>
              <a:noFill/>
            </p:spPr>
            <p:txBody>
              <a:bodyPr wrap="none" rtlCol="0">
                <a:spAutoFit/>
              </a:bodyPr>
              <a:lstStyle/>
              <a:p>
                <a:r>
                  <a:rPr lang="en-US" sz="4800" b="1" dirty="0" smtClean="0"/>
                  <a:t>a</a:t>
                </a:r>
                <a:endParaRPr lang="ru-RU" sz="4800" b="1" dirty="0"/>
              </a:p>
            </p:txBody>
          </p:sp>
        </p:grpSp>
      </p:grpSp>
    </p:spTree>
    <p:extLst>
      <p:ext uri="{BB962C8B-B14F-4D97-AF65-F5344CB8AC3E}">
        <p14:creationId xmlns:p14="http://schemas.microsoft.com/office/powerpoint/2010/main" val="1560939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19050"/>
            <a:ext cx="16785057" cy="10541347"/>
          </a:xfrm>
          <a:prstGeom prst="rect">
            <a:avLst/>
          </a:prstGeom>
        </p:spPr>
        <p:txBody>
          <a:bodyPr lIns="0" tIns="0" rIns="0" bIns="0" rtlCol="0" anchor="t">
            <a:spAutoFit/>
          </a:bodyPr>
          <a:lstStyle/>
          <a:p>
            <a:pPr>
              <a:lnSpc>
                <a:spcPts val="6960"/>
              </a:lnSpc>
            </a:pPr>
            <a:r>
              <a:rPr lang="en-US" sz="5800" dirty="0">
                <a:solidFill>
                  <a:srgbClr val="F7B4A7"/>
                </a:solidFill>
                <a:latin typeface="Clear Sans Bold"/>
              </a:rPr>
              <a:t>#include &lt;bits/</a:t>
            </a:r>
            <a:r>
              <a:rPr lang="en-US" sz="5800" dirty="0" err="1">
                <a:solidFill>
                  <a:srgbClr val="F7B4A7"/>
                </a:solidFill>
                <a:latin typeface="Clear Sans Bold"/>
              </a:rPr>
              <a:t>stdc</a:t>
            </a:r>
            <a:r>
              <a:rPr lang="en-US" sz="5800" dirty="0">
                <a:solidFill>
                  <a:srgbClr val="F7B4A7"/>
                </a:solidFill>
                <a:latin typeface="Clear Sans Bold"/>
              </a:rPr>
              <a:t>++.h&gt;</a:t>
            </a:r>
          </a:p>
          <a:p>
            <a:pPr>
              <a:lnSpc>
                <a:spcPts val="6960"/>
              </a:lnSpc>
            </a:pPr>
            <a:r>
              <a:rPr lang="en-US" sz="5800" dirty="0">
                <a:solidFill>
                  <a:srgbClr val="F7B4A7"/>
                </a:solidFill>
                <a:latin typeface="Clear Sans Bold"/>
              </a:rPr>
              <a:t>using namespace </a:t>
            </a:r>
            <a:r>
              <a:rPr lang="en-US" sz="5800" dirty="0" err="1">
                <a:solidFill>
                  <a:srgbClr val="F7B4A7"/>
                </a:solidFill>
                <a:latin typeface="Clear Sans Bold"/>
              </a:rPr>
              <a:t>std</a:t>
            </a:r>
            <a:r>
              <a:rPr lang="en-US" sz="5800" dirty="0">
                <a:solidFill>
                  <a:srgbClr val="F7B4A7"/>
                </a:solidFill>
                <a:latin typeface="Clear Sans Bold"/>
              </a:rPr>
              <a:t>;</a:t>
            </a:r>
          </a:p>
          <a:p>
            <a:pPr>
              <a:lnSpc>
                <a:spcPts val="6960"/>
              </a:lnSpc>
            </a:pPr>
            <a:endParaRPr lang="en-US" sz="5800" dirty="0">
              <a:solidFill>
                <a:srgbClr val="F7B4A7"/>
              </a:solidFill>
              <a:latin typeface="Clear Sans Bold"/>
            </a:endParaRPr>
          </a:p>
          <a:p>
            <a:pPr>
              <a:lnSpc>
                <a:spcPts val="6960"/>
              </a:lnSpc>
            </a:pPr>
            <a:r>
              <a:rPr lang="en-US" sz="5800" dirty="0" err="1">
                <a:solidFill>
                  <a:srgbClr val="FFDE59"/>
                </a:solidFill>
                <a:latin typeface="Clear Sans Bold"/>
              </a:rPr>
              <a:t>bool</a:t>
            </a:r>
            <a:r>
              <a:rPr lang="en-US" sz="5800" dirty="0">
                <a:solidFill>
                  <a:srgbClr val="FFDE59"/>
                </a:solidFill>
                <a:latin typeface="Clear Sans Bold"/>
              </a:rPr>
              <a:t> pol(string s)</a:t>
            </a:r>
          </a:p>
          <a:p>
            <a:pPr>
              <a:lnSpc>
                <a:spcPts val="6960"/>
              </a:lnSpc>
            </a:pPr>
            <a:r>
              <a:rPr lang="en-US" sz="5800" dirty="0">
                <a:solidFill>
                  <a:srgbClr val="FFDE59"/>
                </a:solidFill>
                <a:latin typeface="Clear Sans Bold"/>
              </a:rPr>
              <a:t>{</a:t>
            </a:r>
          </a:p>
          <a:p>
            <a:pPr>
              <a:lnSpc>
                <a:spcPts val="6960"/>
              </a:lnSpc>
            </a:pPr>
            <a:r>
              <a:rPr lang="en-US" sz="5800" dirty="0" err="1">
                <a:solidFill>
                  <a:srgbClr val="FFDE59"/>
                </a:solidFill>
                <a:latin typeface="Clear Sans Bold"/>
              </a:rPr>
              <a:t>i</a:t>
            </a:r>
            <a:r>
              <a:rPr lang="en-US" sz="5800" dirty="0" err="1" smtClean="0">
                <a:solidFill>
                  <a:srgbClr val="FFDE59"/>
                </a:solidFill>
                <a:latin typeface="Clear Sans Bold"/>
              </a:rPr>
              <a:t>nt</a:t>
            </a:r>
            <a:r>
              <a:rPr lang="en-US" sz="5800" dirty="0" smtClean="0">
                <a:solidFill>
                  <a:srgbClr val="FFDE59"/>
                </a:solidFill>
                <a:latin typeface="Clear Sans Bold"/>
              </a:rPr>
              <a:t> </a:t>
            </a:r>
            <a:r>
              <a:rPr lang="en-US" sz="5800" dirty="0">
                <a:solidFill>
                  <a:srgbClr val="FFDE59"/>
                </a:solidFill>
                <a:latin typeface="Clear Sans Bold"/>
              </a:rPr>
              <a:t>l=0; r=</a:t>
            </a:r>
            <a:r>
              <a:rPr lang="en-US" sz="5800" dirty="0" err="1">
                <a:solidFill>
                  <a:srgbClr val="FFDE59"/>
                </a:solidFill>
                <a:latin typeface="Clear Sans Bold"/>
              </a:rPr>
              <a:t>s.size</a:t>
            </a:r>
            <a:r>
              <a:rPr lang="en-US" sz="5800" dirty="0">
                <a:solidFill>
                  <a:srgbClr val="FFDE59"/>
                </a:solidFill>
                <a:latin typeface="Clear Sans Bold"/>
              </a:rPr>
              <a:t>()-1;</a:t>
            </a:r>
          </a:p>
          <a:p>
            <a:pPr>
              <a:lnSpc>
                <a:spcPts val="6960"/>
              </a:lnSpc>
            </a:pPr>
            <a:r>
              <a:rPr lang="en-US" sz="5800" dirty="0">
                <a:solidFill>
                  <a:srgbClr val="FFDE59"/>
                </a:solidFill>
                <a:latin typeface="Clear Sans Bold"/>
              </a:rPr>
              <a:t>    while(l&lt;r)</a:t>
            </a:r>
          </a:p>
          <a:p>
            <a:pPr>
              <a:lnSpc>
                <a:spcPts val="6960"/>
              </a:lnSpc>
            </a:pPr>
            <a:r>
              <a:rPr lang="en-US" sz="5800" dirty="0">
                <a:solidFill>
                  <a:srgbClr val="FFDE59"/>
                </a:solidFill>
                <a:latin typeface="Clear Sans Bold"/>
              </a:rPr>
              <a:t>      if(s[l++]!=s[r--]  return false;</a:t>
            </a:r>
          </a:p>
          <a:p>
            <a:pPr>
              <a:lnSpc>
                <a:spcPts val="6960"/>
              </a:lnSpc>
            </a:pPr>
            <a:r>
              <a:rPr lang="en-US" sz="5800" dirty="0">
                <a:solidFill>
                  <a:srgbClr val="FFDE59"/>
                </a:solidFill>
                <a:latin typeface="Clear Sans Bold"/>
              </a:rPr>
              <a:t>return true;</a:t>
            </a:r>
          </a:p>
          <a:p>
            <a:pPr>
              <a:lnSpc>
                <a:spcPts val="9600"/>
              </a:lnSpc>
            </a:pPr>
            <a:r>
              <a:rPr lang="en-US" sz="8000" dirty="0">
                <a:solidFill>
                  <a:srgbClr val="FFDE59"/>
                </a:solidFill>
                <a:latin typeface="Clear Sans Bold"/>
              </a:rPr>
              <a:t>}</a:t>
            </a:r>
          </a:p>
          <a:p>
            <a:pPr>
              <a:lnSpc>
                <a:spcPts val="9600"/>
              </a:lnSpc>
            </a:pPr>
            <a:endParaRPr lang="en-US" sz="8000" dirty="0">
              <a:solidFill>
                <a:srgbClr val="FFDE59"/>
              </a:solidFill>
              <a:latin typeface="Clear Sa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419100"/>
            <a:ext cx="16785057" cy="9448800"/>
          </a:xfrm>
          <a:prstGeom prst="rect">
            <a:avLst/>
          </a:prstGeom>
        </p:spPr>
        <p:txBody>
          <a:bodyPr lIns="0" tIns="0" rIns="0" bIns="0" rtlCol="0" anchor="t">
            <a:spAutoFit/>
          </a:bodyPr>
          <a:lstStyle/>
          <a:p>
            <a:pPr>
              <a:lnSpc>
                <a:spcPts val="6960"/>
              </a:lnSpc>
            </a:pPr>
            <a:r>
              <a:rPr lang="en-US" sz="5800" dirty="0" err="1">
                <a:solidFill>
                  <a:srgbClr val="F7B4A7"/>
                </a:solidFill>
                <a:latin typeface="Clear Sans Bold"/>
              </a:rPr>
              <a:t>int</a:t>
            </a:r>
            <a:r>
              <a:rPr lang="en-US" sz="5800" dirty="0">
                <a:solidFill>
                  <a:srgbClr val="F7B4A7"/>
                </a:solidFill>
                <a:latin typeface="Clear Sans Bold"/>
              </a:rPr>
              <a:t> main()</a:t>
            </a:r>
          </a:p>
          <a:p>
            <a:pPr>
              <a:lnSpc>
                <a:spcPts val="6960"/>
              </a:lnSpc>
            </a:pPr>
            <a:r>
              <a:rPr lang="en-US" sz="5800" dirty="0">
                <a:solidFill>
                  <a:srgbClr val="F7B4A7"/>
                </a:solidFill>
                <a:latin typeface="Clear Sans Bold"/>
              </a:rPr>
              <a:t>{</a:t>
            </a:r>
          </a:p>
          <a:p>
            <a:pPr>
              <a:lnSpc>
                <a:spcPts val="6960"/>
              </a:lnSpc>
            </a:pPr>
            <a:r>
              <a:rPr lang="en-US" sz="5800" dirty="0">
                <a:solidFill>
                  <a:srgbClr val="F7B4A7"/>
                </a:solidFill>
                <a:latin typeface="Clear Sans Bold"/>
              </a:rPr>
              <a:t>  string s1;</a:t>
            </a:r>
          </a:p>
          <a:p>
            <a:pPr>
              <a:lnSpc>
                <a:spcPts val="6960"/>
              </a:lnSpc>
            </a:pPr>
            <a:r>
              <a:rPr lang="en-US" sz="5800" dirty="0">
                <a:solidFill>
                  <a:srgbClr val="F7B4A7"/>
                </a:solidFill>
                <a:latin typeface="Clear Sans Bold"/>
              </a:rPr>
              <a:t>  </a:t>
            </a:r>
            <a:r>
              <a:rPr lang="en-US" sz="5800" dirty="0" err="1">
                <a:solidFill>
                  <a:srgbClr val="F7B4A7"/>
                </a:solidFill>
                <a:latin typeface="Clear Sans Bold"/>
              </a:rPr>
              <a:t>cin</a:t>
            </a:r>
            <a:r>
              <a:rPr lang="en-US" sz="5800" dirty="0">
                <a:solidFill>
                  <a:srgbClr val="F7B4A7"/>
                </a:solidFill>
                <a:latin typeface="Clear Sans Bold"/>
              </a:rPr>
              <a:t>&gt;&gt;s1;</a:t>
            </a:r>
          </a:p>
          <a:p>
            <a:pPr>
              <a:lnSpc>
                <a:spcPts val="6960"/>
              </a:lnSpc>
            </a:pPr>
            <a:r>
              <a:rPr lang="en-US" sz="5800" dirty="0">
                <a:solidFill>
                  <a:srgbClr val="F7B4A7"/>
                </a:solidFill>
                <a:latin typeface="Clear Sans Bold"/>
              </a:rPr>
              <a:t>If (pol(s1)) </a:t>
            </a:r>
            <a:r>
              <a:rPr lang="en-US" sz="5800" dirty="0" err="1">
                <a:solidFill>
                  <a:srgbClr val="F7B4A7"/>
                </a:solidFill>
                <a:latin typeface="Clear Sans Bold"/>
              </a:rPr>
              <a:t>cout</a:t>
            </a:r>
            <a:r>
              <a:rPr lang="en-US" sz="5800" dirty="0" smtClean="0">
                <a:solidFill>
                  <a:srgbClr val="F7B4A7"/>
                </a:solidFill>
                <a:latin typeface="Clear Sans Bold"/>
              </a:rPr>
              <a:t>&lt;&lt;“Yes”;</a:t>
            </a:r>
            <a:endParaRPr lang="en-US" sz="5800" dirty="0">
              <a:solidFill>
                <a:srgbClr val="F7B4A7"/>
              </a:solidFill>
              <a:latin typeface="Clear Sans Bold"/>
            </a:endParaRPr>
          </a:p>
          <a:p>
            <a:pPr>
              <a:lnSpc>
                <a:spcPts val="6960"/>
              </a:lnSpc>
            </a:pPr>
            <a:r>
              <a:rPr lang="en-US" sz="5800" dirty="0">
                <a:solidFill>
                  <a:srgbClr val="F7B4A7"/>
                </a:solidFill>
                <a:latin typeface="Clear Sans Bold"/>
              </a:rPr>
              <a:t>                  else </a:t>
            </a:r>
            <a:r>
              <a:rPr lang="en-US" sz="5800" dirty="0" err="1">
                <a:solidFill>
                  <a:srgbClr val="F7B4A7"/>
                </a:solidFill>
                <a:latin typeface="Clear Sans Bold"/>
              </a:rPr>
              <a:t>cout</a:t>
            </a:r>
            <a:r>
              <a:rPr lang="en-US" sz="5800" dirty="0" smtClean="0">
                <a:solidFill>
                  <a:srgbClr val="F7B4A7"/>
                </a:solidFill>
                <a:latin typeface="Clear Sans Bold"/>
              </a:rPr>
              <a:t>&lt;&lt;“No”;</a:t>
            </a:r>
            <a:endParaRPr lang="en-US" sz="5800" dirty="0">
              <a:solidFill>
                <a:srgbClr val="F7B4A7"/>
              </a:solidFill>
              <a:latin typeface="Clear Sans Bold"/>
            </a:endParaRPr>
          </a:p>
          <a:p>
            <a:pPr>
              <a:lnSpc>
                <a:spcPts val="6960"/>
              </a:lnSpc>
            </a:pPr>
            <a:r>
              <a:rPr lang="en-US" sz="5800" dirty="0">
                <a:solidFill>
                  <a:srgbClr val="F7B4A7"/>
                </a:solidFill>
                <a:latin typeface="Clear Sans Bold"/>
              </a:rPr>
              <a:t>return 0;</a:t>
            </a:r>
          </a:p>
          <a:p>
            <a:pPr>
              <a:lnSpc>
                <a:spcPts val="6960"/>
              </a:lnSpc>
            </a:pPr>
            <a:r>
              <a:rPr lang="en-US" sz="5800" dirty="0">
                <a:solidFill>
                  <a:srgbClr val="F7B4A7"/>
                </a:solidFill>
                <a:latin typeface="Clear Sans Bold"/>
              </a:rPr>
              <a:t>}</a:t>
            </a:r>
          </a:p>
          <a:p>
            <a:pPr>
              <a:lnSpc>
                <a:spcPts val="9600"/>
              </a:lnSpc>
            </a:pPr>
            <a:endParaRPr lang="en-US" sz="5800" dirty="0">
              <a:solidFill>
                <a:srgbClr val="F7B4A7"/>
              </a:solidFill>
              <a:latin typeface="Clear Sans Bold"/>
            </a:endParaRPr>
          </a:p>
          <a:p>
            <a:pPr>
              <a:lnSpc>
                <a:spcPts val="9600"/>
              </a:lnSpc>
            </a:pPr>
            <a:endParaRPr lang="en-US" sz="5800" dirty="0">
              <a:solidFill>
                <a:srgbClr val="F7B4A7"/>
              </a:solidFill>
              <a:latin typeface="Clear Sans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19050"/>
            <a:ext cx="16785057" cy="852285"/>
          </a:xfrm>
          <a:prstGeom prst="rect">
            <a:avLst/>
          </a:prstGeom>
        </p:spPr>
        <p:txBody>
          <a:bodyPr lIns="0" tIns="0" rIns="0" bIns="0" rtlCol="0" anchor="t">
            <a:spAutoFit/>
          </a:bodyPr>
          <a:lstStyle/>
          <a:p>
            <a:pPr algn="ctr">
              <a:lnSpc>
                <a:spcPts val="6960"/>
              </a:lnSpc>
            </a:pPr>
            <a:r>
              <a:rPr lang="ru-RU" sz="5800" dirty="0" smtClean="0">
                <a:solidFill>
                  <a:srgbClr val="FFC000"/>
                </a:solidFill>
                <a:latin typeface="Clear Sans Bold"/>
              </a:rPr>
              <a:t>Кодовый замок</a:t>
            </a:r>
          </a:p>
        </p:txBody>
      </p:sp>
      <p:pic>
        <p:nvPicPr>
          <p:cNvPr id="3" name="Рисунок 2"/>
          <p:cNvPicPr/>
          <p:nvPr/>
        </p:nvPicPr>
        <p:blipFill>
          <a:blip r:embed="rId2" cstate="print">
            <a:extLst>
              <a:ext uri="{28A0092B-C50C-407E-A947-70E740481C1C}">
                <a14:useLocalDpi xmlns:a14="http://schemas.microsoft.com/office/drawing/2010/main" val="0"/>
              </a:ext>
            </a:extLst>
          </a:blip>
          <a:stretch>
            <a:fillRect/>
          </a:stretch>
        </p:blipFill>
        <p:spPr>
          <a:xfrm>
            <a:off x="4038600" y="1714500"/>
            <a:ext cx="9115845" cy="7467600"/>
          </a:xfrm>
          <a:prstGeom prst="rect">
            <a:avLst/>
          </a:prstGeom>
        </p:spPr>
      </p:pic>
    </p:spTree>
    <p:extLst>
      <p:ext uri="{BB962C8B-B14F-4D97-AF65-F5344CB8AC3E}">
        <p14:creationId xmlns:p14="http://schemas.microsoft.com/office/powerpoint/2010/main" val="4226610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2434909765"/>
              </p:ext>
            </p:extLst>
          </p:nvPr>
        </p:nvGraphicFramePr>
        <p:xfrm>
          <a:off x="3733800" y="-190500"/>
          <a:ext cx="14401800" cy="14582607"/>
        </p:xfrm>
        <a:graphic>
          <a:graphicData uri="http://schemas.openxmlformats.org/drawingml/2006/table">
            <a:tbl>
              <a:tblPr/>
              <a:tblGrid>
                <a:gridCol w="14401800">
                  <a:extLst>
                    <a:ext uri="{9D8B030D-6E8A-4147-A177-3AD203B41FA5}">
                      <a16:colId xmlns:a16="http://schemas.microsoft.com/office/drawing/2014/main" val="20000"/>
                    </a:ext>
                  </a:extLst>
                </a:gridCol>
              </a:tblGrid>
              <a:tr h="9054607">
                <a:tc>
                  <a:txBody>
                    <a:bodyPr/>
                    <a:lstStyle/>
                    <a:p>
                      <a:r>
                        <a:rPr lang="ru-RU" sz="3600" b="1" kern="1200" dirty="0" smtClean="0">
                          <a:solidFill>
                            <a:schemeClr val="tx1"/>
                          </a:solidFill>
                          <a:effectLst/>
                          <a:latin typeface="Times New Roman" pitchFamily="18" charset="0"/>
                          <a:ea typeface="+mn-ea"/>
                          <a:cs typeface="Times New Roman" pitchFamily="18" charset="0"/>
                        </a:rPr>
                        <a:t>Кодовый замок</a:t>
                      </a:r>
                      <a:endParaRPr lang="ru-RU" sz="3600" kern="1200" dirty="0" smtClean="0">
                        <a:solidFill>
                          <a:schemeClr val="tx1"/>
                        </a:solidFill>
                        <a:effectLst/>
                        <a:latin typeface="Times New Roman" pitchFamily="18" charset="0"/>
                        <a:ea typeface="+mn-ea"/>
                        <a:cs typeface="Times New Roman" pitchFamily="18" charset="0"/>
                      </a:endParaRPr>
                    </a:p>
                    <a:p>
                      <a:r>
                        <a:rPr lang="ru-RU" sz="3600" kern="1200" dirty="0" err="1" smtClean="0">
                          <a:solidFill>
                            <a:schemeClr val="tx1"/>
                          </a:solidFill>
                          <a:effectLst/>
                          <a:latin typeface="Times New Roman" pitchFamily="18" charset="0"/>
                          <a:ea typeface="+mn-ea"/>
                          <a:cs typeface="Times New Roman" pitchFamily="18" charset="0"/>
                        </a:rPr>
                        <a:t>Скрудж</a:t>
                      </a:r>
                      <a:r>
                        <a:rPr lang="ru-RU" sz="3600" kern="1200" dirty="0" smtClean="0">
                          <a:solidFill>
                            <a:schemeClr val="tx1"/>
                          </a:solidFill>
                          <a:effectLst/>
                          <a:latin typeface="Times New Roman" pitchFamily="18" charset="0"/>
                          <a:ea typeface="+mn-ea"/>
                          <a:cs typeface="Times New Roman" pitchFamily="18" charset="0"/>
                        </a:rPr>
                        <a:t> </a:t>
                      </a:r>
                      <a:r>
                        <a:rPr lang="ru-RU" sz="3600" kern="1200" dirty="0" err="1" smtClean="0">
                          <a:solidFill>
                            <a:schemeClr val="tx1"/>
                          </a:solidFill>
                          <a:effectLst/>
                          <a:latin typeface="Times New Roman" pitchFamily="18" charset="0"/>
                          <a:ea typeface="+mn-ea"/>
                          <a:cs typeface="Times New Roman" pitchFamily="18" charset="0"/>
                        </a:rPr>
                        <a:t>МакДак</a:t>
                      </a:r>
                      <a:r>
                        <a:rPr lang="ru-RU" sz="3600" kern="1200" dirty="0" smtClean="0">
                          <a:solidFill>
                            <a:schemeClr val="tx1"/>
                          </a:solidFill>
                          <a:effectLst/>
                          <a:latin typeface="Times New Roman" pitchFamily="18" charset="0"/>
                          <a:ea typeface="+mn-ea"/>
                          <a:cs typeface="Times New Roman" pitchFamily="18" charset="0"/>
                        </a:rPr>
                        <a:t> держит свои самые сокровенные сбережения в сейфе, защищенном кодовым замком. Каждый раз, когда он кладет туда новые честно заработанные драгоценности, он вынужден открывать замок. Кодовый замок представляет собой </a:t>
                      </a:r>
                      <a:r>
                        <a:rPr lang="ru-RU" sz="3600" i="1" kern="1200" dirty="0" smtClean="0">
                          <a:solidFill>
                            <a:schemeClr val="tx1"/>
                          </a:solidFill>
                          <a:effectLst/>
                          <a:latin typeface="Times New Roman" pitchFamily="18" charset="0"/>
                          <a:ea typeface="+mn-ea"/>
                          <a:cs typeface="Times New Roman" pitchFamily="18" charset="0"/>
                        </a:rPr>
                        <a:t>n</a:t>
                      </a:r>
                      <a:r>
                        <a:rPr lang="ru-RU" sz="3600" kern="1200" dirty="0" smtClean="0">
                          <a:solidFill>
                            <a:schemeClr val="tx1"/>
                          </a:solidFill>
                          <a:effectLst/>
                          <a:latin typeface="Times New Roman" pitchFamily="18" charset="0"/>
                          <a:ea typeface="+mn-ea"/>
                          <a:cs typeface="Times New Roman" pitchFamily="18" charset="0"/>
                        </a:rPr>
                        <a:t> вращающихся дисков с написанными на них цифрами от 0 до 9. </a:t>
                      </a:r>
                      <a:r>
                        <a:rPr lang="ru-RU" sz="3600" kern="1200" dirty="0" err="1" smtClean="0">
                          <a:solidFill>
                            <a:schemeClr val="tx1"/>
                          </a:solidFill>
                          <a:effectLst/>
                          <a:latin typeface="Times New Roman" pitchFamily="18" charset="0"/>
                          <a:ea typeface="+mn-ea"/>
                          <a:cs typeface="Times New Roman" pitchFamily="18" charset="0"/>
                        </a:rPr>
                        <a:t>Скрудж</a:t>
                      </a:r>
                      <a:r>
                        <a:rPr lang="ru-RU" sz="3600" kern="1200" dirty="0" smtClean="0">
                          <a:solidFill>
                            <a:schemeClr val="tx1"/>
                          </a:solidFill>
                          <a:effectLst/>
                          <a:latin typeface="Times New Roman" pitchFamily="18" charset="0"/>
                          <a:ea typeface="+mn-ea"/>
                          <a:cs typeface="Times New Roman" pitchFamily="18" charset="0"/>
                        </a:rPr>
                        <a:t> </a:t>
                      </a:r>
                      <a:r>
                        <a:rPr lang="ru-RU" sz="3600" kern="1200" dirty="0" err="1" smtClean="0">
                          <a:solidFill>
                            <a:schemeClr val="tx1"/>
                          </a:solidFill>
                          <a:effectLst/>
                          <a:latin typeface="Times New Roman" pitchFamily="18" charset="0"/>
                          <a:ea typeface="+mn-ea"/>
                          <a:cs typeface="Times New Roman" pitchFamily="18" charset="0"/>
                        </a:rPr>
                        <a:t>МакДак</a:t>
                      </a:r>
                      <a:r>
                        <a:rPr lang="ru-RU" sz="3600" kern="1200" dirty="0" smtClean="0">
                          <a:solidFill>
                            <a:schemeClr val="tx1"/>
                          </a:solidFill>
                          <a:effectLst/>
                          <a:latin typeface="Times New Roman" pitchFamily="18" charset="0"/>
                          <a:ea typeface="+mn-ea"/>
                          <a:cs typeface="Times New Roman" pitchFamily="18" charset="0"/>
                        </a:rPr>
                        <a:t> должен повернуть некоторые из дисков так, чтобы последовательность цифр на дисках образовала секретную комбинацию (палиндром, одинаково читался слева направо и справа налево). За одно действие он может прокрутить один из дисков на одну цифру вперед или назад. В частности, за одно действие можно перейти от цифры 0 к цифре 9 и наоборот. Какое минимальное количество действий ему для этого потребуется</a:t>
                      </a:r>
                      <a:r>
                        <a:rPr lang="ru-RU" sz="1800" kern="1200" dirty="0" smtClean="0">
                          <a:solidFill>
                            <a:schemeClr val="tx1"/>
                          </a:solidFill>
                          <a:effectLst/>
                          <a:latin typeface="+mn-lt"/>
                          <a:ea typeface="+mn-ea"/>
                          <a:cs typeface="+mn-cs"/>
                        </a:rPr>
                        <a:t>?</a:t>
                      </a:r>
                      <a:endParaRPr lang="ru-RU" sz="1800" kern="1200" dirty="0">
                        <a:solidFill>
                          <a:schemeClr val="tx1"/>
                        </a:solidFill>
                        <a:effectLst/>
                        <a:latin typeface="+mn-lt"/>
                        <a:ea typeface="+mn-ea"/>
                        <a:cs typeface="+mn-cs"/>
                      </a:endParaRP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1473852">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13855" y="-266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57536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3263861830"/>
              </p:ext>
            </p:extLst>
          </p:nvPr>
        </p:nvGraphicFramePr>
        <p:xfrm>
          <a:off x="3733800" y="-190500"/>
          <a:ext cx="14401800" cy="15601640"/>
        </p:xfrm>
        <a:graphic>
          <a:graphicData uri="http://schemas.openxmlformats.org/drawingml/2006/table">
            <a:tbl>
              <a:tblPr/>
              <a:tblGrid>
                <a:gridCol w="14401800">
                  <a:extLst>
                    <a:ext uri="{9D8B030D-6E8A-4147-A177-3AD203B41FA5}">
                      <a16:colId xmlns:a16="http://schemas.microsoft.com/office/drawing/2014/main" val="20000"/>
                    </a:ext>
                  </a:extLst>
                </a:gridCol>
              </a:tblGrid>
              <a:tr h="9054607">
                <a:tc>
                  <a:txBody>
                    <a:bodyPr/>
                    <a:lstStyle/>
                    <a:p>
                      <a:r>
                        <a:rPr lang="ru-RU" sz="6000" b="1" kern="1200" dirty="0" smtClean="0">
                          <a:solidFill>
                            <a:schemeClr val="tx1"/>
                          </a:solidFill>
                          <a:effectLst/>
                          <a:latin typeface="Times New Roman" pitchFamily="18" charset="0"/>
                          <a:ea typeface="+mn-ea"/>
                          <a:cs typeface="Times New Roman" pitchFamily="18" charset="0"/>
                        </a:rPr>
                        <a:t>Кодовый замок</a:t>
                      </a:r>
                      <a:endParaRPr lang="en-US" sz="6000" b="1" kern="1200" dirty="0" smtClean="0">
                        <a:solidFill>
                          <a:schemeClr val="tx1"/>
                        </a:solidFill>
                        <a:effectLst/>
                        <a:latin typeface="Times New Roman" pitchFamily="18" charset="0"/>
                        <a:ea typeface="+mn-ea"/>
                        <a:cs typeface="Times New Roman" pitchFamily="18" charset="0"/>
                      </a:endParaRPr>
                    </a:p>
                    <a:p>
                      <a:r>
                        <a:rPr lang="ru-RU" sz="3600" b="1" kern="1200" dirty="0" smtClean="0">
                          <a:solidFill>
                            <a:schemeClr val="tx1"/>
                          </a:solidFill>
                          <a:effectLst/>
                          <a:latin typeface="Times New Roman" pitchFamily="18" charset="0"/>
                          <a:ea typeface="+mn-ea"/>
                          <a:cs typeface="Times New Roman" pitchFamily="18" charset="0"/>
                        </a:rPr>
                        <a:t>Входные данные </a:t>
                      </a:r>
                      <a:r>
                        <a:rPr lang="en-US" sz="3600" kern="1200" dirty="0" smtClean="0">
                          <a:solidFill>
                            <a:schemeClr val="tx1"/>
                          </a:solidFill>
                          <a:effectLst/>
                          <a:latin typeface="Times New Roman" pitchFamily="18" charset="0"/>
                          <a:ea typeface="+mn-ea"/>
                          <a:cs typeface="Times New Roman" pitchFamily="18" charset="0"/>
                        </a:rPr>
                        <a:t>n</a:t>
                      </a:r>
                      <a:r>
                        <a:rPr lang="ru-RU" sz="3600" kern="1200" dirty="0" smtClean="0">
                          <a:solidFill>
                            <a:schemeClr val="tx1"/>
                          </a:solidFill>
                          <a:effectLst/>
                          <a:latin typeface="Times New Roman" pitchFamily="18" charset="0"/>
                          <a:ea typeface="+mn-ea"/>
                          <a:cs typeface="Times New Roman" pitchFamily="18" charset="0"/>
                        </a:rPr>
                        <a:t> число дисков исходное положение дисков</a:t>
                      </a:r>
                      <a:r>
                        <a:rPr lang="ru-RU" sz="3600" b="1" kern="1200" dirty="0" smtClean="0">
                          <a:solidFill>
                            <a:schemeClr val="tx1"/>
                          </a:solidFill>
                          <a:effectLst/>
                          <a:latin typeface="Times New Roman" pitchFamily="18" charset="0"/>
                          <a:ea typeface="+mn-ea"/>
                          <a:cs typeface="Times New Roman" pitchFamily="18" charset="0"/>
                        </a:rPr>
                        <a:t> </a:t>
                      </a:r>
                      <a:r>
                        <a:rPr lang="en-US" sz="3600" kern="1200" dirty="0" smtClean="0">
                          <a:solidFill>
                            <a:schemeClr val="tx1"/>
                          </a:solidFill>
                          <a:effectLst/>
                          <a:latin typeface="Times New Roman" pitchFamily="18" charset="0"/>
                          <a:ea typeface="+mn-ea"/>
                          <a:cs typeface="Times New Roman" pitchFamily="18" charset="0"/>
                        </a:rPr>
                        <a:t>n</a:t>
                      </a:r>
                      <a:r>
                        <a:rPr lang="ru-RU" sz="3600" kern="1200" dirty="0" smtClean="0">
                          <a:solidFill>
                            <a:schemeClr val="tx1"/>
                          </a:solidFill>
                          <a:effectLst/>
                          <a:latin typeface="Times New Roman" pitchFamily="18" charset="0"/>
                          <a:ea typeface="+mn-ea"/>
                          <a:cs typeface="Times New Roman" pitchFamily="18" charset="0"/>
                        </a:rPr>
                        <a:t> чисел через пробел</a:t>
                      </a:r>
                    </a:p>
                    <a:p>
                      <a:r>
                        <a:rPr lang="ru-RU" sz="3600" b="1" kern="1200" dirty="0" smtClean="0">
                          <a:solidFill>
                            <a:schemeClr val="tx1"/>
                          </a:solidFill>
                          <a:effectLst/>
                          <a:latin typeface="Times New Roman" pitchFamily="18" charset="0"/>
                          <a:ea typeface="+mn-ea"/>
                          <a:cs typeface="Times New Roman" pitchFamily="18" charset="0"/>
                        </a:rPr>
                        <a:t>Выходные данные </a:t>
                      </a:r>
                      <a:r>
                        <a:rPr lang="ru-RU" sz="3600" kern="1200" dirty="0" smtClean="0">
                          <a:solidFill>
                            <a:schemeClr val="tx1"/>
                          </a:solidFill>
                          <a:effectLst/>
                          <a:latin typeface="Times New Roman" pitchFamily="18" charset="0"/>
                          <a:ea typeface="+mn-ea"/>
                          <a:cs typeface="Times New Roman" pitchFamily="18" charset="0"/>
                        </a:rPr>
                        <a:t>Выведите единственное целое число — минимальное количество действий, за которое код читался одинаково в обоих направлениях.</a:t>
                      </a:r>
                    </a:p>
                    <a:p>
                      <a:r>
                        <a:rPr lang="ru-RU" sz="3600" b="1" kern="1200" dirty="0" smtClean="0">
                          <a:solidFill>
                            <a:schemeClr val="tx1"/>
                          </a:solidFill>
                          <a:effectLst/>
                          <a:latin typeface="Times New Roman" pitchFamily="18" charset="0"/>
                          <a:ea typeface="+mn-ea"/>
                          <a:cs typeface="Times New Roman" pitchFamily="18" charset="0"/>
                        </a:rPr>
                        <a:t>Пример</a:t>
                      </a:r>
                      <a:endParaRPr lang="ru-RU" sz="3600" kern="1200" dirty="0" smtClean="0">
                        <a:solidFill>
                          <a:schemeClr val="tx1"/>
                        </a:solidFill>
                        <a:effectLst/>
                        <a:latin typeface="Times New Roman" pitchFamily="18" charset="0"/>
                        <a:ea typeface="+mn-ea"/>
                        <a:cs typeface="Times New Roman" pitchFamily="18" charset="0"/>
                      </a:endParaRPr>
                    </a:p>
                    <a:p>
                      <a:r>
                        <a:rPr lang="ru-RU" sz="3600" b="1" kern="1200" dirty="0" smtClean="0">
                          <a:solidFill>
                            <a:schemeClr val="tx1"/>
                          </a:solidFill>
                          <a:effectLst/>
                          <a:latin typeface="Times New Roman" pitchFamily="18" charset="0"/>
                          <a:ea typeface="+mn-ea"/>
                          <a:cs typeface="Times New Roman" pitchFamily="18" charset="0"/>
                        </a:rPr>
                        <a:t>входные данные</a:t>
                      </a:r>
                      <a:endParaRPr lang="ru-RU" sz="3600" kern="1200" dirty="0" smtClean="0">
                        <a:solidFill>
                          <a:schemeClr val="tx1"/>
                        </a:solidFill>
                        <a:effectLst/>
                        <a:latin typeface="Times New Roman" pitchFamily="18" charset="0"/>
                        <a:ea typeface="+mn-ea"/>
                        <a:cs typeface="Times New Roman" pitchFamily="18" charset="0"/>
                      </a:endParaRPr>
                    </a:p>
                    <a:p>
                      <a:r>
                        <a:rPr lang="ru-RU" sz="3600" kern="1200" dirty="0" smtClean="0">
                          <a:solidFill>
                            <a:schemeClr val="tx1"/>
                          </a:solidFill>
                          <a:effectLst/>
                          <a:latin typeface="Times New Roman" pitchFamily="18" charset="0"/>
                          <a:ea typeface="+mn-ea"/>
                          <a:cs typeface="Times New Roman" pitchFamily="18" charset="0"/>
                        </a:rPr>
                        <a:t>4</a:t>
                      </a:r>
                    </a:p>
                    <a:p>
                      <a:r>
                        <a:rPr lang="ru-RU" sz="3600" kern="1200" dirty="0" smtClean="0">
                          <a:solidFill>
                            <a:schemeClr val="tx1"/>
                          </a:solidFill>
                          <a:effectLst/>
                          <a:latin typeface="Times New Roman" pitchFamily="18" charset="0"/>
                          <a:ea typeface="+mn-ea"/>
                          <a:cs typeface="Times New Roman" pitchFamily="18" charset="0"/>
                        </a:rPr>
                        <a:t>5 8 1 6</a:t>
                      </a:r>
                      <a:br>
                        <a:rPr lang="ru-RU" sz="3600" kern="1200" dirty="0" smtClean="0">
                          <a:solidFill>
                            <a:schemeClr val="tx1"/>
                          </a:solidFill>
                          <a:effectLst/>
                          <a:latin typeface="Times New Roman" pitchFamily="18" charset="0"/>
                          <a:ea typeface="+mn-ea"/>
                          <a:cs typeface="Times New Roman" pitchFamily="18" charset="0"/>
                        </a:rPr>
                      </a:br>
                      <a:r>
                        <a:rPr lang="ru-RU" sz="3600" b="1" kern="1200" dirty="0" smtClean="0">
                          <a:solidFill>
                            <a:schemeClr val="tx1"/>
                          </a:solidFill>
                          <a:effectLst/>
                          <a:latin typeface="Times New Roman" pitchFamily="18" charset="0"/>
                          <a:ea typeface="+mn-ea"/>
                          <a:cs typeface="Times New Roman" pitchFamily="18" charset="0"/>
                        </a:rPr>
                        <a:t>выходные данные</a:t>
                      </a:r>
                      <a:endParaRPr lang="ru-RU" sz="3600" kern="1200" dirty="0" smtClean="0">
                        <a:solidFill>
                          <a:schemeClr val="tx1"/>
                        </a:solidFill>
                        <a:effectLst/>
                        <a:latin typeface="Times New Roman" pitchFamily="18" charset="0"/>
                        <a:ea typeface="+mn-ea"/>
                        <a:cs typeface="Times New Roman" pitchFamily="18" charset="0"/>
                      </a:endParaRPr>
                    </a:p>
                    <a:p>
                      <a:r>
                        <a:rPr lang="ru-RU" sz="3600" kern="1200" dirty="0" smtClean="0">
                          <a:solidFill>
                            <a:schemeClr val="tx1"/>
                          </a:solidFill>
                          <a:effectLst/>
                          <a:latin typeface="Times New Roman" pitchFamily="18" charset="0"/>
                          <a:ea typeface="+mn-ea"/>
                          <a:cs typeface="Times New Roman" pitchFamily="18" charset="0"/>
                        </a:rPr>
                        <a:t>4</a:t>
                      </a:r>
                    </a:p>
                    <a:p>
                      <a:r>
                        <a:rPr lang="ru-RU" sz="3600" kern="1200" dirty="0" smtClean="0">
                          <a:solidFill>
                            <a:schemeClr val="tx1"/>
                          </a:solidFill>
                          <a:effectLst/>
                          <a:latin typeface="Times New Roman" pitchFamily="18" charset="0"/>
                          <a:ea typeface="+mn-ea"/>
                          <a:cs typeface="Times New Roman" pitchFamily="18" charset="0"/>
                        </a:rPr>
                        <a:t>В примере требуется 4 действий:</a:t>
                      </a:r>
                    </a:p>
                    <a:p>
                      <a:r>
                        <a:rPr lang="ru-RU" sz="3600" kern="1200" dirty="0" smtClean="0">
                          <a:solidFill>
                            <a:schemeClr val="tx1"/>
                          </a:solidFill>
                          <a:effectLst/>
                          <a:latin typeface="Times New Roman" pitchFamily="18" charset="0"/>
                          <a:ea typeface="+mn-ea"/>
                          <a:cs typeface="Times New Roman" pitchFamily="18" charset="0"/>
                        </a:rPr>
                        <a:t>5 -&gt; 6 (1)</a:t>
                      </a:r>
                    </a:p>
                    <a:p>
                      <a:r>
                        <a:rPr lang="ru-RU" sz="3600" kern="1200" dirty="0" smtClean="0">
                          <a:solidFill>
                            <a:schemeClr val="tx1"/>
                          </a:solidFill>
                          <a:effectLst/>
                          <a:latin typeface="Times New Roman" pitchFamily="18" charset="0"/>
                          <a:ea typeface="+mn-ea"/>
                          <a:cs typeface="Times New Roman" pitchFamily="18" charset="0"/>
                        </a:rPr>
                        <a:t>8 -&gt; 0 (2)</a:t>
                      </a:r>
                    </a:p>
                    <a:p>
                      <a:r>
                        <a:rPr lang="ru-RU" sz="3600" kern="1200" dirty="0" smtClean="0">
                          <a:solidFill>
                            <a:schemeClr val="tx1"/>
                          </a:solidFill>
                          <a:effectLst/>
                          <a:latin typeface="Times New Roman" pitchFamily="18" charset="0"/>
                          <a:ea typeface="+mn-ea"/>
                          <a:cs typeface="Times New Roman" pitchFamily="18" charset="0"/>
                        </a:rPr>
                        <a:t>1 -&gt; 0</a:t>
                      </a:r>
                      <a:r>
                        <a:rPr lang="en-US" sz="3600" kern="1200" dirty="0" smtClean="0">
                          <a:solidFill>
                            <a:schemeClr val="tx1"/>
                          </a:solidFill>
                          <a:effectLst/>
                          <a:latin typeface="Times New Roman" pitchFamily="18" charset="0"/>
                          <a:ea typeface="+mn-ea"/>
                          <a:cs typeface="Times New Roman" pitchFamily="18" charset="0"/>
                        </a:rPr>
                        <a:t> </a:t>
                      </a:r>
                      <a:r>
                        <a:rPr lang="ru-RU" sz="3600" kern="1200" dirty="0" smtClean="0">
                          <a:solidFill>
                            <a:schemeClr val="tx1"/>
                          </a:solidFill>
                          <a:effectLst/>
                          <a:latin typeface="Times New Roman" pitchFamily="18" charset="0"/>
                          <a:ea typeface="+mn-ea"/>
                          <a:cs typeface="Times New Roman" pitchFamily="18" charset="0"/>
                        </a:rPr>
                        <a:t> (1)</a:t>
                      </a:r>
                    </a:p>
                    <a:p>
                      <a:r>
                        <a:rPr lang="ru-RU" sz="3600" kern="1200" dirty="0" smtClean="0">
                          <a:solidFill>
                            <a:schemeClr val="tx1"/>
                          </a:solidFill>
                          <a:effectLst/>
                          <a:latin typeface="Times New Roman" pitchFamily="18" charset="0"/>
                          <a:ea typeface="+mn-ea"/>
                          <a:cs typeface="Times New Roman" pitchFamily="18" charset="0"/>
                        </a:rPr>
                        <a:t>6 -&gt; 6 (0</a:t>
                      </a:r>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2"/>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013537">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4"/>
                  </a:ext>
                </a:extLst>
              </a:tr>
              <a:tr h="1473852">
                <a:tc>
                  <a:txBody>
                    <a:bodyPr/>
                    <a:lstStyle/>
                    <a:p>
                      <a:pPr marL="561341" lvl="1" indent="-280670" algn="l">
                        <a:lnSpc>
                          <a:spcPts val="3640"/>
                        </a:lnSpc>
                        <a:buFont typeface="Arial"/>
                        <a:buChar char="•"/>
                        <a:defRPr/>
                      </a:pPr>
                      <a:endParaRPr lang="en-US" sz="1100" dirty="0"/>
                    </a:p>
                  </a:txBody>
                  <a:tcPr marL="190500" marR="190500" marT="190500" marB="190500" anchor="ctr">
                    <a:lnL w="47625" cap="flat" cmpd="sng" algn="ctr">
                      <a:solidFill>
                        <a:srgbClr val="FEFEFE"/>
                      </a:solidFill>
                      <a:prstDash val="solid"/>
                      <a:round/>
                      <a:headEnd type="none" w="med" len="med"/>
                      <a:tailEnd type="none" w="med" len="med"/>
                    </a:lnL>
                    <a:lnR w="47625" cap="flat" cmpd="sng" algn="ctr">
                      <a:solidFill>
                        <a:srgbClr val="FEFEFE"/>
                      </a:solidFill>
                      <a:prstDash val="solid"/>
                      <a:round/>
                      <a:headEnd type="none" w="med" len="med"/>
                      <a:tailEnd type="none" w="med" len="med"/>
                    </a:lnR>
                    <a:lnT w="47625" cap="flat" cmpd="sng" algn="ctr">
                      <a:solidFill>
                        <a:srgbClr val="FEFEFE"/>
                      </a:solidFill>
                      <a:prstDash val="solid"/>
                      <a:round/>
                      <a:headEnd type="none" w="med" len="med"/>
                      <a:tailEnd type="none" w="med" len="med"/>
                    </a:lnT>
                    <a:lnB w="47625"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reeform 7"/>
          <p:cNvSpPr/>
          <p:nvPr/>
        </p:nvSpPr>
        <p:spPr>
          <a:xfrm flipH="1">
            <a:off x="-13855" y="-266700"/>
            <a:ext cx="3962400" cy="47533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2">
              <a:extLst>
                <a:ext uri="{96DAC541-7B7A-43D3-8B79-37D633B846F1}">
                  <asvg:svgBlip xmlns:asvg="http://schemas.microsoft.com/office/drawing/2016/SVG/main" xmlns="" r:embed="rId5"/>
                </a:ext>
              </a:extLst>
            </a:blip>
            <a:stretch>
              <a:fillRect/>
            </a:stretch>
          </a:blipFill>
        </p:spPr>
      </p:sp>
      <p:pic>
        <p:nvPicPr>
          <p:cNvPr id="5" name="Рисунок 4"/>
          <p:cNvPicPr/>
          <p:nvPr/>
        </p:nvPicPr>
        <p:blipFill>
          <a:blip r:embed="rId6" cstate="print">
            <a:extLst>
              <a:ext uri="{28A0092B-C50C-407E-A947-70E740481C1C}">
                <a14:useLocalDpi xmlns:a14="http://schemas.microsoft.com/office/drawing/2010/main" val="0"/>
              </a:ext>
            </a:extLst>
          </a:blip>
          <a:stretch>
            <a:fillRect/>
          </a:stretch>
        </p:blipFill>
        <p:spPr>
          <a:xfrm>
            <a:off x="10896600" y="3009900"/>
            <a:ext cx="5943600" cy="5791200"/>
          </a:xfrm>
          <a:prstGeom prst="rect">
            <a:avLst/>
          </a:prstGeom>
        </p:spPr>
      </p:pic>
    </p:spTree>
    <p:extLst>
      <p:ext uri="{BB962C8B-B14F-4D97-AF65-F5344CB8AC3E}">
        <p14:creationId xmlns:p14="http://schemas.microsoft.com/office/powerpoint/2010/main" val="1697880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2172</Words>
  <Application>Microsoft Office PowerPoint</Application>
  <PresentationFormat>Произвольный</PresentationFormat>
  <Paragraphs>241</Paragraphs>
  <Slides>29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Clear Sans Bold</vt:lpstr>
      <vt:lpstr>Arial</vt:lpstr>
      <vt:lpstr>Times New Roman</vt:lpstr>
      <vt:lpstr>Clear Sans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 Education Technology Presentation in Blue Peach Illustrative Style</dc:title>
  <dc:creator>User</dc:creator>
  <cp:lastModifiedBy>User</cp:lastModifiedBy>
  <cp:revision>39</cp:revision>
  <dcterms:created xsi:type="dcterms:W3CDTF">2006-08-16T00:00:00Z</dcterms:created>
  <dcterms:modified xsi:type="dcterms:W3CDTF">2026-04-10T12:33:27Z</dcterms:modified>
  <dc:identifier>DAFxsTDo32M</dc:identifier>
</cp:coreProperties>
</file>