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0"/>
  </p:notesMasterIdLst>
  <p:sldIdLst>
    <p:sldId id="295" r:id="rId2"/>
    <p:sldId id="303" r:id="rId3"/>
    <p:sldId id="294" r:id="rId4"/>
    <p:sldId id="276" r:id="rId5"/>
    <p:sldId id="282" r:id="rId6"/>
    <p:sldId id="290" r:id="rId7"/>
    <p:sldId id="278" r:id="rId8"/>
    <p:sldId id="284" r:id="rId9"/>
    <p:sldId id="285" r:id="rId10"/>
    <p:sldId id="291" r:id="rId11"/>
    <p:sldId id="292" r:id="rId12"/>
    <p:sldId id="296" r:id="rId13"/>
    <p:sldId id="302" r:id="rId14"/>
    <p:sldId id="297" r:id="rId15"/>
    <p:sldId id="298" r:id="rId16"/>
    <p:sldId id="301" r:id="rId17"/>
    <p:sldId id="283" r:id="rId18"/>
    <p:sldId id="286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3333CC"/>
    <a:srgbClr val="CC0099"/>
    <a:srgbClr val="F6C700"/>
    <a:srgbClr val="FF9966"/>
    <a:srgbClr val="008000"/>
    <a:srgbClr val="FFE8D1"/>
    <a:srgbClr val="3D2F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84" d="100"/>
          <a:sy n="84" d="100"/>
        </p:scale>
        <p:origin x="581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F6D958-969B-4412-8EF4-161B0CADF5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494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897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8291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069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897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897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89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89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189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3697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9935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F6D958-969B-4412-8EF4-161B0CADF5E2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AEB295-F1E1-4374-9018-EF7F6F0CB5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66074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740937-005B-4602-89BF-F5E4E43E3D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71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740937-005B-4602-89BF-F5E4E43E3D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4536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740937-005B-4602-89BF-F5E4E43E3D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45747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740937-005B-4602-89BF-F5E4E43E3D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50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740937-005B-4602-89BF-F5E4E43E3D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794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740937-005B-4602-89BF-F5E4E43E3D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0148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827C3D-56FD-4256-A0C0-002EE0677B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61461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0FBEEC-41DF-402D-83C2-402E75094BE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773714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C93B9-C71D-48D1-9F75-C0F9B7E17C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91356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BE5110-1DDA-4F3E-8593-80B47A2EA6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19419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7B038F-8BE0-43D3-AF99-92B404BE74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42900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AE6697-3D4E-477A-BB76-14DA9328B6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472228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C6D58C-CDAC-48EE-BD47-4CE65A68F5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27894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C5BD24-5F8E-4AFF-902F-45854F1C09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2071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1ED9CE-CC2D-4B99-8BF9-9C3069CCC7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56357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B1AB0-116F-415D-9A07-912F6F3593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29554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2740937-005B-4602-89BF-F5E4E43E3D6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3317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3412" y="1556792"/>
            <a:ext cx="10363200" cy="1260140"/>
          </a:xfrm>
        </p:spPr>
        <p:txBody>
          <a:bodyPr/>
          <a:lstStyle/>
          <a:p>
            <a:r>
              <a:rPr lang="ru-RU" sz="7200" b="1" kern="1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Строки</a:t>
            </a:r>
            <a:r>
              <a:rPr lang="en-US" sz="7200" b="1" kern="1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7200" b="1" kern="1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/>
                <a:cs typeface="Times New Roman"/>
              </a:rPr>
              <a:t>в языке С++</a:t>
            </a:r>
            <a:endParaRPr lang="ru-RU" sz="72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47528" y="3825044"/>
            <a:ext cx="384494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string</a:t>
            </a:r>
            <a:endParaRPr lang="ru-RU" sz="72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 descr="ÐÐ°ÑÑÐ¸Ð½ÐºÐ¸ Ð¿Ð¾ Ð·Ð°Ð¿ÑÐ¾ÑÑ string c++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004" y="3501009"/>
            <a:ext cx="5067819" cy="2850648"/>
          </a:xfrm>
          <a:prstGeom prst="rect">
            <a:avLst/>
          </a:prstGeom>
          <a:noFill/>
          <a:effectLst>
            <a:glow rad="101600">
              <a:schemeClr val="accent3">
                <a:satMod val="175000"/>
                <a:alpha val="40000"/>
              </a:schemeClr>
            </a:glow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660367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5"/>
          <p:cNvSpPr txBox="1">
            <a:spLocks/>
          </p:cNvSpPr>
          <p:nvPr/>
        </p:nvSpPr>
        <p:spPr bwMode="auto">
          <a:xfrm>
            <a:off x="1559497" y="980728"/>
            <a:ext cx="9397042" cy="828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Находит первый символ строки, равный одному из символов в переданной последовательности символов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78596" y="2116016"/>
            <a:ext cx="9377943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find_first_of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q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12" name="Заголовок 5"/>
          <p:cNvSpPr txBox="1">
            <a:spLocks/>
          </p:cNvSpPr>
          <p:nvPr/>
        </p:nvSpPr>
        <p:spPr bwMode="auto">
          <a:xfrm>
            <a:off x="1559497" y="2874749"/>
            <a:ext cx="939704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Находит первый символ, не равный ни одному символу из переданной последовательности символов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66847" y="4140660"/>
            <a:ext cx="9389692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find_first</a:t>
            </a:r>
            <a:r>
              <a:rPr lang="ru-RU" sz="2800" b="1" dirty="0">
                <a:solidFill>
                  <a:srgbClr val="00B050"/>
                </a:solidFill>
                <a:latin typeface="Courier New" pitchFamily="49" charset="0"/>
              </a:rPr>
              <a:t>_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not_of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q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8" name="Заголовок 5"/>
          <p:cNvSpPr txBox="1">
            <a:spLocks/>
          </p:cNvSpPr>
          <p:nvPr/>
        </p:nvSpPr>
        <p:spPr bwMode="auto">
          <a:xfrm>
            <a:off x="1559497" y="4777663"/>
            <a:ext cx="8471557" cy="807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Аналогично для последнего символа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59497" y="5596555"/>
            <a:ext cx="9397042" cy="954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find_last</a:t>
            </a:r>
            <a:r>
              <a:rPr lang="ru-RU" sz="2800" b="1" dirty="0">
                <a:solidFill>
                  <a:srgbClr val="00B050"/>
                </a:solidFill>
                <a:latin typeface="Courier New" pitchFamily="49" charset="0"/>
              </a:rPr>
              <a:t>_</a:t>
            </a:r>
            <a:r>
              <a:rPr lang="en-US" sz="2800" b="1" dirty="0">
                <a:solidFill>
                  <a:srgbClr val="00B050"/>
                </a:solidFill>
                <a:latin typeface="Courier New" pitchFamily="49" charset="0"/>
              </a:rPr>
              <a:t>of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q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find_last</a:t>
            </a:r>
            <a:r>
              <a:rPr lang="ru-RU" sz="2800" b="1" dirty="0">
                <a:solidFill>
                  <a:srgbClr val="00B050"/>
                </a:solidFill>
                <a:latin typeface="Courier New" pitchFamily="49" charset="0"/>
              </a:rPr>
              <a:t>_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not_of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q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14" name="Заголовок 5">
            <a:extLst>
              <a:ext uri="{FF2B5EF4-FFF2-40B4-BE49-F238E27FC236}">
                <a16:creationId xmlns:a16="http://schemas.microsoft.com/office/drawing/2014/main" id="{75B2BC43-9353-4AE9-8B66-1E382A3942F2}"/>
              </a:ext>
            </a:extLst>
          </p:cNvPr>
          <p:cNvSpPr txBox="1">
            <a:spLocks/>
          </p:cNvSpPr>
          <p:nvPr/>
        </p:nvSpPr>
        <p:spPr bwMode="auto">
          <a:xfrm>
            <a:off x="3347801" y="75448"/>
            <a:ext cx="885698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r"/>
            <a:r>
              <a:rPr lang="ru-RU" sz="2800" kern="0" dirty="0"/>
              <a:t>Поиск в строке</a:t>
            </a:r>
          </a:p>
        </p:txBody>
      </p:sp>
    </p:spTree>
    <p:extLst>
      <p:ext uri="{BB962C8B-B14F-4D97-AF65-F5344CB8AC3E}">
        <p14:creationId xmlns:p14="http://schemas.microsoft.com/office/powerpoint/2010/main" val="1989837505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5"/>
          <p:cNvSpPr txBox="1">
            <a:spLocks/>
          </p:cNvSpPr>
          <p:nvPr/>
        </p:nvSpPr>
        <p:spPr bwMode="auto">
          <a:xfrm>
            <a:off x="1199456" y="1132254"/>
            <a:ext cx="10477164" cy="2008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Находит первый символ строки, равный одному из символов в переданной последовательности символов. Поиск начинается с позиции </a:t>
            </a:r>
            <a:r>
              <a:rPr lang="ru-RU" dirty="0" err="1"/>
              <a:t>pos</a:t>
            </a:r>
            <a:r>
              <a:rPr lang="ru-RU" dirty="0"/>
              <a:t>, т.е. найденный символ не может находиться в позиции, предшествующей </a:t>
            </a:r>
            <a:r>
              <a:rPr lang="ru-RU" dirty="0" err="1"/>
              <a:t>pos</a:t>
            </a:r>
            <a:r>
              <a:rPr lang="ru-RU" dirty="0"/>
              <a:t>.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343472" y="3472514"/>
            <a:ext cx="9577064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find_first_of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q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pos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5" name="Заголовок 5"/>
          <p:cNvSpPr txBox="1">
            <a:spLocks/>
          </p:cNvSpPr>
          <p:nvPr/>
        </p:nvSpPr>
        <p:spPr bwMode="auto">
          <a:xfrm>
            <a:off x="1199456" y="4545124"/>
            <a:ext cx="1004511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Аналогично для всех поисковых функций, можно начинать с позиции </a:t>
            </a:r>
            <a:r>
              <a:rPr lang="ru-RU" dirty="0" err="1"/>
              <a:t>pos</a:t>
            </a:r>
            <a:endParaRPr lang="ru-RU" dirty="0"/>
          </a:p>
        </p:txBody>
      </p:sp>
      <p:sp>
        <p:nvSpPr>
          <p:cNvPr id="8" name="Заголовок 5">
            <a:extLst>
              <a:ext uri="{FF2B5EF4-FFF2-40B4-BE49-F238E27FC236}">
                <a16:creationId xmlns:a16="http://schemas.microsoft.com/office/drawing/2014/main" id="{F37044DC-A4A8-499E-B08A-03546F73C0D7}"/>
              </a:ext>
            </a:extLst>
          </p:cNvPr>
          <p:cNvSpPr txBox="1">
            <a:spLocks/>
          </p:cNvSpPr>
          <p:nvPr/>
        </p:nvSpPr>
        <p:spPr bwMode="auto">
          <a:xfrm>
            <a:off x="3347801" y="75448"/>
            <a:ext cx="885698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r"/>
            <a:r>
              <a:rPr lang="ru-RU" sz="2800" kern="0" dirty="0"/>
              <a:t>Поиск в строке</a:t>
            </a:r>
          </a:p>
        </p:txBody>
      </p:sp>
    </p:spTree>
    <p:extLst>
      <p:ext uri="{BB962C8B-B14F-4D97-AF65-F5344CB8AC3E}">
        <p14:creationId xmlns:p14="http://schemas.microsoft.com/office/powerpoint/2010/main" val="1311402625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679184" y="9939"/>
            <a:ext cx="9505056" cy="792088"/>
          </a:xfrm>
        </p:spPr>
        <p:txBody>
          <a:bodyPr/>
          <a:lstStyle/>
          <a:p>
            <a:pPr algn="r"/>
            <a:r>
              <a:rPr lang="ru-RU" sz="2800" dirty="0"/>
              <a:t>Преобразование типов</a:t>
            </a:r>
            <a:r>
              <a:rPr lang="en-US" sz="2800" dirty="0"/>
              <a:t> (</a:t>
            </a:r>
            <a:r>
              <a:rPr lang="ru-RU" sz="2800" dirty="0"/>
              <a:t>работает начиная с </a:t>
            </a:r>
            <a:r>
              <a:rPr lang="ru-RU" sz="2800" dirty="0" err="1"/>
              <a:t>С</a:t>
            </a:r>
            <a:r>
              <a:rPr lang="ru-RU" sz="2800" dirty="0"/>
              <a:t>++ 14</a:t>
            </a:r>
            <a:r>
              <a:rPr lang="en-US" sz="2800" dirty="0"/>
              <a:t>)</a:t>
            </a:r>
            <a:endParaRPr lang="ru-RU" sz="2800" dirty="0"/>
          </a:p>
        </p:txBody>
      </p:sp>
      <p:sp>
        <p:nvSpPr>
          <p:cNvPr id="9" name="Заголовок 5"/>
          <p:cNvSpPr txBox="1">
            <a:spLocks/>
          </p:cNvSpPr>
          <p:nvPr/>
        </p:nvSpPr>
        <p:spPr bwMode="auto">
          <a:xfrm>
            <a:off x="1124083" y="936578"/>
            <a:ext cx="9433047" cy="828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Преобразует строку в целое число 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22664" y="1711821"/>
            <a:ext cx="9761868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stoi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,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stol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,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stoll</a:t>
            </a:r>
            <a:endParaRPr lang="ru-RU" sz="2800" dirty="0">
              <a:solidFill>
                <a:sysClr val="windowText" lastClr="000000"/>
              </a:solidFill>
              <a:latin typeface="Courier New" pitchFamily="49" charset="0"/>
            </a:endParaRPr>
          </a:p>
        </p:txBody>
      </p:sp>
      <p:sp>
        <p:nvSpPr>
          <p:cNvPr id="12" name="Заголовок 5"/>
          <p:cNvSpPr txBox="1">
            <a:spLocks/>
          </p:cNvSpPr>
          <p:nvPr/>
        </p:nvSpPr>
        <p:spPr bwMode="auto">
          <a:xfrm>
            <a:off x="1122664" y="2300596"/>
            <a:ext cx="9380738" cy="811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Преобразует строку в целое </a:t>
            </a:r>
            <a:r>
              <a:rPr lang="ru-RU" dirty="0" err="1"/>
              <a:t>беззнаковое</a:t>
            </a:r>
            <a:r>
              <a:rPr lang="ru-RU" dirty="0"/>
              <a:t> число 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122664" y="3112057"/>
            <a:ext cx="9761868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stoul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,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stoull</a:t>
            </a:r>
            <a:endParaRPr lang="en-US" sz="2800" dirty="0">
              <a:solidFill>
                <a:sysClr val="windowText" lastClr="000000"/>
              </a:solidFill>
              <a:latin typeface="Courier New" pitchFamily="49" charset="0"/>
            </a:endParaRPr>
          </a:p>
        </p:txBody>
      </p:sp>
      <p:sp>
        <p:nvSpPr>
          <p:cNvPr id="8" name="Заголовок 5"/>
          <p:cNvSpPr txBox="1">
            <a:spLocks/>
          </p:cNvSpPr>
          <p:nvPr/>
        </p:nvSpPr>
        <p:spPr bwMode="auto">
          <a:xfrm>
            <a:off x="1122664" y="3904379"/>
            <a:ext cx="8759589" cy="807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Преобразует строку в действительное число 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122664" y="4757930"/>
            <a:ext cx="9761868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stof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,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stod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,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stold</a:t>
            </a:r>
            <a:endParaRPr lang="en-US" sz="2800" dirty="0">
              <a:solidFill>
                <a:sysClr val="windowText" lastClr="000000"/>
              </a:solidFill>
              <a:latin typeface="Courier New" pitchFamily="49" charset="0"/>
            </a:endParaRPr>
          </a:p>
        </p:txBody>
      </p:sp>
      <p:sp>
        <p:nvSpPr>
          <p:cNvPr id="14" name="Заголовок 5"/>
          <p:cNvSpPr txBox="1">
            <a:spLocks/>
          </p:cNvSpPr>
          <p:nvPr/>
        </p:nvSpPr>
        <p:spPr bwMode="auto">
          <a:xfrm>
            <a:off x="1122664" y="5277578"/>
            <a:ext cx="8759589" cy="807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Преобразует число в строку 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122664" y="6146140"/>
            <a:ext cx="9761868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to_string</a:t>
            </a:r>
            <a:endParaRPr lang="en-US" sz="2800" dirty="0">
              <a:solidFill>
                <a:sysClr val="windowText" lastClr="000000"/>
              </a:solidFill>
              <a:latin typeface="Courier New" pitchFamily="49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4232" y="841253"/>
            <a:ext cx="3739921" cy="1063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382120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084F0D-E179-4D38-9E24-AE1A67DE0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Преобразование типов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7DC520B-8A17-43D7-895D-627311A66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672" y="1448780"/>
            <a:ext cx="6444716" cy="52629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main()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string s1,s2;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cin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&gt;&gt; s1 &gt;&gt; s2;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x1 =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stoi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(s1);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x2 =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stoi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(s2);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cout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&lt;&lt; x1 + x2 &lt;&lt;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endl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cout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&lt;&lt; x1 / x2 &lt;&lt;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endl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y1 =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stod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(s1);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y2 =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stod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(s2);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cout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&lt;&lt; y1 + y2 &lt;&lt;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endl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cout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&lt;&lt; y1 / y2 &lt;&lt; 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endl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   </a:t>
            </a:r>
            <a:r>
              <a:rPr lang="en-US" sz="2400" dirty="0">
                <a:solidFill>
                  <a:srgbClr val="0000FF"/>
                </a:solidFill>
                <a:latin typeface="Consolas" panose="020B0609020204030204" pitchFamily="49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sz="2400" dirty="0">
                <a:solidFill>
                  <a:srgbClr val="098658"/>
                </a:solidFill>
                <a:latin typeface="Consolas" panose="020B0609020204030204" pitchFamily="49" charset="0"/>
              </a:rPr>
              <a:t>0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076948998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>
            <a:spLocks noGrp="1"/>
          </p:cNvSpPr>
          <p:nvPr>
            <p:ph type="title"/>
          </p:nvPr>
        </p:nvSpPr>
        <p:spPr>
          <a:xfrm>
            <a:off x="2279576" y="148493"/>
            <a:ext cx="9505056" cy="792088"/>
          </a:xfrm>
        </p:spPr>
        <p:txBody>
          <a:bodyPr/>
          <a:lstStyle/>
          <a:p>
            <a:pPr algn="r"/>
            <a:r>
              <a:rPr lang="ru-RU" sz="2800" dirty="0"/>
              <a:t>Преобразование типов</a:t>
            </a:r>
            <a:r>
              <a:rPr lang="en-US" sz="2800" dirty="0"/>
              <a:t> (</a:t>
            </a:r>
            <a:r>
              <a:rPr lang="ru-RU" sz="2800" dirty="0"/>
              <a:t>работает начиная с </a:t>
            </a:r>
            <a:r>
              <a:rPr lang="ru-RU" sz="2800" dirty="0" err="1"/>
              <a:t>С</a:t>
            </a:r>
            <a:r>
              <a:rPr lang="ru-RU" sz="2800" dirty="0"/>
              <a:t>++ 14</a:t>
            </a:r>
            <a:r>
              <a:rPr lang="en-US" sz="2800" dirty="0"/>
              <a:t>)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472" y="4371400"/>
            <a:ext cx="3067050" cy="1962150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8F77647-0F38-4D69-A9E5-0A7FFE990D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9692" y="1268760"/>
            <a:ext cx="5683517" cy="5280691"/>
          </a:xfrm>
          <a:prstGeom prst="rect">
            <a:avLst/>
          </a:prstGeom>
        </p:spPr>
      </p:pic>
      <p:cxnSp>
        <p:nvCxnSpPr>
          <p:cNvPr id="7" name="Прямая со стрелкой 6"/>
          <p:cNvCxnSpPr>
            <a:cxnSpLocks/>
          </p:cNvCxnSpPr>
          <p:nvPr/>
        </p:nvCxnSpPr>
        <p:spPr>
          <a:xfrm flipV="1">
            <a:off x="3539716" y="4113076"/>
            <a:ext cx="6120680" cy="104411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050985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67508" y="90210"/>
            <a:ext cx="10225136" cy="710498"/>
          </a:xfrm>
        </p:spPr>
        <p:txBody>
          <a:bodyPr/>
          <a:lstStyle/>
          <a:p>
            <a:pPr algn="r"/>
            <a:r>
              <a:rPr lang="ru-RU" sz="2800" dirty="0"/>
              <a:t>Строки С++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667508" y="1655222"/>
            <a:ext cx="8424935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using namespace </a:t>
            </a:r>
            <a:r>
              <a:rPr lang="en-US" sz="2800" dirty="0" err="1">
                <a:solidFill>
                  <a:srgbClr val="00B050"/>
                </a:solidFill>
                <a:latin typeface="Courier New" pitchFamily="49" charset="0"/>
              </a:rPr>
              <a:t>std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::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__cxx11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ru-RU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21" name="Заголовок 5"/>
          <p:cNvSpPr txBox="1">
            <a:spLocks/>
          </p:cNvSpPr>
          <p:nvPr/>
        </p:nvSpPr>
        <p:spPr bwMode="auto">
          <a:xfrm>
            <a:off x="1748082" y="656692"/>
            <a:ext cx="8604229" cy="612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</a:rPr>
              <a:t>Подсказка имен функций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949" y="2744924"/>
            <a:ext cx="10745349" cy="320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757068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335016" y="-34619"/>
            <a:ext cx="8856984" cy="792088"/>
          </a:xfrm>
        </p:spPr>
        <p:txBody>
          <a:bodyPr/>
          <a:lstStyle/>
          <a:p>
            <a:pPr algn="r"/>
            <a:r>
              <a:rPr lang="ru-RU" sz="2800" dirty="0"/>
              <a:t>Действия со строками С++</a:t>
            </a:r>
          </a:p>
        </p:txBody>
      </p:sp>
      <p:sp>
        <p:nvSpPr>
          <p:cNvPr id="24" name="Заголовок 5"/>
          <p:cNvSpPr txBox="1">
            <a:spLocks/>
          </p:cNvSpPr>
          <p:nvPr/>
        </p:nvSpPr>
        <p:spPr bwMode="auto">
          <a:xfrm>
            <a:off x="983432" y="1016732"/>
            <a:ext cx="901200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вставка в позицию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n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строки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 s1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994885" y="1976643"/>
            <a:ext cx="9577063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insert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n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9" name="Заголовок 5"/>
          <p:cNvSpPr txBox="1">
            <a:spLocks/>
          </p:cNvSpPr>
          <p:nvPr/>
        </p:nvSpPr>
        <p:spPr bwMode="auto">
          <a:xfrm>
            <a:off x="983432" y="2636912"/>
            <a:ext cx="959064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вставка в позицию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n1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k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символов строки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 s1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, начиная с позиции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n2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83433" y="3805880"/>
            <a:ext cx="9577063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insert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n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n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k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AE6459-A919-4B1B-BD2B-60211C2CA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885" y="5552771"/>
            <a:ext cx="9733300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erase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n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k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12" name="Заголовок 5">
            <a:extLst>
              <a:ext uri="{FF2B5EF4-FFF2-40B4-BE49-F238E27FC236}">
                <a16:creationId xmlns:a16="http://schemas.microsoft.com/office/drawing/2014/main" id="{1F558DF3-0F3B-46B5-A316-46B9DD5195C9}"/>
              </a:ext>
            </a:extLst>
          </p:cNvPr>
          <p:cNvSpPr txBox="1">
            <a:spLocks/>
          </p:cNvSpPr>
          <p:nvPr/>
        </p:nvSpPr>
        <p:spPr bwMode="auto">
          <a:xfrm>
            <a:off x="983432" y="4689140"/>
            <a:ext cx="9733301" cy="612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удаление </a:t>
            </a:r>
            <a:r>
              <a:rPr lang="en-US" dirty="0"/>
              <a:t>k </a:t>
            </a:r>
            <a:r>
              <a:rPr lang="ru-RU" dirty="0"/>
              <a:t>символов строки </a:t>
            </a:r>
            <a:r>
              <a:rPr lang="en-US" dirty="0"/>
              <a:t>S, </a:t>
            </a:r>
            <a:r>
              <a:rPr lang="ru-RU" dirty="0"/>
              <a:t>начиная с позиции </a:t>
            </a:r>
            <a:r>
              <a:rPr lang="en-US" dirty="0"/>
              <a:t>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1760748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335016" y="0"/>
            <a:ext cx="8856984" cy="792088"/>
          </a:xfrm>
        </p:spPr>
        <p:txBody>
          <a:bodyPr/>
          <a:lstStyle/>
          <a:p>
            <a:pPr algn="r"/>
            <a:r>
              <a:rPr lang="ru-RU" sz="2800" dirty="0"/>
              <a:t>Действия со строками С++</a:t>
            </a:r>
          </a:p>
        </p:txBody>
      </p:sp>
      <p:sp>
        <p:nvSpPr>
          <p:cNvPr id="24" name="Заголовок 5"/>
          <p:cNvSpPr txBox="1">
            <a:spLocks/>
          </p:cNvSpPr>
          <p:nvPr/>
        </p:nvSpPr>
        <p:spPr bwMode="auto">
          <a:xfrm>
            <a:off x="1271464" y="1196752"/>
            <a:ext cx="9127709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замена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k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символов строки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 S,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/>
            </a:r>
            <a:br>
              <a:rPr lang="ru-RU" sz="2800" kern="0" dirty="0">
                <a:solidFill>
                  <a:schemeClr val="tx1"/>
                </a:solidFill>
                <a:effectLst/>
              </a:rPr>
            </a:br>
            <a:r>
              <a:rPr lang="ru-RU" sz="2800" kern="0" dirty="0">
                <a:solidFill>
                  <a:schemeClr val="tx1"/>
                </a:solidFill>
                <a:effectLst/>
              </a:rPr>
              <a:t>начиная с позиции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n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на строку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 s1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271464" y="2384419"/>
            <a:ext cx="9733301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replace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n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k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9" name="Заголовок 5"/>
          <p:cNvSpPr txBox="1">
            <a:spLocks/>
          </p:cNvSpPr>
          <p:nvPr/>
        </p:nvSpPr>
        <p:spPr bwMode="auto">
          <a:xfrm>
            <a:off x="1271464" y="3159202"/>
            <a:ext cx="9749244" cy="109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замена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k1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символов строки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S,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начиная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с позиции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n1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, </a:t>
            </a:r>
            <a:br>
              <a:rPr lang="ru-RU" sz="2800" kern="0" dirty="0">
                <a:solidFill>
                  <a:schemeClr val="tx1"/>
                </a:solidFill>
                <a:effectLst/>
              </a:rPr>
            </a:br>
            <a:r>
              <a:rPr lang="ru-RU" sz="2800" kern="0" dirty="0">
                <a:solidFill>
                  <a:schemeClr val="tx1"/>
                </a:solidFill>
                <a:effectLst/>
              </a:rPr>
              <a:t>на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k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2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символов строки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 s1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, начиная с позиции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n2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71463" y="4507726"/>
            <a:ext cx="9721849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replace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n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k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n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k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87785755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318070" y="0"/>
            <a:ext cx="8856984" cy="792088"/>
          </a:xfrm>
        </p:spPr>
        <p:txBody>
          <a:bodyPr/>
          <a:lstStyle/>
          <a:p>
            <a:pPr algn="r"/>
            <a:r>
              <a:rPr lang="ru-RU" sz="2800" dirty="0"/>
              <a:t>Примеры использования функций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523492" y="1664804"/>
          <a:ext cx="9649073" cy="3969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63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2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7365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Исходные данные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Команда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/>
                        <a:t>Результат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76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”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informatika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a=</a:t>
                      </a: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st.substr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(2, 5);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a = ”forma”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99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”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informatika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st.erase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(2, 7);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st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 = ”</a:t>
                      </a: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inka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”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317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”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vina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'”</a:t>
                      </a:r>
                      <a:endParaRPr lang="ru-RU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= ”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elich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st.insert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(1, a);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st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 = ”</a:t>
                      </a: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velichina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”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0313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ru-RU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”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informatika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= ”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sudeistvo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st.replace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(2, 7, a, 2, 3);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st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 = ”</a:t>
                      </a:r>
                      <a:r>
                        <a:rPr lang="en-US" sz="2400" dirty="0" err="1">
                          <a:effectLst/>
                          <a:latin typeface="Arial"/>
                          <a:ea typeface="Times New Roman"/>
                        </a:rPr>
                        <a:t>indeika</a:t>
                      </a:r>
                      <a:r>
                        <a:rPr lang="en-US" sz="2400" dirty="0">
                          <a:effectLst/>
                          <a:latin typeface="Arial"/>
                          <a:ea typeface="Times New Roman"/>
                        </a:rPr>
                        <a:t>”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5" marR="4508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646910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AFD4B-61FB-4C40-95C2-D05774DC1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Символьный тип данных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78E3C-C80F-4829-B5D7-E9C007FBE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736" y="2165088"/>
            <a:ext cx="9466165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Aft>
                <a:spcPts val="0"/>
              </a:spcAft>
            </a:pPr>
            <a:r>
              <a:rPr lang="en-US" sz="2800" b="1" dirty="0">
                <a:solidFill>
                  <a:srgbClr val="0000D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char</a:t>
            </a: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en-US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5" name="Заголовок 5">
            <a:extLst>
              <a:ext uri="{FF2B5EF4-FFF2-40B4-BE49-F238E27FC236}">
                <a16:creationId xmlns:a16="http://schemas.microsoft.com/office/drawing/2014/main" id="{50F7536B-95BA-499C-AE0F-AA4FD0DEF750}"/>
              </a:ext>
            </a:extLst>
          </p:cNvPr>
          <p:cNvSpPr txBox="1">
            <a:spLocks/>
          </p:cNvSpPr>
          <p:nvPr/>
        </p:nvSpPr>
        <p:spPr bwMode="auto">
          <a:xfrm>
            <a:off x="1055440" y="1385196"/>
            <a:ext cx="6503421" cy="73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Описание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B8E1C9-E7AD-42FE-8383-D4D8BDBF3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736" y="3535677"/>
            <a:ext cx="9466165" cy="954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indent="450215"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 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>
                <a:solidFill>
                  <a:srgbClr val="E0A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'#'</a:t>
            </a: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 </a:t>
            </a:r>
            <a:r>
              <a:rPr lang="en-US" sz="2800" dirty="0">
                <a:solidFill>
                  <a:srgbClr val="FF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>
                <a:solidFill>
                  <a:srgbClr val="F000F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en-US" sz="2800" dirty="0">
                <a:solidFill>
                  <a:srgbClr val="000000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7" name="Заголовок 5">
            <a:extLst>
              <a:ext uri="{FF2B5EF4-FFF2-40B4-BE49-F238E27FC236}">
                <a16:creationId xmlns:a16="http://schemas.microsoft.com/office/drawing/2014/main" id="{E745A305-CCE3-437A-9E48-C41212853427}"/>
              </a:ext>
            </a:extLst>
          </p:cNvPr>
          <p:cNvSpPr txBox="1">
            <a:spLocks/>
          </p:cNvSpPr>
          <p:nvPr/>
        </p:nvSpPr>
        <p:spPr bwMode="auto">
          <a:xfrm>
            <a:off x="1055440" y="2755785"/>
            <a:ext cx="6503421" cy="73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Присваивание</a:t>
            </a:r>
            <a:r>
              <a:rPr lang="ru-RU" sz="2800" kern="0" dirty="0">
                <a:solidFill>
                  <a:schemeClr val="tx1"/>
                </a:solidFill>
              </a:rPr>
              <a:t> </a:t>
            </a:r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F96E65-853E-47AE-8597-1BE7BDE08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459" y="5337153"/>
            <a:ext cx="9466165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latin typeface="Courier New" pitchFamily="49" charset="0"/>
              </a:rPr>
              <a:t>if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(b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&gt;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c)…</a:t>
            </a:r>
            <a:endParaRPr lang="ru-RU" sz="2800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" name="Заголовок 5">
            <a:extLst>
              <a:ext uri="{FF2B5EF4-FFF2-40B4-BE49-F238E27FC236}">
                <a16:creationId xmlns:a16="http://schemas.microsoft.com/office/drawing/2014/main" id="{13E69F09-4CA5-4803-A2AA-36FB8A492AF8}"/>
              </a:ext>
            </a:extLst>
          </p:cNvPr>
          <p:cNvSpPr txBox="1">
            <a:spLocks/>
          </p:cNvSpPr>
          <p:nvPr/>
        </p:nvSpPr>
        <p:spPr bwMode="auto">
          <a:xfrm>
            <a:off x="1043163" y="4557261"/>
            <a:ext cx="6503421" cy="73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Сравнение</a:t>
            </a:r>
          </a:p>
        </p:txBody>
      </p:sp>
    </p:spTree>
    <p:extLst>
      <p:ext uri="{BB962C8B-B14F-4D97-AF65-F5344CB8AC3E}">
        <p14:creationId xmlns:p14="http://schemas.microsoft.com/office/powerpoint/2010/main" val="2932110173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C1CE50-C769-470D-9191-768710111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21400"/>
            <a:ext cx="10972800" cy="1371600"/>
          </a:xfrm>
        </p:spPr>
        <p:txBody>
          <a:bodyPr/>
          <a:lstStyle/>
          <a:p>
            <a:r>
              <a:rPr lang="ru-RU" dirty="0"/>
              <a:t>Строки</a:t>
            </a:r>
            <a:r>
              <a:rPr lang="en-US" dirty="0"/>
              <a:t> </a:t>
            </a:r>
            <a:r>
              <a:rPr lang="ru-RU" dirty="0"/>
              <a:t>в языке С++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09302E-B8F2-4214-B5B2-CDAC68411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404" y="2132856"/>
            <a:ext cx="10972800" cy="4114800"/>
          </a:xfrm>
        </p:spPr>
        <p:txBody>
          <a:bodyPr/>
          <a:lstStyle/>
          <a:p>
            <a:pPr marL="0" indent="0" algn="just">
              <a:spcBef>
                <a:spcPts val="1200"/>
              </a:spcBef>
              <a:buNone/>
            </a:pPr>
            <a:r>
              <a:rPr lang="ru-RU" sz="2800" dirty="0"/>
              <a:t>В C++ строки были добавлены как объекты класса </a:t>
            </a:r>
            <a:r>
              <a:rPr lang="ru-RU" b="1" spc="300" dirty="0" err="1"/>
              <a:t>string</a:t>
            </a:r>
            <a:endParaRPr lang="en-US" sz="2800" dirty="0"/>
          </a:p>
          <a:p>
            <a:pPr marL="0" indent="0" algn="just">
              <a:spcBef>
                <a:spcPts val="1200"/>
              </a:spcBef>
              <a:buNone/>
            </a:pPr>
            <a:r>
              <a:rPr lang="ru-RU" sz="2800" dirty="0"/>
              <a:t>Для этих объектов</a:t>
            </a:r>
            <a:r>
              <a:rPr lang="en-US" sz="2800" dirty="0"/>
              <a:t>:</a:t>
            </a:r>
            <a:r>
              <a:rPr lang="ru-RU" sz="2800" dirty="0"/>
              <a:t> </a:t>
            </a:r>
            <a:endParaRPr lang="en-US" sz="2800" dirty="0"/>
          </a:p>
          <a:p>
            <a:pPr lvl="1" indent="0" algn="just">
              <a:spcBef>
                <a:spcPts val="1200"/>
              </a:spcBef>
              <a:buNone/>
            </a:pPr>
            <a:r>
              <a:rPr lang="ru-RU" dirty="0"/>
              <a:t>определен оператор конкатенации (+), </a:t>
            </a:r>
            <a:endParaRPr lang="en-US" dirty="0"/>
          </a:p>
          <a:p>
            <a:pPr marL="1085850" lvl="1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/>
              <a:t>оператор присваивания (=) </a:t>
            </a:r>
            <a:endParaRPr lang="en-US" dirty="0"/>
          </a:p>
          <a:p>
            <a:pPr marL="1085850" lvl="1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dirty="0"/>
              <a:t>при работе с таким строками автоматически проходит проверка переполнения строки и увеличение ее размера при необходимости.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334769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335016" y="9895"/>
            <a:ext cx="8856984" cy="792088"/>
          </a:xfrm>
        </p:spPr>
        <p:txBody>
          <a:bodyPr/>
          <a:lstStyle/>
          <a:p>
            <a:pPr algn="r"/>
            <a:r>
              <a:rPr lang="ru-RU" sz="2800" dirty="0"/>
              <a:t>Строки в языке С++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26724" y="1581874"/>
            <a:ext cx="9641231" cy="5397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>
                <a:solidFill>
                  <a:srgbClr val="00B050"/>
                </a:solidFill>
                <a:latin typeface="Courier New" pitchFamily="49" charset="0"/>
              </a:rPr>
              <a:t>#include &lt;string&gt;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121770" y="3090165"/>
            <a:ext cx="9641231" cy="5397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ru-RU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20" name="Заголовок 5"/>
          <p:cNvSpPr txBox="1">
            <a:spLocks/>
          </p:cNvSpPr>
          <p:nvPr/>
        </p:nvSpPr>
        <p:spPr bwMode="auto">
          <a:xfrm>
            <a:off x="931458" y="2134130"/>
            <a:ext cx="6623695" cy="9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</a:rPr>
              <a:t>Объявление</a:t>
            </a:r>
          </a:p>
        </p:txBody>
      </p:sp>
      <p:sp>
        <p:nvSpPr>
          <p:cNvPr id="21" name="Заголовок 5"/>
          <p:cNvSpPr txBox="1">
            <a:spLocks/>
          </p:cNvSpPr>
          <p:nvPr/>
        </p:nvSpPr>
        <p:spPr bwMode="auto">
          <a:xfrm>
            <a:off x="947428" y="801983"/>
            <a:ext cx="6623695" cy="63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</a:rPr>
              <a:t>Библиотека</a:t>
            </a:r>
          </a:p>
        </p:txBody>
      </p:sp>
      <p:sp>
        <p:nvSpPr>
          <p:cNvPr id="24" name="Заголовок 5"/>
          <p:cNvSpPr txBox="1">
            <a:spLocks/>
          </p:cNvSpPr>
          <p:nvPr/>
        </p:nvSpPr>
        <p:spPr bwMode="auto">
          <a:xfrm>
            <a:off x="950314" y="3610294"/>
            <a:ext cx="6331979" cy="965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</a:rPr>
              <a:t>Ввод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126724" y="4570207"/>
            <a:ext cx="9641231" cy="9843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cin</a:t>
            </a:r>
            <a:r>
              <a:rPr lang="ru-RU" sz="2800" b="1" dirty="0">
                <a:solidFill>
                  <a:srgbClr val="00B05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&gt;&gt;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;		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	 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//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до пробела</a:t>
            </a:r>
          </a:p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getline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cin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st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		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//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с пробелами</a:t>
            </a:r>
          </a:p>
        </p:txBody>
      </p:sp>
    </p:spTree>
    <p:extLst>
      <p:ext uri="{BB962C8B-B14F-4D97-AF65-F5344CB8AC3E}">
        <p14:creationId xmlns:p14="http://schemas.microsoft.com/office/powerpoint/2010/main" val="1828888756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335016" y="11711"/>
            <a:ext cx="8856984" cy="792088"/>
          </a:xfrm>
        </p:spPr>
        <p:txBody>
          <a:bodyPr/>
          <a:lstStyle/>
          <a:p>
            <a:pPr algn="r"/>
            <a:r>
              <a:rPr lang="ru-RU" sz="2800" dirty="0"/>
              <a:t>Строки в языке С++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14756" y="1364576"/>
            <a:ext cx="9466165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= 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"Привет, "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en-US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409802" y="2872867"/>
            <a:ext cx="9466165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/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= 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+ 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2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ru-RU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20" name="Заголовок 5"/>
          <p:cNvSpPr txBox="1">
            <a:spLocks/>
          </p:cNvSpPr>
          <p:nvPr/>
        </p:nvSpPr>
        <p:spPr bwMode="auto">
          <a:xfrm>
            <a:off x="1235459" y="2146393"/>
            <a:ext cx="6503421" cy="8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Использование конкатенации</a:t>
            </a:r>
          </a:p>
        </p:txBody>
      </p:sp>
      <p:sp>
        <p:nvSpPr>
          <p:cNvPr id="21" name="Заголовок 5"/>
          <p:cNvSpPr txBox="1">
            <a:spLocks/>
          </p:cNvSpPr>
          <p:nvPr/>
        </p:nvSpPr>
        <p:spPr bwMode="auto">
          <a:xfrm>
            <a:off x="1235460" y="584684"/>
            <a:ext cx="6503421" cy="734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Присваивание</a:t>
            </a:r>
            <a:r>
              <a:rPr lang="ru-RU" sz="2800" kern="0" dirty="0">
                <a:solidFill>
                  <a:schemeClr val="tx1"/>
                </a:solidFill>
              </a:rPr>
              <a:t> </a:t>
            </a:r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значения</a:t>
            </a:r>
          </a:p>
        </p:txBody>
      </p:sp>
      <p:sp>
        <p:nvSpPr>
          <p:cNvPr id="24" name="Заголовок 5"/>
          <p:cNvSpPr txBox="1">
            <a:spLocks/>
          </p:cNvSpPr>
          <p:nvPr/>
        </p:nvSpPr>
        <p:spPr bwMode="auto">
          <a:xfrm>
            <a:off x="1238346" y="3392997"/>
            <a:ext cx="6217003" cy="1123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Вывод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414756" y="4352908"/>
            <a:ext cx="9466165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cout</a:t>
            </a:r>
            <a:r>
              <a:rPr lang="ru-RU" sz="2800" b="1" dirty="0">
                <a:solidFill>
                  <a:srgbClr val="00B05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&lt;&lt;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&lt;&lt;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endl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endParaRPr lang="ru-RU" sz="2800" dirty="0">
              <a:solidFill>
                <a:srgbClr val="0000FF"/>
              </a:solidFill>
              <a:latin typeface="Courier New" pitchFamily="49" charset="0"/>
            </a:endParaRPr>
          </a:p>
        </p:txBody>
      </p:sp>
      <p:sp>
        <p:nvSpPr>
          <p:cNvPr id="9" name="Заголовок 5"/>
          <p:cNvSpPr txBox="1">
            <a:spLocks/>
          </p:cNvSpPr>
          <p:nvPr/>
        </p:nvSpPr>
        <p:spPr bwMode="auto">
          <a:xfrm>
            <a:off x="1266511" y="4898198"/>
            <a:ext cx="6217003" cy="1123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Использование сравнения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42921" y="5858109"/>
            <a:ext cx="9466165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latin typeface="Courier New" pitchFamily="49" charset="0"/>
              </a:rPr>
              <a:t>if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(s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&gt;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2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)…</a:t>
            </a:r>
            <a:endParaRPr lang="ru-RU" sz="2800" dirty="0">
              <a:solidFill>
                <a:srgbClr val="0000FF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316668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325919" y="5439"/>
            <a:ext cx="8856984" cy="792088"/>
          </a:xfrm>
        </p:spPr>
        <p:txBody>
          <a:bodyPr/>
          <a:lstStyle/>
          <a:p>
            <a:pPr algn="r"/>
            <a:r>
              <a:rPr lang="ru-RU" sz="2800" dirty="0"/>
              <a:t>Поиск в строке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831424" y="1397676"/>
            <a:ext cx="8424935" cy="954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x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=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front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();</a:t>
            </a:r>
            <a:endParaRPr lang="ru-RU" sz="28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x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=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back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();</a:t>
            </a:r>
            <a:endParaRPr lang="ru-RU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21" name="Заголовок 5"/>
          <p:cNvSpPr txBox="1">
            <a:spLocks/>
          </p:cNvSpPr>
          <p:nvPr/>
        </p:nvSpPr>
        <p:spPr bwMode="auto">
          <a:xfrm>
            <a:off x="1748082" y="656692"/>
            <a:ext cx="8604229" cy="612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</a:rPr>
              <a:t>Первый и последний символ</a:t>
            </a:r>
          </a:p>
        </p:txBody>
      </p:sp>
      <p:sp>
        <p:nvSpPr>
          <p:cNvPr id="24" name="Заголовок 5"/>
          <p:cNvSpPr txBox="1">
            <a:spLocks/>
          </p:cNvSpPr>
          <p:nvPr/>
        </p:nvSpPr>
        <p:spPr bwMode="auto">
          <a:xfrm>
            <a:off x="1750968" y="2480699"/>
            <a:ext cx="805344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 Добавление, удаление в конце строки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837728" y="3416803"/>
            <a:ext cx="8424935" cy="183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chemeClr val="bg2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push_back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2800" dirty="0">
                <a:solidFill>
                  <a:schemeClr val="bg2"/>
                </a:solidFill>
                <a:latin typeface="Courier New" pitchFamily="49" charset="0"/>
              </a:rPr>
              <a:t> x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>
              <a:defRPr/>
            </a:pPr>
            <a:r>
              <a:rPr lang="en-US" sz="2800" dirty="0" err="1">
                <a:solidFill>
                  <a:schemeClr val="bg2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append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800" dirty="0">
                <a:solidFill>
                  <a:schemeClr val="bg2"/>
                </a:solidFill>
                <a:latin typeface="Courier New" pitchFamily="49" charset="0"/>
              </a:rPr>
              <a:t> q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>
              <a:defRPr/>
            </a:pPr>
            <a:r>
              <a:rPr lang="en-US" sz="2800" dirty="0" err="1">
                <a:solidFill>
                  <a:schemeClr val="bg2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pop_back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();</a:t>
            </a:r>
          </a:p>
          <a:p>
            <a:pPr>
              <a:defRPr/>
            </a:pPr>
            <a:endParaRPr lang="en-US" sz="2800" dirty="0">
              <a:solidFill>
                <a:schemeClr val="bg2"/>
              </a:solidFill>
              <a:latin typeface="Courier New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AEAAA2-AB95-4D62-8285-4D7511DCF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112" y="3415145"/>
            <a:ext cx="4464496" cy="1836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 += </a:t>
            </a:r>
            <a:r>
              <a:rPr lang="en-US" sz="2800" dirty="0">
                <a:solidFill>
                  <a:schemeClr val="bg2"/>
                </a:solidFill>
                <a:latin typeface="Courier New" pitchFamily="49" charset="0"/>
              </a:rPr>
              <a:t>x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</a:p>
          <a:p>
            <a:pPr>
              <a:defRPr/>
            </a:pPr>
            <a:r>
              <a:rPr lang="en-US" sz="2800" dirty="0">
                <a:solidFill>
                  <a:schemeClr val="bg2"/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 += </a:t>
            </a:r>
            <a:r>
              <a:rPr lang="en-US" sz="2800" dirty="0">
                <a:solidFill>
                  <a:schemeClr val="bg2"/>
                </a:solidFill>
                <a:latin typeface="Courier New" pitchFamily="49" charset="0"/>
              </a:rPr>
              <a:t>q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;</a:t>
            </a:r>
          </a:p>
          <a:p>
            <a:pPr>
              <a:defRPr/>
            </a:pPr>
            <a:r>
              <a:rPr lang="en-US" sz="2800" dirty="0" err="1">
                <a:solidFill>
                  <a:schemeClr val="bg2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erase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back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(),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  <a:p>
            <a:pPr>
              <a:defRPr/>
            </a:pPr>
            <a:endParaRPr lang="en-US" sz="2800" dirty="0">
              <a:solidFill>
                <a:schemeClr val="bg2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669581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07468" y="2538974"/>
            <a:ext cx="9577063" cy="954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n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length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();</a:t>
            </a:r>
          </a:p>
          <a:p>
            <a:pPr>
              <a:defRPr/>
            </a:pP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n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size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();</a:t>
            </a:r>
          </a:p>
        </p:txBody>
      </p:sp>
      <p:sp>
        <p:nvSpPr>
          <p:cNvPr id="21" name="Заголовок 5"/>
          <p:cNvSpPr txBox="1">
            <a:spLocks/>
          </p:cNvSpPr>
          <p:nvPr/>
        </p:nvSpPr>
        <p:spPr bwMode="auto">
          <a:xfrm>
            <a:off x="1307468" y="1759082"/>
            <a:ext cx="8928265" cy="612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вычисление длины строки</a:t>
            </a:r>
          </a:p>
        </p:txBody>
      </p:sp>
      <p:sp>
        <p:nvSpPr>
          <p:cNvPr id="24" name="Заголовок 5"/>
          <p:cNvSpPr txBox="1">
            <a:spLocks/>
          </p:cNvSpPr>
          <p:nvPr/>
        </p:nvSpPr>
        <p:spPr bwMode="auto">
          <a:xfrm>
            <a:off x="1296015" y="3559282"/>
            <a:ext cx="901200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проверка является ли строка пустой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307468" y="4398984"/>
            <a:ext cx="9577063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empty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();</a:t>
            </a:r>
          </a:p>
        </p:txBody>
      </p:sp>
      <p:sp>
        <p:nvSpPr>
          <p:cNvPr id="9" name="Заголовок 5">
            <a:extLst>
              <a:ext uri="{FF2B5EF4-FFF2-40B4-BE49-F238E27FC236}">
                <a16:creationId xmlns:a16="http://schemas.microsoft.com/office/drawing/2014/main" id="{7FD86814-4628-4436-8AEB-B2758ED24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sz="2800" dirty="0"/>
              <a:t>Поиск в строке</a:t>
            </a:r>
          </a:p>
        </p:txBody>
      </p:sp>
    </p:spTree>
    <p:extLst>
      <p:ext uri="{BB962C8B-B14F-4D97-AF65-F5344CB8AC3E}">
        <p14:creationId xmlns:p14="http://schemas.microsoft.com/office/powerpoint/2010/main" val="1825319240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379476" y="2132856"/>
            <a:ext cx="9289031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swap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21" name="Заголовок 5"/>
          <p:cNvSpPr txBox="1">
            <a:spLocks/>
          </p:cNvSpPr>
          <p:nvPr/>
        </p:nvSpPr>
        <p:spPr bwMode="auto">
          <a:xfrm>
            <a:off x="1379476" y="1392450"/>
            <a:ext cx="8532221" cy="612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eaLnBrk="0" hangingPunct="0">
              <a:defRPr sz="2800" kern="0">
                <a:effectLst/>
                <a:latin typeface="+mj-lt"/>
                <a:ea typeface="+mj-ea"/>
                <a:cs typeface="+mj-cs"/>
              </a:defRPr>
            </a:lvl1pPr>
            <a:lvl2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2pPr>
            <a:lvl3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3pPr>
            <a:lvl4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4pPr>
            <a:lvl5pPr algn="ctr" eaLnBrk="0" hangingPunct="0"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9pPr>
          </a:lstStyle>
          <a:p>
            <a:r>
              <a:rPr lang="ru-RU" dirty="0"/>
              <a:t>обмен строк</a:t>
            </a:r>
          </a:p>
        </p:txBody>
      </p:sp>
      <p:sp>
        <p:nvSpPr>
          <p:cNvPr id="24" name="Заголовок 5"/>
          <p:cNvSpPr txBox="1">
            <a:spLocks/>
          </p:cNvSpPr>
          <p:nvPr/>
        </p:nvSpPr>
        <p:spPr bwMode="auto">
          <a:xfrm>
            <a:off x="1379476" y="3212976"/>
            <a:ext cx="997310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выделение подстроки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из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k 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символов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,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/>
            </a:r>
            <a:br>
              <a:rPr lang="en-US" sz="2800" kern="0" dirty="0">
                <a:solidFill>
                  <a:schemeClr val="tx1"/>
                </a:solidFill>
                <a:effectLst/>
              </a:rPr>
            </a:br>
            <a:r>
              <a:rPr lang="ru-RU" sz="2800" kern="0" dirty="0">
                <a:solidFill>
                  <a:schemeClr val="tx1"/>
                </a:solidFill>
                <a:effectLst/>
              </a:rPr>
              <a:t>начиная с позиции </a:t>
            </a:r>
            <a:r>
              <a:rPr lang="en-US" sz="2800" kern="0" dirty="0">
                <a:solidFill>
                  <a:schemeClr val="tx1"/>
                </a:solidFill>
                <a:effectLst/>
              </a:rPr>
              <a:t>n</a:t>
            </a:r>
            <a:r>
              <a:rPr lang="ru-RU" sz="2800" kern="0" dirty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379477" y="4309936"/>
            <a:ext cx="9289030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q 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=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> </a:t>
            </a: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substr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n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k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</a:t>
            </a:r>
          </a:p>
        </p:txBody>
      </p:sp>
      <p:sp>
        <p:nvSpPr>
          <p:cNvPr id="9" name="Заголовок 5">
            <a:extLst>
              <a:ext uri="{FF2B5EF4-FFF2-40B4-BE49-F238E27FC236}">
                <a16:creationId xmlns:a16="http://schemas.microsoft.com/office/drawing/2014/main" id="{03239EF2-E1AA-44B2-A6D0-E0F64CA16E80}"/>
              </a:ext>
            </a:extLst>
          </p:cNvPr>
          <p:cNvSpPr txBox="1">
            <a:spLocks/>
          </p:cNvSpPr>
          <p:nvPr/>
        </p:nvSpPr>
        <p:spPr bwMode="auto">
          <a:xfrm>
            <a:off x="3347801" y="75448"/>
            <a:ext cx="885698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r"/>
            <a:r>
              <a:rPr lang="ru-RU" sz="2800" kern="0" dirty="0"/>
              <a:t>Поиск в строке</a:t>
            </a:r>
          </a:p>
        </p:txBody>
      </p:sp>
    </p:spTree>
    <p:extLst>
      <p:ext uri="{BB962C8B-B14F-4D97-AF65-F5344CB8AC3E}">
        <p14:creationId xmlns:p14="http://schemas.microsoft.com/office/powerpoint/2010/main" val="3340974837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5"/>
          <p:cNvSpPr txBox="1">
            <a:spLocks/>
          </p:cNvSpPr>
          <p:nvPr/>
        </p:nvSpPr>
        <p:spPr bwMode="auto">
          <a:xfrm>
            <a:off x="1325512" y="2544221"/>
            <a:ext cx="8118862" cy="76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поиск вхождения справа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51484" y="3444686"/>
            <a:ext cx="8961383" cy="954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rfind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		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 //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строки 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s1</a:t>
            </a:r>
            <a:endParaRPr lang="en-US" sz="28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rfind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c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		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//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символа с</a:t>
            </a:r>
            <a:endParaRPr lang="en-US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2" name="Заголовок 5"/>
          <p:cNvSpPr txBox="1">
            <a:spLocks/>
          </p:cNvSpPr>
          <p:nvPr/>
        </p:nvSpPr>
        <p:spPr bwMode="auto">
          <a:xfrm>
            <a:off x="1451484" y="780423"/>
            <a:ext cx="7992889" cy="76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l"/>
            <a:r>
              <a:rPr lang="ru-RU" sz="2800" kern="0" dirty="0">
                <a:solidFill>
                  <a:schemeClr val="tx1"/>
                </a:solidFill>
                <a:effectLst/>
              </a:rPr>
              <a:t>поиск вхождения слева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451484" y="1688944"/>
            <a:ext cx="8961383" cy="95410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find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s</a:t>
            </a:r>
            <a:r>
              <a:rPr lang="en-US" sz="2800" dirty="0">
                <a:solidFill>
                  <a:srgbClr val="FF3399"/>
                </a:solidFill>
                <a:latin typeface="Courier New" pitchFamily="49" charset="0"/>
              </a:rPr>
              <a:t>1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		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 //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строки 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s1</a:t>
            </a:r>
            <a:endParaRPr lang="en-US" sz="28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defRPr/>
            </a:pPr>
            <a:r>
              <a:rPr lang="en-US" sz="2800" dirty="0" err="1">
                <a:solidFill>
                  <a:sysClr val="windowText" lastClr="000000"/>
                </a:solidFill>
                <a:latin typeface="Courier New" pitchFamily="49" charset="0"/>
              </a:rPr>
              <a:t>S</a:t>
            </a:r>
            <a:r>
              <a:rPr lang="en-US" sz="2800" dirty="0" err="1">
                <a:solidFill>
                  <a:srgbClr val="FF0000"/>
                </a:solidFill>
                <a:latin typeface="Courier New" pitchFamily="49" charset="0"/>
              </a:rPr>
              <a:t>.</a:t>
            </a:r>
            <a:r>
              <a:rPr lang="en-US" sz="2800" b="1" dirty="0" err="1">
                <a:solidFill>
                  <a:srgbClr val="00B050"/>
                </a:solidFill>
                <a:latin typeface="Courier New" pitchFamily="49" charset="0"/>
              </a:rPr>
              <a:t>find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(</a:t>
            </a:r>
            <a:r>
              <a:rPr lang="en-US" sz="2800" dirty="0">
                <a:solidFill>
                  <a:schemeClr val="accent4">
                    <a:lumMod val="10000"/>
                  </a:schemeClr>
                </a:solidFill>
                <a:latin typeface="Courier New" pitchFamily="49" charset="0"/>
              </a:rPr>
              <a:t>c</a:t>
            </a:r>
            <a:r>
              <a:rPr lang="en-US" sz="2800" dirty="0">
                <a:solidFill>
                  <a:srgbClr val="FF0000"/>
                </a:solidFill>
                <a:latin typeface="Courier New" pitchFamily="49" charset="0"/>
              </a:rPr>
              <a:t>);		</a:t>
            </a:r>
            <a:r>
              <a:rPr lang="ru-RU" sz="28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Courier New" pitchFamily="49" charset="0"/>
              </a:rPr>
              <a:t>//</a:t>
            </a:r>
            <a:r>
              <a:rPr lang="ru-RU" sz="2800" dirty="0">
                <a:solidFill>
                  <a:srgbClr val="0000FF"/>
                </a:solidFill>
                <a:latin typeface="Courier New" pitchFamily="49" charset="0"/>
              </a:rPr>
              <a:t>символа с</a:t>
            </a:r>
            <a:endParaRPr lang="en-US" sz="2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51484" y="4905164"/>
            <a:ext cx="8961383" cy="13849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defRPr/>
            </a:pP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Если значение не найдено </a:t>
            </a:r>
            <a: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  <a:t/>
            </a:r>
            <a:br>
              <a:rPr lang="en-US" sz="2800" dirty="0">
                <a:solidFill>
                  <a:sysClr val="windowText" lastClr="000000"/>
                </a:solidFill>
                <a:latin typeface="Courier New" pitchFamily="49" charset="0"/>
              </a:rPr>
            </a:b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возвращает  </a:t>
            </a:r>
            <a:r>
              <a:rPr lang="ru-RU" sz="2800" b="1" dirty="0">
                <a:solidFill>
                  <a:srgbClr val="FF0000"/>
                </a:solidFill>
                <a:latin typeface="Courier New" pitchFamily="49" charset="0"/>
              </a:rPr>
              <a:t>-1</a:t>
            </a:r>
            <a:r>
              <a:rPr lang="ru-RU" sz="2800" dirty="0">
                <a:solidFill>
                  <a:sysClr val="windowText" lastClr="000000"/>
                </a:solidFill>
                <a:latin typeface="Courier New" pitchFamily="49" charset="0"/>
              </a:rPr>
              <a:t> или (что тоже самое) </a:t>
            </a:r>
            <a:r>
              <a:rPr lang="ru-RU" sz="2800" b="1" dirty="0" err="1">
                <a:solidFill>
                  <a:srgbClr val="FF0000"/>
                </a:solidFill>
                <a:latin typeface="Courier New" pitchFamily="49" charset="0"/>
              </a:rPr>
              <a:t>string</a:t>
            </a:r>
            <a:r>
              <a:rPr lang="ru-RU" sz="2800" b="1" dirty="0">
                <a:solidFill>
                  <a:srgbClr val="FF0000"/>
                </a:solidFill>
                <a:latin typeface="Courier New" pitchFamily="49" charset="0"/>
              </a:rPr>
              <a:t>::</a:t>
            </a:r>
            <a:r>
              <a:rPr lang="ru-RU" sz="2800" b="1" dirty="0" err="1">
                <a:solidFill>
                  <a:srgbClr val="FF0000"/>
                </a:solidFill>
                <a:latin typeface="Courier New" pitchFamily="49" charset="0"/>
              </a:rPr>
              <a:t>npos</a:t>
            </a:r>
            <a:endParaRPr lang="en-US" sz="2800" b="1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6" name="Заголовок 5">
            <a:extLst>
              <a:ext uri="{FF2B5EF4-FFF2-40B4-BE49-F238E27FC236}">
                <a16:creationId xmlns:a16="http://schemas.microsoft.com/office/drawing/2014/main" id="{93AD06BF-8170-4E24-8E03-C029FEFA1010}"/>
              </a:ext>
            </a:extLst>
          </p:cNvPr>
          <p:cNvSpPr txBox="1">
            <a:spLocks/>
          </p:cNvSpPr>
          <p:nvPr/>
        </p:nvSpPr>
        <p:spPr bwMode="auto">
          <a:xfrm>
            <a:off x="3347801" y="75448"/>
            <a:ext cx="885698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algn="r"/>
            <a:r>
              <a:rPr lang="ru-RU" sz="2800" kern="0" dirty="0"/>
              <a:t>Поиск в строке</a:t>
            </a:r>
          </a:p>
        </p:txBody>
      </p:sp>
    </p:spTree>
    <p:extLst>
      <p:ext uri="{BB962C8B-B14F-4D97-AF65-F5344CB8AC3E}">
        <p14:creationId xmlns:p14="http://schemas.microsoft.com/office/powerpoint/2010/main" val="4183543278"/>
      </p:ext>
    </p:extLst>
  </p:cSld>
  <p:clrMapOvr>
    <a:masterClrMapping/>
  </p:clrMapOvr>
  <p:transition>
    <p:zoom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1499</TotalTime>
  <Words>578</Words>
  <Application>Microsoft Office PowerPoint</Application>
  <PresentationFormat>Широкоэкранный</PresentationFormat>
  <Paragraphs>144</Paragraphs>
  <Slides>18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Century Gothic</vt:lpstr>
      <vt:lpstr>Consolas</vt:lpstr>
      <vt:lpstr>Courier New</vt:lpstr>
      <vt:lpstr>Times New Roman</vt:lpstr>
      <vt:lpstr>Wingdings 3</vt:lpstr>
      <vt:lpstr>Ион</vt:lpstr>
      <vt:lpstr>Строки в языке С++</vt:lpstr>
      <vt:lpstr>Символьный тип данных</vt:lpstr>
      <vt:lpstr>Строки в языке С++</vt:lpstr>
      <vt:lpstr>Строки в языке С++</vt:lpstr>
      <vt:lpstr>Строки в языке С++</vt:lpstr>
      <vt:lpstr>Поиск в строке</vt:lpstr>
      <vt:lpstr>Поиск в строке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Преобразование типов (работает начиная с С++ 14)</vt:lpstr>
      <vt:lpstr>Преобразование типов</vt:lpstr>
      <vt:lpstr>Преобразование типов (работает начиная с С++ 14)</vt:lpstr>
      <vt:lpstr>Строки С++</vt:lpstr>
      <vt:lpstr>Действия со строками С++</vt:lpstr>
      <vt:lpstr>Действия со строками С++</vt:lpstr>
      <vt:lpstr>Примеры использования функций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Анжелика И. Лапо</dc:creator>
  <cp:lastModifiedBy>t</cp:lastModifiedBy>
  <cp:revision>115</cp:revision>
  <cp:lastPrinted>1601-01-01T00:00:00Z</cp:lastPrinted>
  <dcterms:created xsi:type="dcterms:W3CDTF">1601-01-01T00:00:00Z</dcterms:created>
  <dcterms:modified xsi:type="dcterms:W3CDTF">2023-03-11T05:41:15Z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