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304" r:id="rId2"/>
    <p:sldId id="305" r:id="rId3"/>
    <p:sldId id="307" r:id="rId4"/>
    <p:sldId id="306" r:id="rId5"/>
    <p:sldId id="309" r:id="rId6"/>
    <p:sldId id="308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  <a:srgbClr val="F6C700"/>
    <a:srgbClr val="FF3399"/>
    <a:srgbClr val="3333CC"/>
    <a:srgbClr val="FF9966"/>
    <a:srgbClr val="008000"/>
    <a:srgbClr val="FFE8D1"/>
    <a:srgbClr val="3D2F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84" d="100"/>
          <a:sy n="84" d="100"/>
        </p:scale>
        <p:origin x="581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F6D958-969B-4412-8EF4-161B0CADF5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494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EB295-F1E1-4374-9018-EF7F6F0CB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261900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27C3D-56FD-4256-A0C0-002EE0677B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241432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FBEEC-41DF-402D-83C2-402E75094B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935666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ACB89-8FAF-4E43-9D6A-32B191888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133482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C93B9-C71D-48D1-9F75-C0F9B7E17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68100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E5110-1DDA-4F3E-8593-80B47A2EA6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680120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B038F-8BE0-43D3-AF99-92B404BE7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100567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E6697-3D4E-477A-BB76-14DA9328B6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795781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6D58C-CDAC-48EE-BD47-4CE65A68F5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431730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5BD24-5F8E-4AFF-902F-45854F1C09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1264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ED9CE-CC2D-4B99-8BF9-9C3069CCC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232016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B1AB0-116F-415D-9A07-912F6F3593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5355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2740937-005B-4602-89BF-F5E4E43E3D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Символьные и строковые величины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462139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258893" y="569775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Операции отношения для символов и строк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75" y="1520788"/>
            <a:ext cx="10333148" cy="48628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Строки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одинаковой длины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сравниваются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посимвольно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слева направо до первого расхождения в сравниваемой паре символов.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Есть расхождение - строки не равны, в какой из строк символ имеет больший код, та строка "больше".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Если нет расхождений, то строки равны.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Но как решить вопрос, если одна из строк короче? 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Пусть вычисляется значение операции 'Корм' &gt; 'Корма'. 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Все символы строки, указанной слева, совпали с символами строки, указанной справа. Но строка справа длиннее, с чем сравнивать ее оставшиеся символы? А их и не надо сравнивать. В какой строке остались символы, та и больше (длиннее). </a:t>
            </a:r>
          </a:p>
          <a:p>
            <a:r>
              <a:rPr lang="ru-RU" dirty="0" err="1">
                <a:solidFill>
                  <a:srgbClr val="0000FF"/>
                </a:solidFill>
              </a:rPr>
              <a:t>Println</a:t>
            </a:r>
            <a:r>
              <a:rPr lang="ru-RU" dirty="0">
                <a:solidFill>
                  <a:srgbClr val="0000FF"/>
                </a:solidFill>
              </a:rPr>
              <a:t>('Кошка' &gt; 'Мышка'); // </a:t>
            </a:r>
            <a:r>
              <a:rPr lang="ru-RU" dirty="0" err="1">
                <a:solidFill>
                  <a:srgbClr val="0000FF"/>
                </a:solidFill>
              </a:rPr>
              <a:t>False</a:t>
            </a:r>
            <a:r>
              <a:rPr lang="ru-RU" dirty="0">
                <a:solidFill>
                  <a:srgbClr val="0000FF"/>
                </a:solidFill>
              </a:rPr>
              <a:t>, 'К' &lt; 'М'</a:t>
            </a:r>
          </a:p>
          <a:p>
            <a:r>
              <a:rPr lang="ru-RU" dirty="0" err="1">
                <a:solidFill>
                  <a:srgbClr val="0000FF"/>
                </a:solidFill>
              </a:rPr>
              <a:t>Println</a:t>
            </a:r>
            <a:r>
              <a:rPr lang="ru-RU" dirty="0">
                <a:solidFill>
                  <a:srgbClr val="0000FF"/>
                </a:solidFill>
              </a:rPr>
              <a:t>('12345' &gt; '1234');  // </a:t>
            </a:r>
            <a:r>
              <a:rPr lang="ru-RU" dirty="0" err="1">
                <a:solidFill>
                  <a:srgbClr val="0000FF"/>
                </a:solidFill>
              </a:rPr>
              <a:t>True</a:t>
            </a:r>
            <a:r>
              <a:rPr lang="ru-RU" dirty="0">
                <a:solidFill>
                  <a:srgbClr val="0000FF"/>
                </a:solidFill>
              </a:rPr>
              <a:t>, строка 1 длиннее</a:t>
            </a:r>
          </a:p>
          <a:p>
            <a:r>
              <a:rPr lang="ru-RU" dirty="0" err="1">
                <a:solidFill>
                  <a:srgbClr val="0000FF"/>
                </a:solidFill>
              </a:rPr>
              <a:t>Println</a:t>
            </a:r>
            <a:r>
              <a:rPr lang="ru-RU" dirty="0">
                <a:solidFill>
                  <a:srgbClr val="0000FF"/>
                </a:solidFill>
              </a:rPr>
              <a:t>('ЛЕН' &gt; 'ЛЁН'); // </a:t>
            </a:r>
            <a:r>
              <a:rPr lang="ru-RU" dirty="0" err="1">
                <a:solidFill>
                  <a:srgbClr val="0000FF"/>
                </a:solidFill>
              </a:rPr>
              <a:t>True</a:t>
            </a:r>
            <a:r>
              <a:rPr lang="ru-RU" dirty="0">
                <a:solidFill>
                  <a:srgbClr val="0000FF"/>
                </a:solidFill>
              </a:rPr>
              <a:t>, 'Ё' в </a:t>
            </a:r>
            <a:r>
              <a:rPr lang="ru-RU" dirty="0" err="1">
                <a:solidFill>
                  <a:srgbClr val="0000FF"/>
                </a:solidFill>
              </a:rPr>
              <a:t>Unicode</a:t>
            </a:r>
            <a:r>
              <a:rPr lang="ru-RU" dirty="0">
                <a:solidFill>
                  <a:srgbClr val="0000FF"/>
                </a:solidFill>
              </a:rPr>
              <a:t> идет перед 'А'</a:t>
            </a:r>
          </a:p>
          <a:p>
            <a:r>
              <a:rPr lang="ru-RU" dirty="0" err="1">
                <a:solidFill>
                  <a:srgbClr val="0000FF"/>
                </a:solidFill>
              </a:rPr>
              <a:t>Println</a:t>
            </a:r>
            <a:r>
              <a:rPr lang="ru-RU" dirty="0">
                <a:solidFill>
                  <a:srgbClr val="0000FF"/>
                </a:solidFill>
              </a:rPr>
              <a:t>('лен' &gt; 'лён'); // </a:t>
            </a:r>
            <a:r>
              <a:rPr lang="ru-RU" dirty="0" err="1">
                <a:solidFill>
                  <a:srgbClr val="0000FF"/>
                </a:solidFill>
              </a:rPr>
              <a:t>False</a:t>
            </a:r>
            <a:r>
              <a:rPr lang="ru-RU" dirty="0">
                <a:solidFill>
                  <a:srgbClr val="0000FF"/>
                </a:solidFill>
              </a:rPr>
              <a:t>, 'ё' в </a:t>
            </a:r>
            <a:r>
              <a:rPr lang="ru-RU" dirty="0" err="1">
                <a:solidFill>
                  <a:srgbClr val="0000FF"/>
                </a:solidFill>
              </a:rPr>
              <a:t>Unicode</a:t>
            </a:r>
            <a:r>
              <a:rPr lang="ru-RU" dirty="0">
                <a:solidFill>
                  <a:srgbClr val="0000FF"/>
                </a:solidFill>
              </a:rPr>
              <a:t> после 'я'</a:t>
            </a:r>
          </a:p>
          <a:p>
            <a:r>
              <a:rPr lang="en-US" dirty="0" err="1">
                <a:solidFill>
                  <a:srgbClr val="0000FF"/>
                </a:solidFill>
              </a:rPr>
              <a:t>Println</a:t>
            </a:r>
            <a:r>
              <a:rPr lang="en-US" dirty="0">
                <a:solidFill>
                  <a:srgbClr val="0000FF"/>
                </a:solidFill>
              </a:rPr>
              <a:t>('</a:t>
            </a:r>
            <a:r>
              <a:rPr lang="ru-RU" dirty="0">
                <a:solidFill>
                  <a:srgbClr val="0000FF"/>
                </a:solidFill>
              </a:rPr>
              <a:t>Папа</a:t>
            </a:r>
            <a:r>
              <a:rPr lang="en-US" dirty="0">
                <a:solidFill>
                  <a:srgbClr val="0000FF"/>
                </a:solidFill>
              </a:rPr>
              <a:t>' &lt;= '</a:t>
            </a:r>
            <a:r>
              <a:rPr lang="ru-RU" dirty="0">
                <a:solidFill>
                  <a:srgbClr val="0000FF"/>
                </a:solidFill>
              </a:rPr>
              <a:t>мама</a:t>
            </a:r>
            <a:r>
              <a:rPr lang="en-US" dirty="0">
                <a:solidFill>
                  <a:srgbClr val="0000FF"/>
                </a:solidFill>
              </a:rPr>
              <a:t>'); // True, '</a:t>
            </a:r>
            <a:r>
              <a:rPr lang="ru-RU" dirty="0">
                <a:solidFill>
                  <a:srgbClr val="0000FF"/>
                </a:solidFill>
              </a:rPr>
              <a:t>П</a:t>
            </a:r>
            <a:r>
              <a:rPr lang="en-US" dirty="0">
                <a:solidFill>
                  <a:srgbClr val="0000FF"/>
                </a:solidFill>
              </a:rPr>
              <a:t>' &lt; '</a:t>
            </a:r>
            <a:r>
              <a:rPr lang="ru-RU" dirty="0">
                <a:solidFill>
                  <a:srgbClr val="0000FF"/>
                </a:solidFill>
              </a:rPr>
              <a:t>м</a:t>
            </a:r>
            <a:r>
              <a:rPr lang="en-US" dirty="0">
                <a:solidFill>
                  <a:srgbClr val="0000FF"/>
                </a:solidFill>
              </a:rPr>
              <a:t>'</a:t>
            </a:r>
            <a:endParaRPr lang="ru-RU" dirty="0">
              <a:solidFill>
                <a:srgbClr val="0000FF"/>
              </a:solidFill>
            </a:endParaRPr>
          </a:p>
          <a:p>
            <a:r>
              <a:rPr lang="ru-RU" dirty="0" err="1">
                <a:solidFill>
                  <a:srgbClr val="0000FF"/>
                </a:solidFill>
              </a:rPr>
              <a:t>Println</a:t>
            </a:r>
            <a:r>
              <a:rPr lang="ru-RU" dirty="0">
                <a:solidFill>
                  <a:srgbClr val="0000FF"/>
                </a:solidFill>
              </a:rPr>
              <a:t>('</a:t>
            </a:r>
            <a:r>
              <a:rPr lang="ru-RU" dirty="0" err="1">
                <a:solidFill>
                  <a:srgbClr val="0000FF"/>
                </a:solidFill>
              </a:rPr>
              <a:t>Пoдвох</a:t>
            </a:r>
            <a:r>
              <a:rPr lang="ru-RU" dirty="0">
                <a:solidFill>
                  <a:srgbClr val="0000FF"/>
                </a:solidFill>
              </a:rPr>
              <a:t>' = 'Подвох') // </a:t>
            </a:r>
            <a:r>
              <a:rPr lang="ru-RU" dirty="0" err="1">
                <a:solidFill>
                  <a:srgbClr val="0000FF"/>
                </a:solidFill>
              </a:rPr>
              <a:t>False</a:t>
            </a:r>
            <a:r>
              <a:rPr lang="ru-RU" dirty="0">
                <a:solidFill>
                  <a:srgbClr val="0000FF"/>
                </a:solidFill>
              </a:rPr>
              <a:t>, первая 'о' - латинская</a:t>
            </a:r>
            <a:endParaRPr lang="ru-RU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24090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155340" y="240622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Операции преобразования символов</a:t>
            </a:r>
            <a:r>
              <a:rPr lang="en-US" dirty="0">
                <a:effectLst/>
              </a:rPr>
              <a:t> </a:t>
            </a:r>
            <a:r>
              <a:rPr lang="ru-RU" dirty="0">
                <a:effectLst/>
              </a:rPr>
              <a:t>и строк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422" y="1088740"/>
            <a:ext cx="10333148" cy="54476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800" b="1" dirty="0">
                <a:solidFill>
                  <a:srgbClr val="0000FF"/>
                </a:solidFill>
              </a:rPr>
              <a:t>Смена регистра символа</a:t>
            </a:r>
            <a:endParaRPr lang="ru-RU" sz="2800" b="1" u="sng" dirty="0">
              <a:solidFill>
                <a:srgbClr val="CC0099"/>
              </a:solidFill>
            </a:endParaRPr>
          </a:p>
          <a:p>
            <a:r>
              <a:rPr lang="ru-RU" sz="2000" dirty="0">
                <a:solidFill>
                  <a:srgbClr val="0000FF"/>
                </a:solidFill>
              </a:rPr>
              <a:t>•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UpCase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(c) преобразует один символ (букву), в ЗАГЛАВНЫЙ символ, если он принадлежит к нижнему регистру. В противном случае символ возвращается без изменения;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Up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per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Case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(c) преобразует все символы (буквы), в ЗАГЛАВНЫЕ, если они принадлежит к нижнему регистру. В противном случае строка возвращается без изменения;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LowCase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(c) – возвращает буквенный символ, приведенный к нижнему регистру, если он принадлежит к верхнему регистру. В противном случае символ возвращается без изменения.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Low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er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Case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) – преобразует все символы строки в строчные (маленькие).</a:t>
            </a:r>
          </a:p>
          <a:p>
            <a:r>
              <a:rPr lang="en-US" sz="2000" dirty="0" err="1">
                <a:solidFill>
                  <a:srgbClr val="0000FF"/>
                </a:solidFill>
              </a:rPr>
              <a:t>Writeln</a:t>
            </a:r>
            <a:r>
              <a:rPr lang="en-US" sz="2000" dirty="0">
                <a:solidFill>
                  <a:srgbClr val="0000FF"/>
                </a:solidFill>
              </a:rPr>
              <a:t>('</a:t>
            </a:r>
            <a:r>
              <a:rPr lang="ru-RU" sz="2000" dirty="0">
                <a:solidFill>
                  <a:srgbClr val="0000FF"/>
                </a:solidFill>
              </a:rPr>
              <a:t>Из мал</a:t>
            </a:r>
            <a:r>
              <a:rPr lang="en-US" sz="2000" dirty="0">
                <a:solidFill>
                  <a:srgbClr val="0000FF"/>
                </a:solidFill>
              </a:rPr>
              <a:t>e</a:t>
            </a:r>
            <a:r>
              <a:rPr lang="ru-RU" sz="2000" dirty="0" err="1">
                <a:solidFill>
                  <a:srgbClr val="0000FF"/>
                </a:solidFill>
              </a:rPr>
              <a:t>нькой</a:t>
            </a:r>
            <a:r>
              <a:rPr lang="ru-RU" sz="2000" dirty="0">
                <a:solidFill>
                  <a:srgbClr val="0000FF"/>
                </a:solidFill>
              </a:rPr>
              <a:t> в большую:',</a:t>
            </a:r>
            <a:r>
              <a:rPr lang="en-US" sz="2000" dirty="0" err="1">
                <a:solidFill>
                  <a:srgbClr val="0000FF"/>
                </a:solidFill>
              </a:rPr>
              <a:t>UpCase</a:t>
            </a:r>
            <a:r>
              <a:rPr lang="en-US" sz="2000" dirty="0">
                <a:solidFill>
                  <a:srgbClr val="0000FF"/>
                </a:solidFill>
              </a:rPr>
              <a:t>(</a:t>
            </a:r>
            <a:r>
              <a:rPr lang="en-US" sz="2000" dirty="0">
                <a:solidFill>
                  <a:srgbClr val="C00000"/>
                </a:solidFill>
              </a:rPr>
              <a:t>'f'</a:t>
            </a:r>
            <a:r>
              <a:rPr lang="en-US" sz="2000" dirty="0">
                <a:solidFill>
                  <a:srgbClr val="0000FF"/>
                </a:solidFill>
              </a:rPr>
              <a:t>),' ', </a:t>
            </a:r>
            <a:r>
              <a:rPr lang="en-US" sz="2000" dirty="0" err="1">
                <a:solidFill>
                  <a:srgbClr val="0000FF"/>
                </a:solidFill>
              </a:rPr>
              <a:t>UpCase</a:t>
            </a:r>
            <a:r>
              <a:rPr lang="en-US" sz="2000" dirty="0">
                <a:solidFill>
                  <a:srgbClr val="0000FF"/>
                </a:solidFill>
              </a:rPr>
              <a:t>('</a:t>
            </a:r>
            <a:r>
              <a:rPr lang="en-US" sz="2000" b="1" dirty="0">
                <a:solidFill>
                  <a:srgbClr val="00B050"/>
                </a:solidFill>
              </a:rPr>
              <a:t>D</a:t>
            </a:r>
            <a:r>
              <a:rPr lang="en-US" sz="2000" dirty="0">
                <a:solidFill>
                  <a:srgbClr val="0000FF"/>
                </a:solidFill>
              </a:rPr>
              <a:t>'));</a:t>
            </a:r>
          </a:p>
          <a:p>
            <a:r>
              <a:rPr lang="ru-RU" sz="2000" dirty="0" err="1">
                <a:solidFill>
                  <a:srgbClr val="0000FF"/>
                </a:solidFill>
              </a:rPr>
              <a:t>Writeln</a:t>
            </a:r>
            <a:r>
              <a:rPr lang="ru-RU" sz="2000" dirty="0">
                <a:solidFill>
                  <a:srgbClr val="0000FF"/>
                </a:solidFill>
              </a:rPr>
              <a:t>('Из БОЛЬШОЙ в </a:t>
            </a:r>
            <a:r>
              <a:rPr lang="ru-RU" sz="2000" dirty="0" err="1">
                <a:solidFill>
                  <a:srgbClr val="0000FF"/>
                </a:solidFill>
              </a:rPr>
              <a:t>мальнькую</a:t>
            </a:r>
            <a:r>
              <a:rPr lang="ru-RU" sz="2000" dirty="0">
                <a:solidFill>
                  <a:srgbClr val="0000FF"/>
                </a:solidFill>
              </a:rPr>
              <a:t>:',</a:t>
            </a:r>
            <a:r>
              <a:rPr lang="ru-RU" sz="2000" dirty="0" err="1">
                <a:solidFill>
                  <a:srgbClr val="0000FF"/>
                </a:solidFill>
              </a:rPr>
              <a:t>LowCase</a:t>
            </a:r>
            <a:r>
              <a:rPr lang="ru-RU" sz="2000" dirty="0">
                <a:solidFill>
                  <a:srgbClr val="0000FF"/>
                </a:solidFill>
              </a:rPr>
              <a:t>('</a:t>
            </a:r>
            <a:r>
              <a:rPr lang="ru-RU" sz="2000" b="1" dirty="0">
                <a:solidFill>
                  <a:srgbClr val="C00000"/>
                </a:solidFill>
              </a:rPr>
              <a:t>И</a:t>
            </a:r>
            <a:r>
              <a:rPr lang="ru-RU" sz="2000" dirty="0">
                <a:solidFill>
                  <a:srgbClr val="0000FF"/>
                </a:solidFill>
              </a:rPr>
              <a:t>'),' ', </a:t>
            </a:r>
            <a:r>
              <a:rPr lang="ru-RU" sz="2000" dirty="0" err="1">
                <a:solidFill>
                  <a:srgbClr val="0000FF"/>
                </a:solidFill>
              </a:rPr>
              <a:t>LowCase</a:t>
            </a:r>
            <a:r>
              <a:rPr lang="ru-RU" sz="2000" dirty="0">
                <a:solidFill>
                  <a:srgbClr val="0000FF"/>
                </a:solidFill>
              </a:rPr>
              <a:t>('</a:t>
            </a:r>
            <a:r>
              <a:rPr lang="ru-RU" sz="2000" b="1" dirty="0">
                <a:solidFill>
                  <a:srgbClr val="00B050"/>
                </a:solidFill>
              </a:rPr>
              <a:t>я</a:t>
            </a:r>
            <a:r>
              <a:rPr lang="ru-RU" sz="2000" dirty="0">
                <a:solidFill>
                  <a:srgbClr val="0000FF"/>
                </a:solidFill>
              </a:rPr>
              <a:t>'));</a:t>
            </a:r>
          </a:p>
          <a:p>
            <a:r>
              <a:rPr lang="ru-RU" sz="2000" dirty="0">
                <a:solidFill>
                  <a:srgbClr val="0000FF"/>
                </a:solidFill>
              </a:rPr>
              <a:t>--------------------------------------------</a:t>
            </a:r>
          </a:p>
          <a:p>
            <a:r>
              <a:rPr lang="ru-RU" sz="2000" dirty="0">
                <a:solidFill>
                  <a:srgbClr val="0000FF"/>
                </a:solidFill>
              </a:rPr>
              <a:t>Из </a:t>
            </a:r>
            <a:r>
              <a:rPr lang="ru-RU" sz="2000" dirty="0" err="1">
                <a:solidFill>
                  <a:srgbClr val="0000FF"/>
                </a:solidFill>
              </a:rPr>
              <a:t>малeнькой</a:t>
            </a:r>
            <a:r>
              <a:rPr lang="ru-RU" sz="2000" dirty="0">
                <a:solidFill>
                  <a:srgbClr val="0000FF"/>
                </a:solidFill>
              </a:rPr>
              <a:t> в </a:t>
            </a:r>
            <a:r>
              <a:rPr lang="ru-RU" sz="2000" dirty="0" err="1">
                <a:solidFill>
                  <a:srgbClr val="0000FF"/>
                </a:solidFill>
              </a:rPr>
              <a:t>большую:</a:t>
            </a:r>
            <a:r>
              <a:rPr lang="ru-RU" sz="2000" b="1" dirty="0" err="1">
                <a:solidFill>
                  <a:srgbClr val="C00000"/>
                </a:solidFill>
              </a:rPr>
              <a:t>F</a:t>
            </a:r>
            <a:r>
              <a:rPr lang="ru-RU" sz="2000" dirty="0">
                <a:solidFill>
                  <a:srgbClr val="0000FF"/>
                </a:solidFill>
              </a:rPr>
              <a:t> </a:t>
            </a:r>
            <a:r>
              <a:rPr lang="ru-RU" sz="2000" dirty="0">
                <a:solidFill>
                  <a:srgbClr val="00B050"/>
                </a:solidFill>
              </a:rPr>
              <a:t>D</a:t>
            </a:r>
          </a:p>
          <a:p>
            <a:r>
              <a:rPr lang="ru-RU" sz="2000" dirty="0">
                <a:solidFill>
                  <a:srgbClr val="0000FF"/>
                </a:solidFill>
              </a:rPr>
              <a:t>Из БОЛЬШОЙ в </a:t>
            </a:r>
            <a:r>
              <a:rPr lang="ru-RU" sz="2000" dirty="0" err="1">
                <a:solidFill>
                  <a:srgbClr val="0000FF"/>
                </a:solidFill>
              </a:rPr>
              <a:t>мальнькую:</a:t>
            </a:r>
            <a:r>
              <a:rPr lang="ru-RU" sz="2000" b="1" dirty="0" err="1">
                <a:solidFill>
                  <a:srgbClr val="C00000"/>
                </a:solidFill>
              </a:rPr>
              <a:t>и</a:t>
            </a:r>
            <a:r>
              <a:rPr lang="ru-RU" sz="2000" dirty="0">
                <a:solidFill>
                  <a:srgbClr val="0000FF"/>
                </a:solidFill>
              </a:rPr>
              <a:t> </a:t>
            </a:r>
            <a:r>
              <a:rPr lang="ru-RU" sz="2000" b="1" dirty="0">
                <a:solidFill>
                  <a:srgbClr val="00B050"/>
                </a:solidFill>
              </a:rPr>
              <a:t>я</a:t>
            </a:r>
          </a:p>
          <a:p>
            <a:endParaRPr lang="ru-RU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00159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382688" y="332656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Операции преобразования символов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424" y="1448780"/>
            <a:ext cx="9829092" cy="47705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000" dirty="0">
                <a:solidFill>
                  <a:srgbClr val="0000FF"/>
                </a:solidFill>
              </a:rPr>
              <a:t>Смещение от символа </a:t>
            </a:r>
            <a:r>
              <a:rPr lang="ru-RU" sz="2400" b="1" dirty="0">
                <a:solidFill>
                  <a:srgbClr val="CC0099"/>
                </a:solidFill>
              </a:rPr>
              <a:t>c</a:t>
            </a:r>
            <a:r>
              <a:rPr lang="ru-RU" sz="2000" dirty="0">
                <a:solidFill>
                  <a:srgbClr val="0000FF"/>
                </a:solidFill>
              </a:rPr>
              <a:t> по кодовой таблице</a:t>
            </a:r>
          </a:p>
          <a:p>
            <a:pPr algn="ctr"/>
            <a:endParaRPr lang="ru-RU" sz="2000" dirty="0">
              <a:solidFill>
                <a:srgbClr val="0000FF"/>
              </a:solidFill>
            </a:endParaRPr>
          </a:p>
          <a:p>
            <a:r>
              <a:rPr lang="ru-RU" sz="2000" dirty="0">
                <a:solidFill>
                  <a:srgbClr val="0000FF"/>
                </a:solidFill>
              </a:rPr>
              <a:t>•	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Pred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(c) – функция, возвращающая символ, код которого в кодовой таблице предшествует коду символа </a:t>
            </a:r>
            <a:r>
              <a:rPr lang="ru-RU" sz="2000" b="1" dirty="0">
                <a:solidFill>
                  <a:srgbClr val="CC0099"/>
                </a:solidFill>
              </a:rPr>
              <a:t>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Dec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(c) – процедура, заменяющая значение переменной, содержащей символ </a:t>
            </a:r>
            <a:r>
              <a:rPr lang="ru-RU" sz="2000" b="1" dirty="0">
                <a:solidFill>
                  <a:srgbClr val="CC0099"/>
                </a:solidFill>
              </a:rPr>
              <a:t>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, на символ, предшествующий ему;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Dec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(c, n) – процедура, заменяющая значение переменной, содержащей символ </a:t>
            </a:r>
            <a:r>
              <a:rPr lang="ru-RU" sz="2000" b="1" dirty="0">
                <a:solidFill>
                  <a:srgbClr val="CC0099"/>
                </a:solidFill>
              </a:rPr>
              <a:t>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на символ, находящийся в кодовой таблице на n позиций раньше;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Succ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(c) – функция, возвращающая символ, код которого в кодовой таблице следует за кодом символа </a:t>
            </a:r>
            <a:r>
              <a:rPr lang="ru-RU" sz="2000" b="1" dirty="0">
                <a:solidFill>
                  <a:srgbClr val="CC0099"/>
                </a:solidFill>
              </a:rPr>
              <a:t>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Inc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(c) – процедура, заменяющая значение переменной, содержащей символ </a:t>
            </a:r>
            <a:r>
              <a:rPr lang="ru-RU" sz="2000" b="1" dirty="0">
                <a:solidFill>
                  <a:srgbClr val="CC0099"/>
                </a:solidFill>
              </a:rPr>
              <a:t>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на символ, следующий за ним;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Inc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(c, n) – процедура, заменяющая значение переменной, содержащей символ </a:t>
            </a:r>
            <a:r>
              <a:rPr lang="ru-RU" sz="2000" b="1" dirty="0">
                <a:solidFill>
                  <a:srgbClr val="CC0099"/>
                </a:solidFill>
              </a:rPr>
              <a:t>c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на символ, находящийся в кодовой таблице на </a:t>
            </a:r>
            <a:r>
              <a:rPr lang="ru-RU" sz="2000" b="1" dirty="0">
                <a:solidFill>
                  <a:srgbClr val="CC0099"/>
                </a:solidFill>
              </a:rPr>
              <a:t>n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позиций дальше.</a:t>
            </a:r>
          </a:p>
          <a:p>
            <a:endParaRPr lang="ru-RU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776582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382688" y="209884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Выделение подстроки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448" y="1448780"/>
            <a:ext cx="9829092" cy="443198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Подстрока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 – это часть строки, полученная путем выборки некоторых ее символов, следующих подряд.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Для получения подстроки удобно использовать 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срезы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. Легче запоминается, короче запись. Срез может использоваться в выражениях везде, где может использоваться строка. </a:t>
            </a:r>
          </a:p>
          <a:p>
            <a:pPr algn="ctr"/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a[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x:y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] 	     (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a[</a:t>
            </a:r>
            <a:r>
              <a:rPr lang="en-US" sz="2400" dirty="0" err="1">
                <a:solidFill>
                  <a:schemeClr val="bg1">
                    <a:lumMod val="50000"/>
                  </a:schemeClr>
                </a:solidFill>
              </a:rPr>
              <a:t>x:y:step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]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algn="ct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- где x - начало среза (включительно), y - конец среза (</a:t>
            </a:r>
            <a:r>
              <a:rPr lang="ru-RU" u="sng" dirty="0">
                <a:solidFill>
                  <a:schemeClr val="bg1">
                    <a:lumMod val="50000"/>
                  </a:schemeClr>
                </a:solidFill>
              </a:rPr>
              <a:t>не включительно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),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step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- шаг;</a:t>
            </a:r>
          </a:p>
          <a:p>
            <a:pPr marL="285750" indent="-285750" algn="ctr">
              <a:buFontTx/>
              <a:buChar char="-"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x и y могут быть опущены.</a:t>
            </a:r>
          </a:p>
          <a:p>
            <a:pPr marL="285750" indent="-285750" algn="ctr">
              <a:buFontTx/>
              <a:buChar char="-"/>
            </a:pP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s := '</a:t>
            </a:r>
            <a:r>
              <a:rPr lang="ru-RU" dirty="0">
                <a:solidFill>
                  <a:srgbClr val="0000FF"/>
                </a:solidFill>
              </a:rPr>
              <a:t>Параграф';</a:t>
            </a:r>
          </a:p>
          <a:p>
            <a:r>
              <a:rPr lang="ru-RU" dirty="0">
                <a:solidFill>
                  <a:srgbClr val="0000FF"/>
                </a:solidFill>
              </a:rPr>
              <a:t>//     12345678</a:t>
            </a:r>
          </a:p>
          <a:p>
            <a:r>
              <a:rPr lang="ru-RU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d:=s[2:5];writeln(d); // </a:t>
            </a:r>
            <a:r>
              <a:rPr lang="ru-RU" dirty="0">
                <a:solidFill>
                  <a:srgbClr val="0000FF"/>
                </a:solidFill>
              </a:rPr>
              <a:t>ара</a:t>
            </a:r>
          </a:p>
          <a:p>
            <a:r>
              <a:rPr lang="en-US" dirty="0">
                <a:solidFill>
                  <a:srgbClr val="0000FF"/>
                </a:solidFill>
              </a:rPr>
              <a:t>d:=s[:5]; </a:t>
            </a:r>
            <a:r>
              <a:rPr lang="en-US" dirty="0" err="1">
                <a:solidFill>
                  <a:srgbClr val="0000FF"/>
                </a:solidFill>
              </a:rPr>
              <a:t>writeln</a:t>
            </a:r>
            <a:r>
              <a:rPr lang="en-US" dirty="0">
                <a:solidFill>
                  <a:srgbClr val="0000FF"/>
                </a:solidFill>
              </a:rPr>
              <a:t>(d); // </a:t>
            </a:r>
            <a:r>
              <a:rPr lang="en-US" dirty="0" err="1">
                <a:solidFill>
                  <a:srgbClr val="0000FF"/>
                </a:solidFill>
              </a:rPr>
              <a:t>Пара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ru-RU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d:=s[5:]; </a:t>
            </a:r>
            <a:r>
              <a:rPr lang="en-US" dirty="0" err="1">
                <a:solidFill>
                  <a:srgbClr val="0000FF"/>
                </a:solidFill>
              </a:rPr>
              <a:t>writeln</a:t>
            </a:r>
            <a:r>
              <a:rPr lang="en-US" dirty="0">
                <a:solidFill>
                  <a:srgbClr val="0000FF"/>
                </a:solidFill>
              </a:rPr>
              <a:t>(d); // </a:t>
            </a:r>
            <a:r>
              <a:rPr lang="ru-RU" dirty="0">
                <a:solidFill>
                  <a:srgbClr val="0000FF"/>
                </a:solidFill>
              </a:rPr>
              <a:t>граф</a:t>
            </a:r>
          </a:p>
          <a:p>
            <a:r>
              <a:rPr lang="ru-RU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7315503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382688" y="209884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Выделение подстроки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436" y="1145600"/>
            <a:ext cx="10009112" cy="52629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i="1" dirty="0">
                <a:solidFill>
                  <a:schemeClr val="bg1">
                    <a:lumMod val="50000"/>
                  </a:schemeClr>
                </a:solidFill>
              </a:rPr>
              <a:t>•	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расширение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s.Left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(k) возвращает k левых символов строки s;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расширение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s.Right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(k) возвращает k правых символов строки s;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функция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Copy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(s, p, k) для строки s возвращает подстроку длиной k, начиная с позиции p;</a:t>
            </a:r>
          </a:p>
          <a:p>
            <a:endParaRPr lang="en-US" sz="2400" b="1" dirty="0">
              <a:solidFill>
                <a:srgbClr val="0000FF"/>
              </a:solidFill>
            </a:endParaRPr>
          </a:p>
          <a:p>
            <a:r>
              <a:rPr lang="en-US" sz="2000" b="1" dirty="0" err="1">
                <a:solidFill>
                  <a:srgbClr val="0000FF"/>
                </a:solidFill>
              </a:rPr>
              <a:t>var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s:string;</a:t>
            </a:r>
          </a:p>
          <a:p>
            <a:r>
              <a:rPr lang="en-US" sz="2000" b="1" dirty="0" err="1">
                <a:solidFill>
                  <a:srgbClr val="0000FF"/>
                </a:solidFill>
              </a:rPr>
              <a:t>var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k:='</a:t>
            </a:r>
            <a:r>
              <a:rPr lang="ru-RU" sz="2000" dirty="0" err="1">
                <a:solidFill>
                  <a:srgbClr val="0000FF"/>
                </a:solidFill>
              </a:rPr>
              <a:t>Ллевый-правыйП</a:t>
            </a:r>
            <a:r>
              <a:rPr lang="ru-RU" sz="2000" dirty="0">
                <a:solidFill>
                  <a:srgbClr val="0000FF"/>
                </a:solidFill>
              </a:rPr>
              <a:t>';</a:t>
            </a:r>
          </a:p>
          <a:p>
            <a:r>
              <a:rPr lang="en-US" sz="2000" dirty="0">
                <a:solidFill>
                  <a:srgbClr val="0000FF"/>
                </a:solidFill>
              </a:rPr>
              <a:t>s:=k.Left(6) ;</a:t>
            </a:r>
          </a:p>
          <a:p>
            <a:r>
              <a:rPr lang="en-US" sz="2000" dirty="0" err="1">
                <a:solidFill>
                  <a:srgbClr val="0000FF"/>
                </a:solidFill>
              </a:rPr>
              <a:t>writeln</a:t>
            </a:r>
            <a:r>
              <a:rPr lang="en-US" sz="2000" dirty="0">
                <a:solidFill>
                  <a:srgbClr val="0000FF"/>
                </a:solidFill>
              </a:rPr>
              <a:t>(s);</a:t>
            </a:r>
          </a:p>
          <a:p>
            <a:r>
              <a:rPr lang="en-US" sz="2000" dirty="0">
                <a:solidFill>
                  <a:srgbClr val="0000FF"/>
                </a:solidFill>
              </a:rPr>
              <a:t>s:=k.Right(7) ;</a:t>
            </a:r>
          </a:p>
          <a:p>
            <a:r>
              <a:rPr lang="en-US" sz="2000" dirty="0" err="1">
                <a:solidFill>
                  <a:srgbClr val="0000FF"/>
                </a:solidFill>
              </a:rPr>
              <a:t>writeln</a:t>
            </a:r>
            <a:r>
              <a:rPr lang="en-US" sz="2000" dirty="0">
                <a:solidFill>
                  <a:srgbClr val="0000FF"/>
                </a:solidFill>
              </a:rPr>
              <a:t>(s);</a:t>
            </a:r>
          </a:p>
          <a:p>
            <a:r>
              <a:rPr lang="en-US" sz="2000" dirty="0">
                <a:solidFill>
                  <a:srgbClr val="0000FF"/>
                </a:solidFill>
              </a:rPr>
              <a:t>s:=Copy(k,2,10);</a:t>
            </a:r>
          </a:p>
          <a:p>
            <a:r>
              <a:rPr lang="en-US" sz="2000" dirty="0" err="1">
                <a:solidFill>
                  <a:srgbClr val="0000FF"/>
                </a:solidFill>
              </a:rPr>
              <a:t>writeln</a:t>
            </a:r>
            <a:r>
              <a:rPr lang="en-US" sz="2000" dirty="0">
                <a:solidFill>
                  <a:srgbClr val="0000FF"/>
                </a:solidFill>
              </a:rPr>
              <a:t>(s);</a:t>
            </a:r>
            <a:endParaRPr lang="be-BY" sz="2000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-----------------------------------------------------------------------------------</a:t>
            </a:r>
          </a:p>
          <a:p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Ллевый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правыйП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левый-прав</a:t>
            </a:r>
          </a:p>
        </p:txBody>
      </p:sp>
    </p:spTree>
    <p:extLst>
      <p:ext uri="{BB962C8B-B14F-4D97-AF65-F5344CB8AC3E}">
        <p14:creationId xmlns:p14="http://schemas.microsoft.com/office/powerpoint/2010/main" val="3756394694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382688" y="209884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Поиск в строке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436" y="1520788"/>
            <a:ext cx="10009112" cy="42473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Под поиском понимается нахождение в строке номера позиции отдельного символа или начала подстроки. 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функция </a:t>
            </a:r>
            <a:r>
              <a:rPr lang="en-US" sz="2000" b="1" dirty="0">
                <a:solidFill>
                  <a:srgbClr val="0000FF"/>
                </a:solidFill>
              </a:rPr>
              <a:t>Length(s)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–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определяет длину строки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s;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	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функция </a:t>
            </a:r>
            <a:r>
              <a:rPr lang="ru-RU" sz="2000" b="1" dirty="0" err="1">
                <a:solidFill>
                  <a:srgbClr val="0000FF"/>
                </a:solidFill>
              </a:rPr>
              <a:t>Pos</a:t>
            </a:r>
            <a:r>
              <a:rPr lang="ru-RU" sz="2000" b="1" dirty="0">
                <a:solidFill>
                  <a:srgbClr val="0000FF"/>
                </a:solidFill>
              </a:rPr>
              <a:t>(</a:t>
            </a:r>
            <a:r>
              <a:rPr lang="ru-RU" sz="2000" b="1" dirty="0" err="1">
                <a:solidFill>
                  <a:srgbClr val="0000FF"/>
                </a:solidFill>
              </a:rPr>
              <a:t>ss</a:t>
            </a:r>
            <a:r>
              <a:rPr lang="ru-RU" sz="2000" b="1" dirty="0">
                <a:solidFill>
                  <a:srgbClr val="0000FF"/>
                </a:solidFill>
              </a:rPr>
              <a:t>, s)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возвращает номер позиции первого вхождения подстроки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ss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в строку s. Если подстрока не найдена, возвращается ноль. Функция </a:t>
            </a:r>
            <a:r>
              <a:rPr lang="ru-RU" sz="2000" b="1" dirty="0" err="1">
                <a:solidFill>
                  <a:srgbClr val="0000FF"/>
                </a:solidFill>
              </a:rPr>
              <a:t>Pos</a:t>
            </a:r>
            <a:r>
              <a:rPr lang="ru-RU" sz="2000" b="1" dirty="0">
                <a:solidFill>
                  <a:srgbClr val="0000FF"/>
                </a:solidFill>
              </a:rPr>
              <a:t>(</a:t>
            </a:r>
            <a:r>
              <a:rPr lang="ru-RU" sz="2000" b="1" dirty="0" err="1">
                <a:solidFill>
                  <a:srgbClr val="0000FF"/>
                </a:solidFill>
              </a:rPr>
              <a:t>ss</a:t>
            </a:r>
            <a:r>
              <a:rPr lang="ru-RU" sz="2000" b="1" dirty="0">
                <a:solidFill>
                  <a:srgbClr val="0000FF"/>
                </a:solidFill>
              </a:rPr>
              <a:t>, s, </a:t>
            </a:r>
            <a:r>
              <a:rPr lang="ru-RU" sz="2000" b="1" dirty="0" err="1">
                <a:solidFill>
                  <a:srgbClr val="0000FF"/>
                </a:solidFill>
              </a:rPr>
              <a:t>from</a:t>
            </a:r>
            <a:r>
              <a:rPr lang="ru-RU" sz="2000" b="1" dirty="0">
                <a:solidFill>
                  <a:srgbClr val="0000FF"/>
                </a:solidFill>
              </a:rPr>
              <a:t>)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делает то же самое, но поиск начинается с позиции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функция </a:t>
            </a:r>
            <a:r>
              <a:rPr lang="ru-RU" sz="2000" b="1" dirty="0" err="1">
                <a:solidFill>
                  <a:srgbClr val="0000FF"/>
                </a:solidFill>
              </a:rPr>
              <a:t>LastPos</a:t>
            </a:r>
            <a:r>
              <a:rPr lang="ru-RU" sz="2000" b="1" dirty="0">
                <a:solidFill>
                  <a:srgbClr val="0000FF"/>
                </a:solidFill>
              </a:rPr>
              <a:t>(</a:t>
            </a:r>
            <a:r>
              <a:rPr lang="ru-RU" sz="2000" b="1" dirty="0" err="1">
                <a:solidFill>
                  <a:srgbClr val="0000FF"/>
                </a:solidFill>
              </a:rPr>
              <a:t>ss</a:t>
            </a:r>
            <a:r>
              <a:rPr lang="ru-RU" sz="2000" b="1" dirty="0">
                <a:solidFill>
                  <a:srgbClr val="0000FF"/>
                </a:solidFill>
              </a:rPr>
              <a:t>, s)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возвращает номер позиции последнего вхождения подстроки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ss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в строку s. Если подстрока не найдена, возвращается ноль. Функция </a:t>
            </a:r>
            <a:r>
              <a:rPr lang="ru-RU" sz="2000" b="1" dirty="0" err="1">
                <a:solidFill>
                  <a:srgbClr val="0000FF"/>
                </a:solidFill>
              </a:rPr>
              <a:t>LastPos</a:t>
            </a:r>
            <a:r>
              <a:rPr lang="ru-RU" sz="2000" b="1" dirty="0">
                <a:solidFill>
                  <a:srgbClr val="0000FF"/>
                </a:solidFill>
              </a:rPr>
              <a:t>(</a:t>
            </a:r>
            <a:r>
              <a:rPr lang="ru-RU" sz="2000" b="1" dirty="0" err="1">
                <a:solidFill>
                  <a:srgbClr val="0000FF"/>
                </a:solidFill>
              </a:rPr>
              <a:t>ss</a:t>
            </a:r>
            <a:r>
              <a:rPr lang="ru-RU" sz="2000" b="1" dirty="0">
                <a:solidFill>
                  <a:srgbClr val="0000FF"/>
                </a:solidFill>
              </a:rPr>
              <a:t>, s, </a:t>
            </a:r>
            <a:r>
              <a:rPr lang="ru-RU" sz="2000" b="1" dirty="0" err="1">
                <a:solidFill>
                  <a:srgbClr val="0000FF"/>
                </a:solidFill>
              </a:rPr>
              <a:t>from</a:t>
            </a:r>
            <a:r>
              <a:rPr lang="ru-RU" sz="2000" b="1" dirty="0">
                <a:solidFill>
                  <a:srgbClr val="0000FF"/>
                </a:solidFill>
              </a:rPr>
              <a:t>)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 делает то же самое, но поиск начинается с позиции 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 и ведется в обратном направлении. Фактически, значение 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 ограничивает поиск первыми 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 символами.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725469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270725" y="800708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Замена, удаление и вставка в строке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452" y="2312876"/>
            <a:ext cx="10009112" cy="37856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s.Replace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(s1, s2) возвращает строку, полученную из исходной строки s заменой всех вхождений подстроки s1 на подстроку s2. Разновидность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s.Replace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(s1, s2, k) заменяет только k первых вхождений.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00FF"/>
              </a:solidFill>
            </a:endParaRPr>
          </a:p>
          <a:p>
            <a:r>
              <a:rPr lang="en-US" sz="2000" b="1" dirty="0" err="1">
                <a:solidFill>
                  <a:srgbClr val="0000FF"/>
                </a:solidFill>
              </a:rPr>
              <a:t>var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s:string;</a:t>
            </a:r>
          </a:p>
          <a:p>
            <a:r>
              <a:rPr lang="en-US" sz="2000" b="1" dirty="0" err="1">
                <a:solidFill>
                  <a:srgbClr val="0000FF"/>
                </a:solidFill>
              </a:rPr>
              <a:t>var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k:='</a:t>
            </a:r>
            <a:r>
              <a:rPr lang="ru-RU" sz="2000" dirty="0" err="1">
                <a:solidFill>
                  <a:srgbClr val="0000FF"/>
                </a:solidFill>
              </a:rPr>
              <a:t>Ллевый-правыйП</a:t>
            </a:r>
            <a:r>
              <a:rPr lang="ru-RU" sz="2000" dirty="0">
                <a:solidFill>
                  <a:srgbClr val="0000FF"/>
                </a:solidFill>
              </a:rPr>
              <a:t>';</a:t>
            </a:r>
          </a:p>
          <a:p>
            <a:r>
              <a:rPr lang="en-US" sz="2000" dirty="0">
                <a:solidFill>
                  <a:srgbClr val="0000FF"/>
                </a:solidFill>
              </a:rPr>
              <a:t>s:=k.Replace('</a:t>
            </a:r>
            <a:r>
              <a:rPr lang="ru-RU" sz="2000" dirty="0" err="1">
                <a:solidFill>
                  <a:srgbClr val="0000FF"/>
                </a:solidFill>
              </a:rPr>
              <a:t>ый</a:t>
            </a:r>
            <a:r>
              <a:rPr lang="ru-RU" sz="2000" dirty="0">
                <a:solidFill>
                  <a:srgbClr val="0000FF"/>
                </a:solidFill>
              </a:rPr>
              <a:t>', 'ох');</a:t>
            </a:r>
          </a:p>
          <a:p>
            <a:r>
              <a:rPr lang="en-US" sz="2000" dirty="0" err="1">
                <a:solidFill>
                  <a:srgbClr val="0000FF"/>
                </a:solidFill>
              </a:rPr>
              <a:t>writeln</a:t>
            </a:r>
            <a:r>
              <a:rPr lang="en-US" sz="2000" dirty="0">
                <a:solidFill>
                  <a:srgbClr val="0000FF"/>
                </a:solidFill>
              </a:rPr>
              <a:t>(s);</a:t>
            </a:r>
            <a:endParaRPr lang="ru-RU" sz="2000" dirty="0">
              <a:solidFill>
                <a:srgbClr val="0000FF"/>
              </a:solidFill>
            </a:endParaRPr>
          </a:p>
          <a:p>
            <a:r>
              <a:rPr lang="ru-RU" sz="2000" dirty="0">
                <a:solidFill>
                  <a:srgbClr val="0000FF"/>
                </a:solidFill>
              </a:rPr>
              <a:t>--------------------------------------------</a:t>
            </a:r>
          </a:p>
          <a:p>
            <a:r>
              <a:rPr lang="ru-RU" sz="2000" dirty="0" err="1">
                <a:solidFill>
                  <a:srgbClr val="0000FF"/>
                </a:solidFill>
              </a:rPr>
              <a:t>Ллевох-правохП</a:t>
            </a:r>
            <a:endParaRPr lang="ru-RU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24973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382688" y="583540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Замена, удаление и вставка в строке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432" y="1889409"/>
            <a:ext cx="10009112" cy="28623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chemeClr val="bg1">
                    <a:lumMod val="50000"/>
                  </a:schemeClr>
                </a:solidFill>
              </a:rPr>
              <a:t>Insert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ru-RU" sz="2800" dirty="0" err="1">
                <a:solidFill>
                  <a:schemeClr val="bg1">
                    <a:lumMod val="50000"/>
                  </a:schemeClr>
                </a:solidFill>
              </a:rPr>
              <a:t>ss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, s, </a:t>
            </a:r>
            <a:r>
              <a:rPr lang="ru-RU" sz="28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) – процедура, вставляющая в строку s подстроку </a:t>
            </a:r>
            <a:r>
              <a:rPr lang="ru-RU" sz="2800" dirty="0" err="1">
                <a:solidFill>
                  <a:schemeClr val="bg1">
                    <a:lumMod val="50000"/>
                  </a:schemeClr>
                </a:solidFill>
              </a:rPr>
              <a:t>ss</a:t>
            </a:r>
            <a:r>
              <a:rPr lang="ru-RU" sz="2800" dirty="0">
                <a:solidFill>
                  <a:schemeClr val="bg1">
                    <a:lumMod val="50000"/>
                  </a:schemeClr>
                </a:solidFill>
              </a:rPr>
              <a:t>, начиная с позиции </a:t>
            </a:r>
            <a:r>
              <a:rPr lang="ru-RU" sz="28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ru-RU" sz="28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Delete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(s,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, k) – процедура, удаляющая из строки s подстроку длиной k символов, начиная с позиции 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. Если удаляемых символов окажется меньше k, будут удалены символы до конца строки.</a:t>
            </a:r>
            <a:endParaRPr lang="ru-RU" sz="2800" dirty="0">
              <a:solidFill>
                <a:schemeClr val="bg1">
                  <a:lumMod val="50000"/>
                </a:schemeClr>
              </a:solidFill>
            </a:endParaRPr>
          </a:p>
          <a:p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658585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265654" y="258700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Замена, удаление и вставка в строке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440" y="1183297"/>
            <a:ext cx="10009112" cy="50167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sz="2400" dirty="0">
                <a:solidFill>
                  <a:schemeClr val="bg1"/>
                </a:solidFill>
              </a:rPr>
              <a:t>•	</a:t>
            </a:r>
            <a:r>
              <a:rPr lang="ru-RU" sz="2400" b="1" dirty="0" err="1">
                <a:solidFill>
                  <a:srgbClr val="0000FF"/>
                </a:solidFill>
              </a:rPr>
              <a:t>ReverseString</a:t>
            </a:r>
            <a:r>
              <a:rPr lang="ru-RU" sz="2400" b="1" dirty="0">
                <a:solidFill>
                  <a:srgbClr val="0000FF"/>
                </a:solidFill>
              </a:rPr>
              <a:t>(s, </a:t>
            </a:r>
            <a:r>
              <a:rPr lang="ru-RU" sz="2400" b="1" dirty="0" err="1">
                <a:solidFill>
                  <a:srgbClr val="0000FF"/>
                </a:solidFill>
              </a:rPr>
              <a:t>from</a:t>
            </a:r>
            <a:r>
              <a:rPr lang="ru-RU" sz="2400" b="1" dirty="0">
                <a:solidFill>
                  <a:srgbClr val="0000FF"/>
                </a:solidFill>
              </a:rPr>
              <a:t>, k)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– функция возвращает строку s, в которой инвертирована подстрока длиной k, начиная с позиции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. Если не указывать параметры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</a:rPr>
              <a:t>from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 и k, инвертируется вся строка.</a:t>
            </a:r>
          </a:p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Другими словами, можно создавать «перевёртыши».</a:t>
            </a:r>
          </a:p>
          <a:p>
            <a:pPr lvl="3"/>
            <a:r>
              <a:rPr lang="en-US" sz="2400" dirty="0">
                <a:solidFill>
                  <a:srgbClr val="0000FF"/>
                </a:solidFill>
              </a:rPr>
              <a:t>s:='</a:t>
            </a:r>
            <a:r>
              <a:rPr lang="ru-RU" sz="2400" dirty="0" err="1">
                <a:solidFill>
                  <a:srgbClr val="0000FF"/>
                </a:solidFill>
              </a:rPr>
              <a:t>КрокодиЛ</a:t>
            </a:r>
            <a:r>
              <a:rPr lang="ru-RU" sz="2400" dirty="0">
                <a:solidFill>
                  <a:srgbClr val="0000FF"/>
                </a:solidFill>
              </a:rPr>
              <a:t>'; </a:t>
            </a:r>
            <a:r>
              <a:rPr lang="en-US" sz="2400" dirty="0" err="1">
                <a:solidFill>
                  <a:srgbClr val="0000FF"/>
                </a:solidFill>
              </a:rPr>
              <a:t>writeln</a:t>
            </a:r>
            <a:r>
              <a:rPr lang="en-US" sz="2400" dirty="0">
                <a:solidFill>
                  <a:srgbClr val="0000FF"/>
                </a:solidFill>
              </a:rPr>
              <a:t>(s);</a:t>
            </a:r>
          </a:p>
          <a:p>
            <a:pPr lvl="3"/>
            <a:r>
              <a:rPr lang="en-US" sz="2400" dirty="0">
                <a:solidFill>
                  <a:srgbClr val="0000FF"/>
                </a:solidFill>
              </a:rPr>
              <a:t>d:=ReverseString(s);</a:t>
            </a:r>
          </a:p>
          <a:p>
            <a:pPr lvl="3"/>
            <a:r>
              <a:rPr lang="en-US" sz="2400" dirty="0" err="1">
                <a:solidFill>
                  <a:srgbClr val="0000FF"/>
                </a:solidFill>
              </a:rPr>
              <a:t>writeln</a:t>
            </a:r>
            <a:r>
              <a:rPr lang="en-US" sz="2400" dirty="0">
                <a:solidFill>
                  <a:srgbClr val="0000FF"/>
                </a:solidFill>
              </a:rPr>
              <a:t>(d);</a:t>
            </a:r>
          </a:p>
          <a:p>
            <a:pPr lvl="3"/>
            <a:r>
              <a:rPr lang="en-US" sz="2400" dirty="0">
                <a:solidFill>
                  <a:srgbClr val="0000FF"/>
                </a:solidFill>
              </a:rPr>
              <a:t>d:=ReverseString(s,5,4);</a:t>
            </a:r>
          </a:p>
          <a:p>
            <a:pPr lvl="3"/>
            <a:r>
              <a:rPr lang="en-US" sz="2400" dirty="0" err="1">
                <a:solidFill>
                  <a:srgbClr val="0000FF"/>
                </a:solidFill>
              </a:rPr>
              <a:t>writeln</a:t>
            </a:r>
            <a:r>
              <a:rPr lang="en-US" sz="2400" dirty="0">
                <a:solidFill>
                  <a:srgbClr val="0000FF"/>
                </a:solidFill>
              </a:rPr>
              <a:t>(d);</a:t>
            </a:r>
            <a:endParaRPr lang="ru-RU" sz="2400" dirty="0">
              <a:solidFill>
                <a:srgbClr val="0000FF"/>
              </a:solidFill>
            </a:endParaRPr>
          </a:p>
          <a:p>
            <a:r>
              <a:rPr lang="ru-RU" sz="1600" dirty="0">
                <a:solidFill>
                  <a:srgbClr val="0000FF"/>
                </a:solidFill>
              </a:rPr>
              <a:t>-----------------------------------------------------------------------------------------------------</a:t>
            </a:r>
          </a:p>
          <a:p>
            <a:r>
              <a:rPr lang="ru-RU" dirty="0" err="1">
                <a:solidFill>
                  <a:srgbClr val="0000FF"/>
                </a:solidFill>
              </a:rPr>
              <a:t>КрокодиЛ</a:t>
            </a:r>
            <a:endParaRPr lang="ru-RU" dirty="0">
              <a:solidFill>
                <a:srgbClr val="0000FF"/>
              </a:solidFill>
            </a:endParaRPr>
          </a:p>
          <a:p>
            <a:r>
              <a:rPr lang="ru-RU" dirty="0" err="1">
                <a:solidFill>
                  <a:srgbClr val="0000FF"/>
                </a:solidFill>
              </a:rPr>
              <a:t>ЛидокорК</a:t>
            </a:r>
            <a:endParaRPr lang="ru-RU" dirty="0">
              <a:solidFill>
                <a:srgbClr val="0000FF"/>
              </a:solidFill>
            </a:endParaRPr>
          </a:p>
          <a:p>
            <a:r>
              <a:rPr lang="ru-RU" dirty="0" err="1">
                <a:solidFill>
                  <a:srgbClr val="0000FF"/>
                </a:solidFill>
              </a:rPr>
              <a:t>КрокЛидо</a:t>
            </a:r>
            <a:endParaRPr lang="ru-RU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750224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695400" y="-141494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kern="0" dirty="0"/>
              <a:t>Символьный тип данных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78E3C-C80F-4829-B5D7-E9C007FBE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428" y="1406336"/>
            <a:ext cx="9466165" cy="23698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800" b="1" dirty="0" err="1">
                <a:solidFill>
                  <a:srgbClr val="0000D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800" b="1" dirty="0">
                <a:solidFill>
                  <a:srgbClr val="0000D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 err="1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c:char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</a:p>
          <a:p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endParaRPr lang="ru-RU" sz="2800" dirty="0">
              <a:solidFill>
                <a:srgbClr val="FF0000"/>
              </a:solidFill>
              <a:latin typeface="Courier New" pitchFamily="49" charset="0"/>
            </a:endParaRP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Описание можно соединить с инициализацией:</a:t>
            </a:r>
            <a:endParaRPr lang="ru-RU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a: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char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:= 'a'; // тип указан явно</a:t>
            </a:r>
          </a:p>
          <a:p>
            <a:pPr algn="ctr"/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b:= 'b'; //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автовыведение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типа</a:t>
            </a:r>
          </a:p>
          <a:p>
            <a:pPr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Заголовок 5">
            <a:extLst>
              <a:ext uri="{FF2B5EF4-FFF2-40B4-BE49-F238E27FC236}">
                <a16:creationId xmlns:a16="http://schemas.microsoft.com/office/drawing/2014/main" id="{50F7536B-95BA-499C-AE0F-AA4FD0DEF750}"/>
              </a:ext>
            </a:extLst>
          </p:cNvPr>
          <p:cNvSpPr txBox="1">
            <a:spLocks/>
          </p:cNvSpPr>
          <p:nvPr/>
        </p:nvSpPr>
        <p:spPr bwMode="auto">
          <a:xfrm>
            <a:off x="1318638" y="791153"/>
            <a:ext cx="6503421" cy="73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Описание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452" y="4728522"/>
            <a:ext cx="9466165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450215"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b: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dirty="0">
                <a:solidFill>
                  <a:srgbClr val="E0A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‘2'</a:t>
            </a: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5">
            <a:extLst>
              <a:ext uri="{FF2B5EF4-FFF2-40B4-BE49-F238E27FC236}">
                <a16:creationId xmlns:a16="http://schemas.microsoft.com/office/drawing/2014/main" id="{E745A305-CCE3-437A-9E48-C41212853427}"/>
              </a:ext>
            </a:extLst>
          </p:cNvPr>
          <p:cNvSpPr txBox="1">
            <a:spLocks/>
          </p:cNvSpPr>
          <p:nvPr/>
        </p:nvSpPr>
        <p:spPr bwMode="auto">
          <a:xfrm>
            <a:off x="1019436" y="3739882"/>
            <a:ext cx="6503421" cy="73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Присваивание</a:t>
            </a:r>
            <a:r>
              <a:rPr lang="ru-RU" sz="2800" kern="0" dirty="0">
                <a:solidFill>
                  <a:schemeClr val="tx1"/>
                </a:solidFill>
              </a:rPr>
              <a:t> </a:t>
            </a:r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481864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695400" y="239554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Переход от символа к его коду и обратно</a:t>
            </a:r>
            <a:endParaRPr lang="ru-RU" kern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78E3C-C80F-4829-B5D7-E9C007FBE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12" y="1484784"/>
            <a:ext cx="9466165" cy="50783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Получить 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десятичный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 код символа:</a:t>
            </a:r>
          </a:p>
          <a:p>
            <a:pPr lvl="0"/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lvl="0" algn="ctr"/>
            <a:r>
              <a:rPr lang="ru-RU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Ord</a:t>
            </a:r>
            <a:r>
              <a:rPr lang="ru-RU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(c)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– код символа c в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Unicode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begin</a:t>
            </a:r>
          </a:p>
          <a:p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b:char;</a:t>
            </a:r>
          </a:p>
          <a:p>
            <a:r>
              <a:rPr lang="pl-PL" b="1" dirty="0">
                <a:solidFill>
                  <a:schemeClr val="bg1">
                    <a:lumMod val="50000"/>
                  </a:schemeClr>
                </a:solidFill>
              </a:rPr>
              <a:t>for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b:='a'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</a:rPr>
              <a:t>to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'z' </a:t>
            </a:r>
            <a:r>
              <a:rPr lang="pl-PL" b="1" dirty="0">
                <a:solidFill>
                  <a:schemeClr val="bg1">
                    <a:lumMod val="50000"/>
                  </a:schemeClr>
                </a:solidFill>
              </a:rPr>
              <a:t>do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 begin 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write(b:2,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ord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(b));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 err="1"/>
              <a:t>f</a:t>
            </a:r>
            <a:r>
              <a:rPr lang="en-US" b="1" dirty="0" err="1">
                <a:solidFill>
                  <a:schemeClr val="bg1">
                    <a:lumMod val="50000"/>
                  </a:schemeClr>
                </a:solidFill>
              </a:rPr>
              <a:t>for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b:='0'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to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'9'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do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begin 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write(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ord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(b):3);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end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--------------------------</a:t>
            </a:r>
          </a:p>
          <a:p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a97 b98 c99 d100 e101 f102 g103 h104 i105 j106 k107 l108 m109 n110 o111 p112 q113 r114 s115 t116 u117 v118 w119 x120 y121 z122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48 49 50 51 52 53 54 55 56 57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453654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695400" y="239554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Переход от символа к его коду и обратно</a:t>
            </a:r>
            <a:endParaRPr lang="ru-RU" kern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12" y="1808820"/>
            <a:ext cx="9466165" cy="36933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Произвести обратную операцию – получить символ по его внутреннему 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десятичному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 коду:</a:t>
            </a:r>
          </a:p>
          <a:p>
            <a:pPr lvl="0"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lvl="0" algn="ctr"/>
            <a:r>
              <a:rPr lang="ru-RU" b="1" dirty="0" err="1">
                <a:solidFill>
                  <a:srgbClr val="0000FF"/>
                </a:solidFill>
              </a:rPr>
              <a:t>Chr</a:t>
            </a:r>
            <a:r>
              <a:rPr lang="ru-RU" b="1" dirty="0">
                <a:solidFill>
                  <a:srgbClr val="0000FF"/>
                </a:solidFill>
              </a:rPr>
              <a:t>(код) 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– символ </a:t>
            </a:r>
            <a:r>
              <a:rPr lang="ru-RU" b="1" dirty="0">
                <a:solidFill>
                  <a:srgbClr val="0000FF"/>
                </a:solidFill>
              </a:rPr>
              <a:t>с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 указанным кодом </a:t>
            </a:r>
            <a:r>
              <a:rPr lang="ru-RU" dirty="0" err="1">
                <a:solidFill>
                  <a:schemeClr val="bg1">
                    <a:lumMod val="50000"/>
                  </a:schemeClr>
                </a:solidFill>
              </a:rPr>
              <a:t>Unicode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lvl="0" algn="ctr"/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lvl="0" algn="ctr"/>
            <a:endParaRPr lang="ru-RU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for </a:t>
            </a:r>
            <a:r>
              <a:rPr lang="en-US" b="1" dirty="0" err="1">
                <a:solidFill>
                  <a:schemeClr val="bg1"/>
                </a:solidFill>
              </a:rPr>
              <a:t>var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i:=99 </a:t>
            </a:r>
            <a:r>
              <a:rPr lang="en-US" b="1" dirty="0">
                <a:solidFill>
                  <a:schemeClr val="bg1"/>
                </a:solidFill>
              </a:rPr>
              <a:t>to </a:t>
            </a:r>
            <a:r>
              <a:rPr lang="en-US" dirty="0">
                <a:solidFill>
                  <a:schemeClr val="bg1"/>
                </a:solidFill>
              </a:rPr>
              <a:t>109 </a:t>
            </a:r>
            <a:r>
              <a:rPr lang="en-US" b="1" dirty="0">
                <a:solidFill>
                  <a:schemeClr val="bg1"/>
                </a:solidFill>
              </a:rPr>
              <a:t>do</a:t>
            </a:r>
          </a:p>
          <a:p>
            <a:r>
              <a:rPr lang="en-US" b="1" dirty="0">
                <a:solidFill>
                  <a:schemeClr val="bg1"/>
                </a:solidFill>
              </a:rPr>
              <a:t> begin </a:t>
            </a:r>
          </a:p>
          <a:p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write(i:4, </a:t>
            </a:r>
            <a:r>
              <a:rPr lang="en-US" dirty="0" err="1">
                <a:solidFill>
                  <a:schemeClr val="bg1"/>
                </a:solidFill>
              </a:rPr>
              <a:t>chr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));</a:t>
            </a:r>
          </a:p>
          <a:p>
            <a:r>
              <a:rPr lang="en-US" b="1" dirty="0">
                <a:solidFill>
                  <a:schemeClr val="bg1"/>
                </a:solidFill>
              </a:rPr>
              <a:t>end</a:t>
            </a:r>
            <a:r>
              <a:rPr lang="en-US" dirty="0">
                <a:solidFill>
                  <a:schemeClr val="bg1"/>
                </a:solidFill>
              </a:rPr>
              <a:t>;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------------------------------------------------------------------------------</a:t>
            </a:r>
          </a:p>
          <a:p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99c 100d 101e 102f 103g 104h 105i 106j 107k 108l 109m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937415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731404" y="-100938"/>
            <a:ext cx="10972800" cy="777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Строки</a:t>
            </a:r>
            <a:endParaRPr lang="ru-RU" kern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420" y="918568"/>
            <a:ext cx="10333148" cy="550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В PascalABC.NET строка – это последовательность символов практически неограниченной длины (на самом деле, строка не может занимать в памяти больше 2.1 Гбайт), принадлежащая некоторому алфавиту. </a:t>
            </a: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Символы в строке нумеруются от </a:t>
            </a:r>
            <a:r>
              <a:rPr lang="ru-RU" b="1" u="sng" dirty="0">
                <a:solidFill>
                  <a:schemeClr val="bg1">
                    <a:lumMod val="50000"/>
                  </a:schemeClr>
                </a:solidFill>
              </a:rPr>
              <a:t>единицы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, чтобы обратиться к символу с номером k в строке s нужно написать s[k]. 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S:=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‘’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– </a:t>
            </a: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пустая строка</a:t>
            </a: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err="1">
                <a:solidFill>
                  <a:srgbClr val="0000FF"/>
                </a:solidFill>
              </a:rPr>
              <a:t>var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st</a:t>
            </a:r>
            <a:r>
              <a:rPr lang="en-US" sz="2000" dirty="0">
                <a:solidFill>
                  <a:srgbClr val="0000FF"/>
                </a:solidFill>
              </a:rPr>
              <a:t>, </a:t>
            </a:r>
            <a:r>
              <a:rPr lang="ru-RU" sz="2000" dirty="0" err="1">
                <a:solidFill>
                  <a:srgbClr val="0000FF"/>
                </a:solidFill>
              </a:rPr>
              <a:t>МояСтрока</a:t>
            </a:r>
            <a:r>
              <a:rPr lang="ru-RU" sz="2000" dirty="0">
                <a:solidFill>
                  <a:srgbClr val="0000FF"/>
                </a:solidFill>
              </a:rPr>
              <a:t>, </a:t>
            </a:r>
            <a:r>
              <a:rPr lang="en-US" sz="2000" dirty="0">
                <a:solidFill>
                  <a:srgbClr val="0000FF"/>
                </a:solidFill>
              </a:rPr>
              <a:t>p18: string; // </a:t>
            </a:r>
            <a:r>
              <a:rPr lang="ru-RU" sz="2000" dirty="0">
                <a:solidFill>
                  <a:srgbClr val="0000FF"/>
                </a:solidFill>
              </a:rPr>
              <a:t>три строки</a:t>
            </a:r>
          </a:p>
          <a:p>
            <a:r>
              <a:rPr lang="en-US" sz="2000" dirty="0" err="1">
                <a:solidFill>
                  <a:srgbClr val="0000FF"/>
                </a:solidFill>
              </a:rPr>
              <a:t>var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ru-RU" sz="2000" dirty="0">
                <a:solidFill>
                  <a:srgbClr val="0000FF"/>
                </a:solidFill>
              </a:rPr>
              <a:t>а: </a:t>
            </a:r>
            <a:r>
              <a:rPr lang="en-US" sz="2000" dirty="0">
                <a:solidFill>
                  <a:srgbClr val="0000FF"/>
                </a:solidFill>
              </a:rPr>
              <a:t>string; // </a:t>
            </a:r>
            <a:r>
              <a:rPr lang="ru-RU" sz="2000" dirty="0">
                <a:solidFill>
                  <a:srgbClr val="0000FF"/>
                </a:solidFill>
              </a:rPr>
              <a:t>одна строка</a:t>
            </a:r>
          </a:p>
          <a:p>
            <a:r>
              <a:rPr lang="en-US" sz="2000" dirty="0" err="1">
                <a:solidFill>
                  <a:srgbClr val="0000FF"/>
                </a:solidFill>
              </a:rPr>
              <a:t>var</a:t>
            </a:r>
            <a:r>
              <a:rPr lang="en-US" sz="2000" dirty="0">
                <a:solidFill>
                  <a:srgbClr val="0000FF"/>
                </a:solidFill>
              </a:rPr>
              <a:t> sh1: string[27]; // </a:t>
            </a:r>
            <a:r>
              <a:rPr lang="ru-RU" sz="2000" dirty="0">
                <a:solidFill>
                  <a:srgbClr val="0000FF"/>
                </a:solidFill>
              </a:rPr>
              <a:t>короткая строка с длиной максимум 27 символов</a:t>
            </a:r>
          </a:p>
          <a:p>
            <a:r>
              <a:rPr lang="ru-RU" sz="2000" dirty="0" err="1">
                <a:solidFill>
                  <a:srgbClr val="0000FF"/>
                </a:solidFill>
              </a:rPr>
              <a:t>var</a:t>
            </a:r>
            <a:r>
              <a:rPr lang="ru-RU" sz="2000" dirty="0">
                <a:solidFill>
                  <a:srgbClr val="0000FF"/>
                </a:solidFill>
              </a:rPr>
              <a:t> s1: </a:t>
            </a:r>
            <a:r>
              <a:rPr lang="ru-RU" sz="2000" dirty="0" err="1">
                <a:solidFill>
                  <a:srgbClr val="0000FF"/>
                </a:solidFill>
              </a:rPr>
              <a:t>string</a:t>
            </a:r>
            <a:r>
              <a:rPr lang="ru-RU" sz="2000" dirty="0">
                <a:solidFill>
                  <a:srgbClr val="0000FF"/>
                </a:solidFill>
              </a:rPr>
              <a:t> := 'Это строка'; // тип указан явно</a:t>
            </a:r>
          </a:p>
          <a:p>
            <a:r>
              <a:rPr lang="ru-RU" sz="2000" dirty="0" err="1">
                <a:solidFill>
                  <a:srgbClr val="0000FF"/>
                </a:solidFill>
              </a:rPr>
              <a:t>var</a:t>
            </a:r>
            <a:r>
              <a:rPr lang="ru-RU" sz="2000" dirty="0">
                <a:solidFill>
                  <a:srgbClr val="0000FF"/>
                </a:solidFill>
              </a:rPr>
              <a:t> s2 := '*** И это строка ***'; // </a:t>
            </a:r>
            <a:r>
              <a:rPr lang="ru-RU" sz="2000" dirty="0" err="1">
                <a:solidFill>
                  <a:srgbClr val="0000FF"/>
                </a:solidFill>
              </a:rPr>
              <a:t>автовыведение</a:t>
            </a:r>
            <a:r>
              <a:rPr lang="ru-RU" sz="2000" dirty="0">
                <a:solidFill>
                  <a:srgbClr val="0000FF"/>
                </a:solidFill>
              </a:rPr>
              <a:t> типа</a:t>
            </a: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Если имеется строка 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 d := ’R’,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то будет автоматически выведен тип 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</a:rPr>
              <a:t>char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. Поэтому если необходимо, чтобы это была строка, то нужно указывать тип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string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960092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1111592" y="595473"/>
            <a:ext cx="978466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Операции с символами и строками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352" y="1736812"/>
            <a:ext cx="10333148" cy="46166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Конкатенация (сложение) </a:t>
            </a:r>
            <a:r>
              <a:rPr lang="ru-RU" sz="3200" b="1" dirty="0">
                <a:solidFill>
                  <a:schemeClr val="bg1">
                    <a:lumMod val="50000"/>
                  </a:schemeClr>
                </a:solidFill>
              </a:rPr>
              <a:t>+</a:t>
            </a:r>
            <a:endParaRPr lang="ru-RU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Символы и строки 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</a:rPr>
              <a:t>можно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 умножать на целочисленное значение.</a:t>
            </a:r>
            <a:endParaRPr lang="ru-RU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ru-RU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a := </a:t>
            </a:r>
            <a:r>
              <a:rPr lang="en-US" sz="2000" b="1" dirty="0">
                <a:solidFill>
                  <a:srgbClr val="C00000"/>
                </a:solidFill>
              </a:rPr>
              <a:t>5 *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'*' + '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Привет ' + 5 * '*';</a:t>
            </a:r>
          </a:p>
          <a:p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b := 'Pascal';</a:t>
            </a:r>
          </a:p>
          <a:p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c :='ABC.NET';</a:t>
            </a:r>
          </a:p>
          <a:p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d := '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Изучать ' +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b + c + '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вместо '+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b + ' -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правильное решение.';</a:t>
            </a:r>
          </a:p>
          <a:p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Результат работы программы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***** Привет ***** 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Изучать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PascalABC.NET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вместо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Pascal -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правильное решение.</a:t>
            </a:r>
          </a:p>
          <a:p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106933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1111592" y="408815"/>
            <a:ext cx="978466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Операции с символами и строками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352" y="1547989"/>
            <a:ext cx="10333148" cy="47089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Символы и строки можно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складывать с числами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!</a:t>
            </a:r>
          </a:p>
          <a:p>
            <a:r>
              <a:rPr lang="en-US" sz="2000" b="1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c:string;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c:=''+2.565;</a:t>
            </a:r>
          </a:p>
          <a:p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writeln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(c,' ',c[1],' ', c[length(c)]);</a:t>
            </a:r>
          </a:p>
          <a:p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writeln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----------------------------------------------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2.565  2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 5</a:t>
            </a:r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  <a:p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Как просто получить, например, самую старшую цифру числа с неизвестным числом разрядов:</a:t>
            </a:r>
          </a:p>
          <a:p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n := 73345210</a:t>
            </a:r>
          </a:p>
          <a:p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s := '' + n; // преобразуем число к строке, сложив с пустой строкой</a:t>
            </a:r>
          </a:p>
          <a:p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var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d := s[1]; // первый символ строки</a:t>
            </a:r>
          </a:p>
          <a:p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d.Print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// вывод: 7</a:t>
            </a:r>
          </a:p>
          <a:p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83159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99270" y="692696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Операции отношения для символов и строк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352" y="1916832"/>
            <a:ext cx="10333148" cy="40934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равниваются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между собой символы - по их внутреннему коду.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Больше тот символ, код которого больше. PascalABC.NET хранит и обрабатывает символы в кодировке 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Unicode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. В ней символы алфавита располагаются в алфавитном порядке, причем сначала идет латиница, а позже - кириллица.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В самом же алфавите сначала идут "большие" буквы (они же - прописные и заглавные, верхний регистр), а затем "маленькие" (строчные, нижний регистр). Не повезло лишь буквам Ё и ё - они выпали из кириллической последовательности.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Схематически картина упорядоченности цифр и букв такова:</a:t>
            </a:r>
          </a:p>
          <a:p>
            <a:pPr algn="ctr"/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0123456789 ... ABCD ... 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</a:rPr>
              <a:t>XYZabcd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 ... 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</a:rPr>
              <a:t>xyz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 ... Ё ... АБВГ ... 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</a:rPr>
              <a:t>ЭЮЯабвг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 ... 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</a:rPr>
              <a:t>эюя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 ... ё</a:t>
            </a:r>
          </a:p>
          <a:p>
            <a:pPr algn="ctr"/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Такое размещение символов Ё и  ё часто заставляет отказываться от них в строках, которые предназначены для упорядочивания (сортировки по алфавиту). </a:t>
            </a:r>
          </a:p>
        </p:txBody>
      </p:sp>
    </p:spTree>
    <p:extLst>
      <p:ext uri="{BB962C8B-B14F-4D97-AF65-F5344CB8AC3E}">
        <p14:creationId xmlns:p14="http://schemas.microsoft.com/office/powerpoint/2010/main" val="3138483354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 txBox="1">
            <a:spLocks/>
          </p:cNvSpPr>
          <p:nvPr/>
        </p:nvSpPr>
        <p:spPr bwMode="auto">
          <a:xfrm>
            <a:off x="99270" y="692696"/>
            <a:ext cx="118093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r>
              <a:rPr lang="ru-RU" dirty="0">
                <a:effectLst/>
              </a:rPr>
              <a:t>Операции отношения для символов и строк</a:t>
            </a:r>
            <a:endParaRPr lang="ru-RU" kern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8893" y="208760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6C7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PascalABC.NET</a:t>
            </a:r>
            <a:endParaRPr lang="ru-RU" sz="2000" dirty="0">
              <a:solidFill>
                <a:srgbClr val="F6C7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352" y="1916832"/>
            <a:ext cx="10333148" cy="40934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Вот десятичные коды приведенных выше символов:</a:t>
            </a:r>
          </a:p>
          <a:p>
            <a:pPr algn="ctr"/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цифры '0'..'9' имеют десятичные коды #48..#57;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латинские буквы 'A'..'Z' имеют десятичные коды #65..#90;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латинские буквы '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a'..'z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' имеют десятичные коды #97..#122;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буква 'Ё' имеет десятичный код #1025;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буквы кириллицы 'А'..'Я' (кроме Ё) имеют десятичные коды #1040..#1071;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буквы кириллицы '</a:t>
            </a:r>
            <a:r>
              <a:rPr lang="ru-RU" sz="2000" dirty="0" err="1">
                <a:solidFill>
                  <a:schemeClr val="bg1">
                    <a:lumMod val="50000"/>
                  </a:schemeClr>
                </a:solidFill>
              </a:rPr>
              <a:t>а'..'я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' (кроме ё) имеют десятичные коды #1072..#1103;</a:t>
            </a: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•	буква 'ё' имеет десятичный код #1105.</a:t>
            </a:r>
          </a:p>
          <a:p>
            <a:endParaRPr lang="ru-RU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Операций отношения шесть и это те самые операции отношения, о которых говорилось при рассмотрении логических выражений: </a:t>
            </a:r>
            <a:r>
              <a:rPr lang="ru-RU" sz="2000" b="1" dirty="0">
                <a:solidFill>
                  <a:schemeClr val="bg1">
                    <a:lumMod val="50000"/>
                  </a:schemeClr>
                </a:solidFill>
              </a:rPr>
              <a:t>=, &lt;&gt;, &gt;, &gt;=, &lt;, &lt;=. 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Тип результата отношения ожидаем: </a:t>
            </a:r>
            <a:r>
              <a:rPr lang="ru-RU" sz="2000" b="1" dirty="0" err="1">
                <a:solidFill>
                  <a:schemeClr val="bg1">
                    <a:lumMod val="50000"/>
                  </a:schemeClr>
                </a:solidFill>
              </a:rPr>
              <a:t>boolean</a:t>
            </a: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7473103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2026</TotalTime>
  <Words>985</Words>
  <Application>Microsoft Office PowerPoint</Application>
  <PresentationFormat>Широкоэкранный</PresentationFormat>
  <Paragraphs>213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Tahoma</vt:lpstr>
      <vt:lpstr>Times New Roman</vt:lpstr>
      <vt:lpstr>Wingdings</vt:lpstr>
      <vt:lpstr>Текстура</vt:lpstr>
      <vt:lpstr>Символьные и строковые величины  в PascalABC.NET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Анжелика И. Лапо</dc:creator>
  <cp:lastModifiedBy>t</cp:lastModifiedBy>
  <cp:revision>164</cp:revision>
  <cp:lastPrinted>1601-01-01T00:00:00Z</cp:lastPrinted>
  <dcterms:created xsi:type="dcterms:W3CDTF">1601-01-01T00:00:00Z</dcterms:created>
  <dcterms:modified xsi:type="dcterms:W3CDTF">2023-03-11T05:42:50Z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