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9.xml" ContentType="application/vnd.openxmlformats-officedocument.presentationml.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s/slide75.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Override PartName="/ppt/slides/slide80.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3" r:id="rId18"/>
    <p:sldId id="272" r:id="rId19"/>
    <p:sldId id="275" r:id="rId20"/>
    <p:sldId id="274"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1" r:id="rId36"/>
    <p:sldId id="290" r:id="rId37"/>
    <p:sldId id="292" r:id="rId38"/>
    <p:sldId id="293" r:id="rId39"/>
    <p:sldId id="294" r:id="rId40"/>
    <p:sldId id="295" r:id="rId41"/>
    <p:sldId id="296" r:id="rId42"/>
    <p:sldId id="297" r:id="rId43"/>
    <p:sldId id="298" r:id="rId44"/>
    <p:sldId id="299" r:id="rId45"/>
    <p:sldId id="300" r:id="rId46"/>
    <p:sldId id="302" r:id="rId47"/>
    <p:sldId id="303" r:id="rId48"/>
    <p:sldId id="301" r:id="rId49"/>
    <p:sldId id="304" r:id="rId50"/>
    <p:sldId id="305" r:id="rId51"/>
    <p:sldId id="306" r:id="rId52"/>
    <p:sldId id="307" r:id="rId53"/>
    <p:sldId id="308" r:id="rId54"/>
    <p:sldId id="309" r:id="rId55"/>
    <p:sldId id="310" r:id="rId56"/>
    <p:sldId id="311" r:id="rId57"/>
    <p:sldId id="313" r:id="rId58"/>
    <p:sldId id="315" r:id="rId59"/>
    <p:sldId id="314" r:id="rId60"/>
    <p:sldId id="312" r:id="rId61"/>
    <p:sldId id="316"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2" r:id="rId77"/>
    <p:sldId id="331" r:id="rId78"/>
    <p:sldId id="333" r:id="rId79"/>
    <p:sldId id="334" r:id="rId80"/>
    <p:sldId id="335" r:id="rId8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5982" autoAdjust="0"/>
    <p:restoredTop sz="94660"/>
  </p:normalViewPr>
  <p:slideViewPr>
    <p:cSldViewPr snapToGrid="0">
      <p:cViewPr varScale="1">
        <p:scale>
          <a:sx n="66" d="100"/>
          <a:sy n="66" d="100"/>
        </p:scale>
        <p:origin x="-168" y="-82"/>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presProps" Target="presProps.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3048000" y="3124200"/>
            <a:ext cx="82296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10733828" y="1110597"/>
            <a:ext cx="2286000" cy="508000"/>
          </a:xfrm>
        </p:spPr>
        <p:txBody>
          <a:bodyPr/>
          <a:lstStyle/>
          <a:p>
            <a:fld id="{63A1C593-65D0-4073-BCC9-577B9352EA97}" type="datetimeFigureOut">
              <a:rPr lang="en-US" smtClean="0"/>
              <a:pPr/>
              <a:t>11/28/2025</a:t>
            </a:fld>
            <a:endParaRPr lang="en-US"/>
          </a:p>
        </p:txBody>
      </p:sp>
      <p:sp>
        <p:nvSpPr>
          <p:cNvPr id="17" name="Нижний колонтитул 16"/>
          <p:cNvSpPr>
            <a:spLocks noGrp="1"/>
          </p:cNvSpPr>
          <p:nvPr>
            <p:ph type="ftr" sz="quarter" idx="11"/>
          </p:nvPr>
        </p:nvSpPr>
        <p:spPr bwMode="auto">
          <a:xfrm rot="5400000">
            <a:off x="10045959" y="4117661"/>
            <a:ext cx="3657600" cy="512064"/>
          </a:xfrm>
        </p:spPr>
        <p:txBody>
          <a:bodyPr/>
          <a:lstStyle/>
          <a:p>
            <a:endParaRPr lang="en-US"/>
          </a:p>
        </p:txBody>
      </p:sp>
      <p:sp>
        <p:nvSpPr>
          <p:cNvPr id="10" name="Прямоугольник 9"/>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767392" y="4928702"/>
            <a:ext cx="812800" cy="517524"/>
          </a:xfrm>
        </p:spPr>
        <p:txBody>
          <a:bodyPr/>
          <a:lstStyle/>
          <a:p>
            <a:fld id="{9B618960-8005-486C-9A75-10CB2AAC16F9}"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3A1C593-65D0-4073-BCC9-577B9352EA97}" type="datetimeFigureOut">
              <a:rPr lang="en-US" smtClean="0"/>
              <a:pPr/>
              <a:t>11/28/2025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839200" y="274642"/>
            <a:ext cx="22352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600" y="274641"/>
            <a:ext cx="8026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63A1C593-65D0-4073-BCC9-577B9352EA97}" type="datetimeFigureOut">
              <a:rPr lang="en-US" smtClean="0"/>
              <a:pPr/>
              <a:t>11/28/2025</a:t>
            </a:fld>
            <a:endParaRPr lang="en-US"/>
          </a:p>
        </p:txBody>
      </p:sp>
      <p:sp>
        <p:nvSpPr>
          <p:cNvPr id="5" name="Нижний колонтитул 4"/>
          <p:cNvSpPr>
            <a:spLocks noGrp="1"/>
          </p:cNvSpPr>
          <p:nvPr>
            <p:ph type="ftr" sz="quarter" idx="11"/>
          </p:nvPr>
        </p:nvSpPr>
        <p:spPr/>
        <p:txBody>
          <a:bodyPr/>
          <a:lstStyle/>
          <a:p>
            <a:endParaRPr lang="en-US"/>
          </a:p>
        </p:txBody>
      </p:sp>
      <p:sp>
        <p:nvSpPr>
          <p:cNvPr id="6" name="Номер слайда 5"/>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Содержимое 7"/>
          <p:cNvSpPr>
            <a:spLocks noGrp="1"/>
          </p:cNvSpPr>
          <p:nvPr>
            <p:ph sz="quarter" idx="1"/>
          </p:nvPr>
        </p:nvSpPr>
        <p:spPr>
          <a:xfrm>
            <a:off x="609600" y="1600200"/>
            <a:ext cx="99568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63A1C593-65D0-4073-BCC9-577B9352EA97}" type="datetimeFigureOut">
              <a:rPr lang="en-US" smtClean="0"/>
              <a:pPr/>
              <a:t>11/28/2025</a:t>
            </a:fld>
            <a:endParaRPr lang="en-US"/>
          </a:p>
        </p:txBody>
      </p:sp>
      <p:sp>
        <p:nvSpPr>
          <p:cNvPr id="9" name="Номер слайда 8"/>
          <p:cNvSpPr>
            <a:spLocks noGrp="1"/>
          </p:cNvSpPr>
          <p:nvPr>
            <p:ph type="sldNum" sz="quarter" idx="15"/>
          </p:nvPr>
        </p:nvSpPr>
        <p:spPr/>
        <p:txBody>
          <a:bodyPr rtlCol="0"/>
          <a:lstStyle/>
          <a:p>
            <a:fld id="{9B618960-8005-486C-9A75-10CB2AAC16F9}" type="slidenum">
              <a:rPr lang="en-US" smtClean="0"/>
              <a:pPr/>
              <a:t>‹#›</a:t>
            </a:fld>
            <a:endParaRPr lang="en-US"/>
          </a:p>
        </p:txBody>
      </p:sp>
      <p:sp>
        <p:nvSpPr>
          <p:cNvPr id="10" name="Нижний колонтитул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8000" y="2895600"/>
            <a:ext cx="82296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10732008" y="1106932"/>
            <a:ext cx="2286000" cy="508000"/>
          </a:xfrm>
        </p:spPr>
        <p:txBody>
          <a:bodyPr/>
          <a:lstStyle/>
          <a:p>
            <a:fld id="{63A1C593-65D0-4073-BCC9-577B9352EA97}" type="datetimeFigureOut">
              <a:rPr lang="en-US" smtClean="0"/>
              <a:pPr/>
              <a:t>11/28/2025</a:t>
            </a:fld>
            <a:endParaRPr lang="en-US"/>
          </a:p>
        </p:txBody>
      </p:sp>
      <p:sp>
        <p:nvSpPr>
          <p:cNvPr id="5" name="Нижний колонтитул 4"/>
          <p:cNvSpPr>
            <a:spLocks noGrp="1"/>
          </p:cNvSpPr>
          <p:nvPr>
            <p:ph type="ftr" sz="quarter" idx="11"/>
          </p:nvPr>
        </p:nvSpPr>
        <p:spPr bwMode="auto">
          <a:xfrm rot="5400000">
            <a:off x="10046208" y="4114800"/>
            <a:ext cx="3657600" cy="512064"/>
          </a:xfrm>
        </p:spPr>
        <p:txBody>
          <a:bodyPr/>
          <a:lstStyle/>
          <a:p>
            <a:endParaRPr lang="en-US"/>
          </a:p>
        </p:txBody>
      </p:sp>
      <p:sp>
        <p:nvSpPr>
          <p:cNvPr id="9" name="Прямоугольник 8"/>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787488" y="4928702"/>
            <a:ext cx="812800" cy="517524"/>
          </a:xfrm>
        </p:spPr>
        <p:txBody>
          <a:bodyPr/>
          <a:lstStyle/>
          <a:p>
            <a:fld id="{9B618960-8005-486C-9A75-10CB2AAC16F9}"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63A1C593-65D0-4073-BCC9-577B9352EA97}" type="datetimeFigureOut">
              <a:rPr lang="en-US" smtClean="0"/>
              <a:pPr/>
              <a:t>11/28/2025</a:t>
            </a:fld>
            <a:endParaRPr lang="en-US"/>
          </a:p>
        </p:txBody>
      </p:sp>
      <p:sp>
        <p:nvSpPr>
          <p:cNvPr id="6" name="Нижний колонтитул 5"/>
          <p:cNvSpPr>
            <a:spLocks noGrp="1"/>
          </p:cNvSpPr>
          <p:nvPr>
            <p:ph type="ftr" sz="quarter" idx="11"/>
          </p:nvPr>
        </p:nvSpPr>
        <p:spPr/>
        <p:txBody>
          <a:bodyPr/>
          <a:lstStyle/>
          <a:p>
            <a:endParaRPr lang="en-US"/>
          </a:p>
        </p:txBody>
      </p:sp>
      <p:sp>
        <p:nvSpPr>
          <p:cNvPr id="7" name="Номер слайда 6"/>
          <p:cNvSpPr>
            <a:spLocks noGrp="1"/>
          </p:cNvSpPr>
          <p:nvPr>
            <p:ph type="sldNum" sz="quarter" idx="12"/>
          </p:nvPr>
        </p:nvSpPr>
        <p:spPr/>
        <p:txBody>
          <a:bodyPr/>
          <a:lstStyle/>
          <a:p>
            <a:fld id="{9B618960-8005-486C-9A75-10CB2AAC16F9}" type="slidenum">
              <a:rPr lang="en-US" smtClean="0"/>
              <a:pPr/>
              <a:t>‹#›</a:t>
            </a:fld>
            <a:endParaRPr lang="en-US"/>
          </a:p>
        </p:txBody>
      </p:sp>
      <p:sp>
        <p:nvSpPr>
          <p:cNvPr id="9" name="Содержимое 8"/>
          <p:cNvSpPr>
            <a:spLocks noGrp="1"/>
          </p:cNvSpPr>
          <p:nvPr>
            <p:ph sz="quarter" idx="1"/>
          </p:nvPr>
        </p:nvSpPr>
        <p:spPr>
          <a:xfrm>
            <a:off x="609600" y="1600200"/>
            <a:ext cx="48768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5693664" y="1600200"/>
            <a:ext cx="48768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3050"/>
            <a:ext cx="100584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63A1C593-65D0-4073-BCC9-577B9352EA97}" type="datetimeFigureOut">
              <a:rPr lang="en-US" smtClean="0"/>
              <a:pPr/>
              <a:t>11/28/2025</a:t>
            </a:fld>
            <a:endParaRPr lang="en-US"/>
          </a:p>
        </p:txBody>
      </p:sp>
      <p:sp>
        <p:nvSpPr>
          <p:cNvPr id="8" name="Нижний колонтитул 7"/>
          <p:cNvSpPr>
            <a:spLocks noGrp="1"/>
          </p:cNvSpPr>
          <p:nvPr>
            <p:ph type="ftr" sz="quarter" idx="11"/>
          </p:nvPr>
        </p:nvSpPr>
        <p:spPr/>
        <p:txBody>
          <a:bodyPr/>
          <a:lstStyle/>
          <a:p>
            <a:endParaRPr lang="en-US"/>
          </a:p>
        </p:txBody>
      </p:sp>
      <p:sp>
        <p:nvSpPr>
          <p:cNvPr id="9" name="Номер слайда 8"/>
          <p:cNvSpPr>
            <a:spLocks noGrp="1"/>
          </p:cNvSpPr>
          <p:nvPr>
            <p:ph type="sldNum" sz="quarter" idx="12"/>
          </p:nvPr>
        </p:nvSpPr>
        <p:spPr/>
        <p:txBody>
          <a:bodyPr/>
          <a:lstStyle/>
          <a:p>
            <a:fld id="{9B618960-8005-486C-9A75-10CB2AAC16F9}" type="slidenum">
              <a:rPr lang="en-US" smtClean="0"/>
              <a:pPr/>
              <a:t>‹#›</a:t>
            </a:fld>
            <a:endParaRPr lang="en-US"/>
          </a:p>
        </p:txBody>
      </p:sp>
      <p:sp>
        <p:nvSpPr>
          <p:cNvPr id="11" name="Содержимое 10"/>
          <p:cNvSpPr>
            <a:spLocks noGrp="1"/>
          </p:cNvSpPr>
          <p:nvPr>
            <p:ph sz="quarter" idx="2"/>
          </p:nvPr>
        </p:nvSpPr>
        <p:spPr>
          <a:xfrm>
            <a:off x="609600" y="2362200"/>
            <a:ext cx="48768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quarter" idx="4"/>
          </p:nvPr>
        </p:nvSpPr>
        <p:spPr>
          <a:xfrm>
            <a:off x="5829300" y="2362200"/>
            <a:ext cx="48768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63A1C593-65D0-4073-BCC9-577B9352EA97}" type="datetimeFigureOut">
              <a:rPr lang="en-US" smtClean="0"/>
              <a:pPr/>
              <a:t>11/28/2025</a:t>
            </a:fld>
            <a:endParaRPr lang="en-US"/>
          </a:p>
        </p:txBody>
      </p:sp>
      <p:sp>
        <p:nvSpPr>
          <p:cNvPr id="7" name="Номер слайда 6"/>
          <p:cNvSpPr>
            <a:spLocks noGrp="1"/>
          </p:cNvSpPr>
          <p:nvPr>
            <p:ph type="sldNum" sz="quarter" idx="11"/>
          </p:nvPr>
        </p:nvSpPr>
        <p:spPr/>
        <p:txBody>
          <a:bodyPr rtlCol="0"/>
          <a:lstStyle/>
          <a:p>
            <a:fld id="{9B618960-8005-486C-9A75-10CB2AAC16F9}" type="slidenum">
              <a:rPr lang="en-US" smtClean="0"/>
              <a:pPr/>
              <a:t>‹#›</a:t>
            </a:fld>
            <a:endParaRPr lang="en-US"/>
          </a:p>
        </p:txBody>
      </p:sp>
      <p:sp>
        <p:nvSpPr>
          <p:cNvPr id="8" name="Нижний колонтитул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3A1C593-65D0-4073-BCC9-577B9352EA97}" type="datetimeFigureOut">
              <a:rPr lang="en-US" smtClean="0"/>
              <a:pPr/>
              <a:t>11/28/2025</a:t>
            </a:fld>
            <a:endParaRPr lang="en-US"/>
          </a:p>
        </p:txBody>
      </p:sp>
      <p:sp>
        <p:nvSpPr>
          <p:cNvPr id="3" name="Нижний колонтитул 2"/>
          <p:cNvSpPr>
            <a:spLocks noGrp="1"/>
          </p:cNvSpPr>
          <p:nvPr>
            <p:ph type="ftr" sz="quarter" idx="11"/>
          </p:nvPr>
        </p:nvSpPr>
        <p:spPr/>
        <p:txBody>
          <a:bodyPr/>
          <a:lstStyle/>
          <a:p>
            <a:endParaRPr lang="en-US"/>
          </a:p>
        </p:txBody>
      </p:sp>
      <p:sp>
        <p:nvSpPr>
          <p:cNvPr id="4" name="Номер слайда 3"/>
          <p:cNvSpPr>
            <a:spLocks noGrp="1"/>
          </p:cNvSpPr>
          <p:nvPr>
            <p:ph type="sldNum" sz="quarter" idx="12"/>
          </p:nvPr>
        </p:nvSpPr>
        <p:spPr/>
        <p:txBody>
          <a:bodyPr/>
          <a:lstStyle/>
          <a:p>
            <a:fld id="{9B618960-8005-486C-9A75-10CB2AAC16F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Содержимое 17"/>
          <p:cNvSpPr>
            <a:spLocks noGrp="1"/>
          </p:cNvSpPr>
          <p:nvPr>
            <p:ph sz="quarter" idx="1"/>
          </p:nvPr>
        </p:nvSpPr>
        <p:spPr>
          <a:xfrm>
            <a:off x="406400" y="274320"/>
            <a:ext cx="75184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63A1C593-65D0-4073-BCC9-577B9352EA97}" type="datetimeFigureOut">
              <a:rPr lang="en-US" smtClean="0"/>
              <a:pPr/>
              <a:t>11/28/2025</a:t>
            </a:fld>
            <a:endParaRPr lang="en-US"/>
          </a:p>
        </p:txBody>
      </p:sp>
      <p:sp>
        <p:nvSpPr>
          <p:cNvPr id="22" name="Номер слайда 21"/>
          <p:cNvSpPr>
            <a:spLocks noGrp="1"/>
          </p:cNvSpPr>
          <p:nvPr>
            <p:ph type="sldNum" sz="quarter" idx="15"/>
          </p:nvPr>
        </p:nvSpPr>
        <p:spPr/>
        <p:txBody>
          <a:bodyPr rtlCol="0"/>
          <a:lstStyle/>
          <a:p>
            <a:fld id="{9B618960-8005-486C-9A75-10CB2AAC16F9}" type="slidenum">
              <a:rPr lang="en-US" smtClean="0"/>
              <a:pPr/>
              <a:t>‹#›</a:t>
            </a:fld>
            <a:endParaRPr lang="en-US"/>
          </a:p>
        </p:txBody>
      </p:sp>
      <p:sp>
        <p:nvSpPr>
          <p:cNvPr id="23" name="Нижний колонтитул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5518404" y="3124200"/>
            <a:ext cx="6309360" cy="6096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63A1C593-65D0-4073-BCC9-577B9352EA97}" type="datetimeFigureOut">
              <a:rPr lang="en-US" smtClean="0"/>
              <a:pPr/>
              <a:t>11/28/2025</a:t>
            </a:fld>
            <a:endParaRPr lang="en-US"/>
          </a:p>
        </p:txBody>
      </p:sp>
      <p:sp>
        <p:nvSpPr>
          <p:cNvPr id="18" name="Номер слайда 17"/>
          <p:cNvSpPr>
            <a:spLocks noGrp="1"/>
          </p:cNvSpPr>
          <p:nvPr>
            <p:ph type="sldNum" sz="quarter" idx="11"/>
          </p:nvPr>
        </p:nvSpPr>
        <p:spPr/>
        <p:txBody>
          <a:bodyPr rtlCol="0"/>
          <a:lstStyle/>
          <a:p>
            <a:fld id="{9B618960-8005-486C-9A75-10CB2AAC16F9}" type="slidenum">
              <a:rPr lang="en-US" smtClean="0"/>
              <a:pPr/>
              <a:t>‹#›</a:t>
            </a:fld>
            <a:endParaRPr lang="en-US"/>
          </a:p>
        </p:txBody>
      </p:sp>
      <p:sp>
        <p:nvSpPr>
          <p:cNvPr id="21" name="Нижний колонтитул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609600" y="274638"/>
            <a:ext cx="99568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3A1C593-65D0-4073-BCC9-577B9352EA97}" type="datetimeFigureOut">
              <a:rPr lang="en-US" smtClean="0"/>
              <a:pPr/>
              <a:t>11/28/2025</a:t>
            </a:fld>
            <a:endParaRPr lang="en-US"/>
          </a:p>
        </p:txBody>
      </p:sp>
      <p:sp>
        <p:nvSpPr>
          <p:cNvPr id="3" name="Нижний колонтитул 2"/>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Прямая соединительная линия 6"/>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9B618960-8005-486C-9A75-10CB2AAC16F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12831" y="1705708"/>
            <a:ext cx="8229600" cy="1894362"/>
          </a:xfrm>
        </p:spPr>
        <p:txBody>
          <a:bodyPr>
            <a:normAutofit/>
          </a:bodyPr>
          <a:lstStyle/>
          <a:p>
            <a:r>
              <a:rPr lang="ru-RU" sz="3600" dirty="0" smtClean="0">
                <a:solidFill>
                  <a:schemeClr val="tx1"/>
                </a:solidFill>
              </a:rPr>
              <a:t>Синтаксис и пунктуация</a:t>
            </a:r>
            <a:endParaRPr lang="en-US" sz="3600" dirty="0">
              <a:solidFill>
                <a:schemeClr val="tx1"/>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xmlns="" val="3072013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74638"/>
            <a:ext cx="10748211" cy="2071520"/>
          </a:xfrm>
        </p:spPr>
        <p:txBody>
          <a:bodyPr>
            <a:normAutofit fontScale="90000"/>
          </a:bodyPr>
          <a:lstStyle/>
          <a:p>
            <a:pPr algn="ctr"/>
            <a:r>
              <a:rPr lang="ru-RU" b="1" dirty="0" smtClean="0"/>
              <a:t>Сказуемое</a:t>
            </a:r>
            <a:r>
              <a:rPr lang="ru-RU" dirty="0" smtClean="0"/>
              <a:t/>
            </a:r>
            <a:br>
              <a:rPr lang="ru-RU" dirty="0" smtClean="0"/>
            </a:br>
            <a:r>
              <a:rPr lang="ru-RU" cap="none" dirty="0" smtClean="0"/>
              <a:t>(главный член предложения, обозначающий признак или состояние предмета речи и отвечает на вопросы: что делает предмет? каков предмет? что такое предмет? что происходит с предметом?)</a:t>
            </a:r>
            <a:endParaRPr lang="ru-RU" cap="none" dirty="0"/>
          </a:p>
        </p:txBody>
      </p:sp>
      <p:sp>
        <p:nvSpPr>
          <p:cNvPr id="3" name="Содержимое 2"/>
          <p:cNvSpPr>
            <a:spLocks noGrp="1"/>
          </p:cNvSpPr>
          <p:nvPr>
            <p:ph sz="quarter" idx="1"/>
          </p:nvPr>
        </p:nvSpPr>
        <p:spPr>
          <a:xfrm>
            <a:off x="633663" y="2514600"/>
            <a:ext cx="10724148" cy="3946357"/>
          </a:xfrm>
        </p:spPr>
        <p:txBody>
          <a:bodyPr>
            <a:normAutofit/>
          </a:bodyPr>
          <a:lstStyle/>
          <a:p>
            <a:r>
              <a:rPr lang="ru-RU" sz="2800" dirty="0" smtClean="0"/>
              <a:t>Вечерняя заря ещё </a:t>
            </a:r>
            <a:r>
              <a:rPr lang="ru-RU" sz="2800" b="1" dirty="0" smtClean="0"/>
              <a:t>не погасла</a:t>
            </a:r>
            <a:r>
              <a:rPr lang="ru-RU" sz="2800" dirty="0" smtClean="0"/>
              <a:t>. </a:t>
            </a:r>
          </a:p>
          <a:p>
            <a:r>
              <a:rPr lang="ru-RU" sz="2800" dirty="0" smtClean="0"/>
              <a:t>Лёжа хлеба </a:t>
            </a:r>
            <a:r>
              <a:rPr lang="ru-RU" sz="2800" b="1" dirty="0" smtClean="0"/>
              <a:t>не добыть</a:t>
            </a:r>
            <a:r>
              <a:rPr lang="ru-RU" sz="2800" dirty="0" smtClean="0"/>
              <a:t>. </a:t>
            </a:r>
          </a:p>
          <a:p>
            <a:r>
              <a:rPr lang="ru-RU" sz="2800" dirty="0" smtClean="0"/>
              <a:t>Он </a:t>
            </a:r>
            <a:r>
              <a:rPr lang="ru-RU" sz="2800" b="1" dirty="0" smtClean="0"/>
              <a:t>взял себя в руки</a:t>
            </a:r>
            <a:r>
              <a:rPr lang="ru-RU" sz="2800" dirty="0" smtClean="0"/>
              <a:t>. </a:t>
            </a:r>
          </a:p>
          <a:p>
            <a:r>
              <a:rPr lang="ru-RU" sz="2800" dirty="0" smtClean="0"/>
              <a:t>Давыдов </a:t>
            </a:r>
            <a:r>
              <a:rPr lang="ru-RU" sz="2800" b="1" dirty="0" smtClean="0"/>
              <a:t>начал сердиться</a:t>
            </a:r>
            <a:r>
              <a:rPr lang="ru-RU" sz="2800" dirty="0" smtClean="0"/>
              <a:t>. </a:t>
            </a:r>
          </a:p>
          <a:p>
            <a:r>
              <a:rPr lang="ru-RU" sz="2800" dirty="0" smtClean="0"/>
              <a:t>Я жизнь </a:t>
            </a:r>
            <a:r>
              <a:rPr lang="ru-RU" sz="2800" b="1" dirty="0" smtClean="0"/>
              <a:t>готов начать</a:t>
            </a:r>
            <a:r>
              <a:rPr lang="ru-RU" sz="2800" dirty="0" smtClean="0"/>
              <a:t> другую. </a:t>
            </a:r>
          </a:p>
          <a:p>
            <a:r>
              <a:rPr lang="ru-RU" sz="2800" dirty="0" smtClean="0"/>
              <a:t>Моя бабушка </a:t>
            </a:r>
            <a:r>
              <a:rPr lang="ru-RU" sz="2800" b="1" dirty="0" smtClean="0"/>
              <a:t>мастер</a:t>
            </a:r>
            <a:r>
              <a:rPr lang="ru-RU" sz="2800" dirty="0" smtClean="0"/>
              <a:t> печь пироги. </a:t>
            </a:r>
          </a:p>
          <a:p>
            <a:r>
              <a:rPr lang="ru-RU" sz="2800" dirty="0" smtClean="0"/>
              <a:t>Минск – </a:t>
            </a:r>
            <a:r>
              <a:rPr lang="ru-RU" sz="2800" b="1" dirty="0" smtClean="0"/>
              <a:t>столица</a:t>
            </a:r>
            <a:r>
              <a:rPr lang="ru-RU" sz="2800" dirty="0" smtClean="0"/>
              <a:t> Республики Беларусь. </a:t>
            </a:r>
            <a:endParaRPr lang="ru-RU"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74638"/>
            <a:ext cx="11073063" cy="1143000"/>
          </a:xfrm>
        </p:spPr>
        <p:txBody>
          <a:bodyPr>
            <a:normAutofit fontScale="90000"/>
          </a:bodyPr>
          <a:lstStyle/>
          <a:p>
            <a:pPr algn="ctr"/>
            <a:r>
              <a:rPr lang="ru-RU" b="1" dirty="0" smtClean="0"/>
              <a:t>Дополнение</a:t>
            </a:r>
            <a:r>
              <a:rPr lang="ru-RU" dirty="0" smtClean="0"/>
              <a:t/>
            </a:r>
            <a:br>
              <a:rPr lang="ru-RU" dirty="0" smtClean="0"/>
            </a:br>
            <a:r>
              <a:rPr lang="ru-RU" cap="none" dirty="0" smtClean="0"/>
              <a:t>( второстепенный член предложения, обозначающий объект действия и отвечающий на вопросы косвенных падежей)</a:t>
            </a:r>
            <a:endParaRPr lang="ru-RU" cap="none" dirty="0"/>
          </a:p>
        </p:txBody>
      </p:sp>
      <p:sp>
        <p:nvSpPr>
          <p:cNvPr id="3" name="Содержимое 2"/>
          <p:cNvSpPr>
            <a:spLocks noGrp="1"/>
          </p:cNvSpPr>
          <p:nvPr>
            <p:ph sz="quarter" idx="1"/>
          </p:nvPr>
        </p:nvSpPr>
        <p:spPr/>
        <p:txBody>
          <a:bodyPr>
            <a:normAutofit lnSpcReduction="10000"/>
          </a:bodyPr>
          <a:lstStyle/>
          <a:p>
            <a:pPr>
              <a:buNone/>
            </a:pPr>
            <a:r>
              <a:rPr lang="ru-RU" b="1" dirty="0" smtClean="0"/>
              <a:t>Прямое дополнение – </a:t>
            </a:r>
            <a:r>
              <a:rPr lang="ru-RU" dirty="0" smtClean="0"/>
              <a:t>относится к переходным глаголам и обозначает предмет, на который направлено действие. Прямое дополнение может быть выражено:</a:t>
            </a:r>
          </a:p>
          <a:p>
            <a:pPr>
              <a:buNone/>
            </a:pPr>
            <a:r>
              <a:rPr lang="ru-RU" dirty="0" smtClean="0"/>
              <a:t>1) существительным или местоимением в форме В. п. без предлога;</a:t>
            </a:r>
          </a:p>
          <a:p>
            <a:pPr>
              <a:buNone/>
            </a:pPr>
            <a:r>
              <a:rPr lang="ru-RU" dirty="0" smtClean="0"/>
              <a:t>2) существительным в форме Р. п. без предлога при глаголе с отрицанием;</a:t>
            </a:r>
          </a:p>
          <a:p>
            <a:pPr>
              <a:buNone/>
            </a:pPr>
            <a:r>
              <a:rPr lang="ru-RU" dirty="0" smtClean="0"/>
              <a:t>3) существительным в форме Р.п. со значением части чего-либо.</a:t>
            </a:r>
          </a:p>
          <a:p>
            <a:r>
              <a:rPr lang="ru-RU" b="1" dirty="0" smtClean="0"/>
              <a:t>Чижа</a:t>
            </a:r>
            <a:r>
              <a:rPr lang="ru-RU" dirty="0" smtClean="0"/>
              <a:t> захлопнула злодейка-западня. Лёжа </a:t>
            </a:r>
            <a:r>
              <a:rPr lang="ru-RU" b="1" dirty="0" smtClean="0"/>
              <a:t>хлеба</a:t>
            </a:r>
            <a:r>
              <a:rPr lang="ru-RU" dirty="0" smtClean="0"/>
              <a:t> не добудешь. Купи </a:t>
            </a:r>
            <a:r>
              <a:rPr lang="ru-RU" b="1" dirty="0" smtClean="0"/>
              <a:t>сыру</a:t>
            </a:r>
            <a:r>
              <a:rPr lang="ru-RU" dirty="0" smtClean="0"/>
              <a:t> к чаю.</a:t>
            </a:r>
          </a:p>
          <a:p>
            <a:pPr>
              <a:buNone/>
            </a:pPr>
            <a:r>
              <a:rPr lang="ru-RU" b="1" dirty="0" smtClean="0"/>
              <a:t>Косвенное дополнение – </a:t>
            </a:r>
            <a:r>
              <a:rPr lang="ru-RU" dirty="0" smtClean="0"/>
              <a:t>обозначает предмет, на который действие направлено не прямо, а косвенно. </a:t>
            </a:r>
          </a:p>
          <a:p>
            <a:r>
              <a:rPr lang="ru-RU" dirty="0" smtClean="0"/>
              <a:t>Ещё не вся черёмуха </a:t>
            </a:r>
            <a:r>
              <a:rPr lang="ru-RU" b="1" dirty="0" smtClean="0"/>
              <a:t>тебе</a:t>
            </a:r>
            <a:r>
              <a:rPr lang="ru-RU" dirty="0" smtClean="0"/>
              <a:t> в окошко брошена.</a:t>
            </a:r>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1000874" cy="1373688"/>
          </a:xfrm>
        </p:spPr>
        <p:txBody>
          <a:bodyPr>
            <a:normAutofit fontScale="90000"/>
          </a:bodyPr>
          <a:lstStyle/>
          <a:p>
            <a:pPr algn="ctr"/>
            <a:r>
              <a:rPr lang="ru-RU" b="1" dirty="0" smtClean="0"/>
              <a:t>Определение</a:t>
            </a:r>
            <a:r>
              <a:rPr lang="ru-RU" dirty="0" smtClean="0"/>
              <a:t/>
            </a:r>
            <a:br>
              <a:rPr lang="ru-RU" dirty="0" smtClean="0"/>
            </a:br>
            <a:r>
              <a:rPr lang="ru-RU" cap="none" dirty="0" smtClean="0"/>
              <a:t>(обозначает признак предмета, характеризует подлежащее или другой член предложения, выраженный именем существительным; отвечает на вопросы </a:t>
            </a:r>
            <a:r>
              <a:rPr lang="ru-RU" i="1" cap="none" dirty="0" smtClean="0"/>
              <a:t>какой? который? чей?</a:t>
            </a:r>
            <a:r>
              <a:rPr lang="ru-RU" cap="none" dirty="0" smtClean="0"/>
              <a:t>)</a:t>
            </a:r>
            <a:endParaRPr lang="ru-RU" cap="none" dirty="0"/>
          </a:p>
        </p:txBody>
      </p:sp>
      <p:sp>
        <p:nvSpPr>
          <p:cNvPr id="3" name="Содержимое 2"/>
          <p:cNvSpPr>
            <a:spLocks noGrp="1"/>
          </p:cNvSpPr>
          <p:nvPr>
            <p:ph sz="quarter" idx="1"/>
          </p:nvPr>
        </p:nvSpPr>
        <p:spPr>
          <a:xfrm>
            <a:off x="609599" y="1696452"/>
            <a:ext cx="10724147" cy="4777499"/>
          </a:xfrm>
        </p:spPr>
        <p:txBody>
          <a:bodyPr>
            <a:normAutofit fontScale="92500" lnSpcReduction="10000"/>
          </a:bodyPr>
          <a:lstStyle/>
          <a:p>
            <a:pPr>
              <a:buNone/>
            </a:pPr>
            <a:r>
              <a:rPr lang="ru-RU" b="1" dirty="0" smtClean="0"/>
              <a:t>Согласованное определение – </a:t>
            </a:r>
            <a:r>
              <a:rPr lang="ru-RU" dirty="0" smtClean="0"/>
              <a:t>согласуется с главным словом в формах рода, числа, падежа; может быть выражено именем прилагательным, порядковым числительным, местоимением, причастием.</a:t>
            </a:r>
          </a:p>
          <a:p>
            <a:r>
              <a:rPr lang="ru-RU" dirty="0" smtClean="0"/>
              <a:t>Слетают на дорогу пока ещё </a:t>
            </a:r>
            <a:r>
              <a:rPr lang="ru-RU" b="1" i="1" dirty="0" smtClean="0"/>
              <a:t>редкие</a:t>
            </a:r>
            <a:r>
              <a:rPr lang="ru-RU" dirty="0" smtClean="0"/>
              <a:t> листочки. Вдоль дороги стоят </a:t>
            </a:r>
            <a:r>
              <a:rPr lang="ru-RU" b="1" i="1" dirty="0" smtClean="0"/>
              <a:t>пожелтевшие</a:t>
            </a:r>
            <a:r>
              <a:rPr lang="ru-RU" dirty="0" smtClean="0"/>
              <a:t> берёзы. </a:t>
            </a:r>
          </a:p>
          <a:p>
            <a:pPr>
              <a:buNone/>
            </a:pPr>
            <a:r>
              <a:rPr lang="ru-RU" b="1" dirty="0" smtClean="0"/>
              <a:t>Несогласованное определение – </a:t>
            </a:r>
            <a:r>
              <a:rPr lang="ru-RU" dirty="0" smtClean="0"/>
              <a:t>связывается с определяемым словом способом управления или примыкания; может быть выражено именем существительным в косвенном падеже, инфинитивом, наречием, несклоняемым именем прилагательным, простой формой сравнительной степени имени прилагательного, притяжательным местоимением, синтаксически несвободным сочетанием.</a:t>
            </a:r>
          </a:p>
          <a:p>
            <a:r>
              <a:rPr lang="ru-RU" dirty="0" smtClean="0"/>
              <a:t>Человек  </a:t>
            </a:r>
            <a:r>
              <a:rPr lang="ru-RU" b="1" i="1" dirty="0" smtClean="0"/>
              <a:t>без воли</a:t>
            </a:r>
            <a:r>
              <a:rPr lang="ru-RU" dirty="0" smtClean="0"/>
              <a:t> подобен слепому в поле. Передо мной стоял гусар с глазами </a:t>
            </a:r>
            <a:r>
              <a:rPr lang="ru-RU" b="1" i="1" dirty="0" smtClean="0"/>
              <a:t>навыкате</a:t>
            </a:r>
            <a:r>
              <a:rPr lang="ru-RU" dirty="0" smtClean="0"/>
              <a:t>. На изгороди </a:t>
            </a:r>
            <a:r>
              <a:rPr lang="ru-RU" b="1" i="1" dirty="0" smtClean="0"/>
              <a:t>из трёх жердей</a:t>
            </a:r>
            <a:r>
              <a:rPr lang="ru-RU" dirty="0" smtClean="0"/>
              <a:t> сидели вороны. Гости расположились в номере </a:t>
            </a:r>
            <a:r>
              <a:rPr lang="ru-RU" b="1" i="1" dirty="0" smtClean="0"/>
              <a:t>люкс</a:t>
            </a:r>
            <a:r>
              <a:rPr lang="ru-RU" dirty="0" smtClean="0"/>
              <a:t>.</a:t>
            </a: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Приложение</a:t>
            </a:r>
            <a:r>
              <a:rPr lang="ru-RU" dirty="0" smtClean="0"/>
              <a:t/>
            </a:r>
            <a:br>
              <a:rPr lang="ru-RU" dirty="0" smtClean="0"/>
            </a:br>
            <a:endParaRPr lang="ru-RU" dirty="0"/>
          </a:p>
        </p:txBody>
      </p:sp>
      <p:sp>
        <p:nvSpPr>
          <p:cNvPr id="3" name="Содержимое 2"/>
          <p:cNvSpPr>
            <a:spLocks noGrp="1"/>
          </p:cNvSpPr>
          <p:nvPr>
            <p:ph sz="quarter" idx="1"/>
          </p:nvPr>
        </p:nvSpPr>
        <p:spPr>
          <a:xfrm>
            <a:off x="609600" y="1600200"/>
            <a:ext cx="10940716" cy="4873752"/>
          </a:xfrm>
        </p:spPr>
        <p:txBody>
          <a:bodyPr/>
          <a:lstStyle/>
          <a:p>
            <a:pPr>
              <a:buNone/>
            </a:pPr>
            <a:r>
              <a:rPr lang="ru-RU" dirty="0" smtClean="0"/>
              <a:t>(определение, выраженное именем существительным, согласованным с определяемым словом в падеже; разновидности приложений по значению: род занятий, профессию, специальность, должность, социальную или национальную принадлежность, возраст, родство, свойство, собственное имя неодушевлённого предмета)</a:t>
            </a:r>
          </a:p>
          <a:p>
            <a:pPr>
              <a:buNone/>
            </a:pPr>
            <a:endParaRPr lang="ru-RU" dirty="0" smtClean="0"/>
          </a:p>
          <a:p>
            <a:r>
              <a:rPr lang="ru-RU" dirty="0" smtClean="0"/>
              <a:t>Женщина-</a:t>
            </a:r>
            <a:r>
              <a:rPr lang="ru-RU" b="1" dirty="0" smtClean="0"/>
              <a:t>врач</a:t>
            </a:r>
            <a:r>
              <a:rPr lang="ru-RU" dirty="0" smtClean="0"/>
              <a:t>, физик-</a:t>
            </a:r>
            <a:r>
              <a:rPr lang="ru-RU" b="1" dirty="0" smtClean="0"/>
              <a:t>ядерщик</a:t>
            </a:r>
            <a:r>
              <a:rPr lang="ru-RU" dirty="0" smtClean="0"/>
              <a:t>, мужчина-</a:t>
            </a:r>
            <a:r>
              <a:rPr lang="ru-RU" b="1" dirty="0" smtClean="0"/>
              <a:t>белорус</a:t>
            </a:r>
            <a:r>
              <a:rPr lang="ru-RU" dirty="0" smtClean="0"/>
              <a:t>, завод-</a:t>
            </a:r>
            <a:r>
              <a:rPr lang="ru-RU" b="1" dirty="0" smtClean="0"/>
              <a:t>гигант</a:t>
            </a:r>
            <a:r>
              <a:rPr lang="ru-RU" dirty="0" smtClean="0"/>
              <a:t>, газета </a:t>
            </a:r>
            <a:r>
              <a:rPr lang="ru-RU" b="1" dirty="0" smtClean="0"/>
              <a:t>«Правда»,</a:t>
            </a:r>
            <a:r>
              <a:rPr lang="ru-RU" dirty="0" smtClean="0"/>
              <a:t> город  </a:t>
            </a:r>
            <a:r>
              <a:rPr lang="ru-RU" b="1" dirty="0" smtClean="0"/>
              <a:t>Минск</a:t>
            </a:r>
            <a:r>
              <a:rPr lang="ru-RU" dirty="0" smtClean="0"/>
              <a:t>.</a:t>
            </a: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3663" y="419016"/>
            <a:ext cx="10591800" cy="1578225"/>
          </a:xfrm>
        </p:spPr>
        <p:txBody>
          <a:bodyPr>
            <a:normAutofit fontScale="90000"/>
          </a:bodyPr>
          <a:lstStyle/>
          <a:p>
            <a:pPr algn="ctr"/>
            <a:r>
              <a:rPr lang="ru-RU" b="1" dirty="0" smtClean="0"/>
              <a:t>Обстоятельство</a:t>
            </a:r>
            <a:r>
              <a:rPr lang="ru-RU" dirty="0" smtClean="0"/>
              <a:t/>
            </a:r>
            <a:br>
              <a:rPr lang="ru-RU" dirty="0" smtClean="0"/>
            </a:br>
            <a:r>
              <a:rPr lang="ru-RU" cap="none" dirty="0" smtClean="0"/>
              <a:t>(указывает на обстоятельство, при котором совершается действие; отвечает на вопросы </a:t>
            </a:r>
            <a:r>
              <a:rPr lang="ru-RU" i="1" cap="none" dirty="0" smtClean="0"/>
              <a:t>как? зачем? почему? при каком условии? куда? где? когда? вопреки чему?</a:t>
            </a:r>
            <a:r>
              <a:rPr lang="ru-RU" cap="none" dirty="0" smtClean="0"/>
              <a:t>)</a:t>
            </a:r>
            <a:endParaRPr lang="ru-RU" cap="none" dirty="0"/>
          </a:p>
        </p:txBody>
      </p:sp>
      <p:sp>
        <p:nvSpPr>
          <p:cNvPr id="3" name="Содержимое 2"/>
          <p:cNvSpPr>
            <a:spLocks noGrp="1"/>
          </p:cNvSpPr>
          <p:nvPr>
            <p:ph sz="quarter" idx="1"/>
          </p:nvPr>
        </p:nvSpPr>
        <p:spPr>
          <a:xfrm>
            <a:off x="729916" y="2370221"/>
            <a:ext cx="9956800" cy="3946358"/>
          </a:xfrm>
        </p:spPr>
        <p:txBody>
          <a:bodyPr/>
          <a:lstStyle/>
          <a:p>
            <a:pPr>
              <a:buNone/>
            </a:pPr>
            <a:r>
              <a:rPr lang="ru-RU" b="1" dirty="0" smtClean="0"/>
              <a:t>Виды обстоятельств:</a:t>
            </a:r>
            <a:r>
              <a:rPr lang="ru-RU" dirty="0" smtClean="0"/>
              <a:t> места, времени, образа действия, степени, причины, цели, условия, уступки.</a:t>
            </a:r>
          </a:p>
          <a:p>
            <a:r>
              <a:rPr lang="ru-RU" dirty="0" smtClean="0"/>
              <a:t>Морозило </a:t>
            </a:r>
            <a:r>
              <a:rPr lang="ru-RU" b="1" i="1" dirty="0" smtClean="0"/>
              <a:t>сильнее</a:t>
            </a:r>
            <a:r>
              <a:rPr lang="ru-RU" dirty="0" smtClean="0"/>
              <a:t>. Тени лежали </a:t>
            </a:r>
            <a:r>
              <a:rPr lang="ru-RU" b="1" i="1" dirty="0" smtClean="0"/>
              <a:t>на земле</a:t>
            </a:r>
            <a:r>
              <a:rPr lang="ru-RU" dirty="0" smtClean="0"/>
              <a:t>. </a:t>
            </a:r>
            <a:r>
              <a:rPr lang="ru-RU" b="1" i="1" dirty="0" smtClean="0"/>
              <a:t>При старании</a:t>
            </a:r>
            <a:r>
              <a:rPr lang="ru-RU" dirty="0" smtClean="0"/>
              <a:t> можно добиться желаемого. Я пошёл </a:t>
            </a:r>
            <a:r>
              <a:rPr lang="ru-RU" b="1" i="1" dirty="0" smtClean="0"/>
              <a:t>собирать</a:t>
            </a:r>
            <a:r>
              <a:rPr lang="ru-RU" dirty="0" smtClean="0"/>
              <a:t> хворост. </a:t>
            </a:r>
            <a:r>
              <a:rPr lang="ru-RU" b="1" i="1" dirty="0" smtClean="0"/>
              <a:t>Утром</a:t>
            </a:r>
            <a:r>
              <a:rPr lang="ru-RU" dirty="0" smtClean="0"/>
              <a:t> все разъехались. В этот час было </a:t>
            </a:r>
            <a:r>
              <a:rPr lang="ru-RU" b="1" i="1" dirty="0" smtClean="0"/>
              <a:t>совсем</a:t>
            </a:r>
            <a:r>
              <a:rPr lang="ru-RU" dirty="0" smtClean="0"/>
              <a:t> тихо.</a:t>
            </a:r>
          </a:p>
          <a:p>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105" y="274638"/>
            <a:ext cx="11093115" cy="1143000"/>
          </a:xfrm>
        </p:spPr>
        <p:txBody>
          <a:bodyPr>
            <a:normAutofit fontScale="90000"/>
          </a:bodyPr>
          <a:lstStyle/>
          <a:p>
            <a:r>
              <a:rPr lang="ru-RU" b="1" dirty="0" smtClean="0"/>
              <a:t>1. Определите, каким членом предложения является слово, выделенное в предложении. Ответ запишите в область ответов в именительном падеже.</a:t>
            </a:r>
            <a:endParaRPr lang="ru-RU" dirty="0"/>
          </a:p>
        </p:txBody>
      </p:sp>
      <p:sp>
        <p:nvSpPr>
          <p:cNvPr id="3" name="Содержимое 2"/>
          <p:cNvSpPr>
            <a:spLocks noGrp="1"/>
          </p:cNvSpPr>
          <p:nvPr>
            <p:ph sz="quarter" idx="1"/>
          </p:nvPr>
        </p:nvSpPr>
        <p:spPr>
          <a:xfrm>
            <a:off x="360947" y="1600200"/>
            <a:ext cx="11057021" cy="4873752"/>
          </a:xfrm>
        </p:spPr>
        <p:txBody>
          <a:bodyPr>
            <a:normAutofit fontScale="77500" lnSpcReduction="20000"/>
          </a:bodyPr>
          <a:lstStyle/>
          <a:p>
            <a:pPr>
              <a:buNone/>
            </a:pPr>
            <a:r>
              <a:rPr lang="ru-RU" sz="2900" dirty="0" smtClean="0"/>
              <a:t>1)</a:t>
            </a:r>
            <a:r>
              <a:rPr lang="ru-RU" sz="2900" b="1" i="1" dirty="0" smtClean="0"/>
              <a:t> Затем </a:t>
            </a:r>
            <a:r>
              <a:rPr lang="ru-RU" sz="2900" dirty="0" smtClean="0"/>
              <a:t>на водной поверхности рогульник развивает одну или несколько розеток ромбических, зазубренных листьев, несколько напоминающих по форме листья берёзы. </a:t>
            </a:r>
            <a:r>
              <a:rPr lang="ru-RU" sz="2900" dirty="0" smtClean="0"/>
              <a:t>(обстоятельство)</a:t>
            </a:r>
            <a:endParaRPr lang="ru-RU" sz="2900" dirty="0" smtClean="0"/>
          </a:p>
          <a:p>
            <a:pPr>
              <a:buNone/>
            </a:pPr>
            <a:r>
              <a:rPr lang="ru-RU" sz="2900" dirty="0" smtClean="0"/>
              <a:t>2) И с этими вещами в наш дом приходят красота и радость, </a:t>
            </a:r>
            <a:r>
              <a:rPr lang="ru-RU" sz="2900" b="1" dirty="0" smtClean="0"/>
              <a:t>которые</a:t>
            </a:r>
            <a:r>
              <a:rPr lang="ru-RU" sz="2900" dirty="0" smtClean="0"/>
              <a:t> щедро дарят нам мастера промысла</a:t>
            </a:r>
            <a:r>
              <a:rPr lang="ru-RU" sz="2900" dirty="0" smtClean="0"/>
              <a:t>. (дополнение)</a:t>
            </a:r>
            <a:endParaRPr lang="ru-RU" sz="2900" dirty="0" smtClean="0"/>
          </a:p>
          <a:p>
            <a:pPr>
              <a:buNone/>
            </a:pPr>
            <a:r>
              <a:rPr lang="ru-RU" sz="2900" dirty="0" smtClean="0"/>
              <a:t>3) Чтение, безусловно, должно быть </a:t>
            </a:r>
            <a:r>
              <a:rPr lang="ru-RU" sz="2900" b="1" dirty="0" smtClean="0"/>
              <a:t>глубоким</a:t>
            </a:r>
            <a:r>
              <a:rPr lang="ru-RU" sz="2900" dirty="0" smtClean="0"/>
              <a:t>. (часть сказуемого)</a:t>
            </a:r>
            <a:endParaRPr lang="ru-RU" sz="2900" dirty="0" smtClean="0"/>
          </a:p>
          <a:p>
            <a:pPr>
              <a:buNone/>
            </a:pPr>
            <a:r>
              <a:rPr lang="ru-RU" sz="2900" dirty="0" smtClean="0"/>
              <a:t>4) </a:t>
            </a:r>
            <a:r>
              <a:rPr lang="ru-RU" sz="2900" b="1" dirty="0" smtClean="0"/>
              <a:t>Чаепитие</a:t>
            </a:r>
            <a:r>
              <a:rPr lang="ru-RU" sz="2900" dirty="0" smtClean="0"/>
              <a:t> можно устроить в кругу семьи</a:t>
            </a:r>
            <a:r>
              <a:rPr lang="ru-RU" sz="2900" dirty="0" smtClean="0"/>
              <a:t>. (дополнение)</a:t>
            </a:r>
            <a:endParaRPr lang="ru-RU" sz="2900" dirty="0" smtClean="0"/>
          </a:p>
          <a:p>
            <a:pPr>
              <a:buNone/>
            </a:pPr>
            <a:r>
              <a:rPr lang="ru-RU" sz="2900" dirty="0" smtClean="0"/>
              <a:t>5) Благодаря ежедневным тренировкам он стал </a:t>
            </a:r>
            <a:r>
              <a:rPr lang="ru-RU" sz="2900" b="1" dirty="0" smtClean="0"/>
              <a:t>выносливее</a:t>
            </a:r>
            <a:r>
              <a:rPr lang="ru-RU" sz="2900" dirty="0" smtClean="0"/>
              <a:t>. (часть сказуемого)</a:t>
            </a:r>
            <a:endParaRPr lang="ru-RU" sz="2900" dirty="0" smtClean="0"/>
          </a:p>
          <a:p>
            <a:pPr>
              <a:buNone/>
            </a:pPr>
            <a:r>
              <a:rPr lang="ru-RU" sz="2900" dirty="0" smtClean="0"/>
              <a:t>6) Вилка стала использоваться в Англии в качестве столового прибора </a:t>
            </a:r>
            <a:r>
              <a:rPr lang="ru-RU" sz="2900" b="1" dirty="0" smtClean="0"/>
              <a:t>в семнадцатом</a:t>
            </a:r>
            <a:r>
              <a:rPr lang="ru-RU" sz="2900" dirty="0" smtClean="0"/>
              <a:t> веке</a:t>
            </a:r>
            <a:r>
              <a:rPr lang="ru-RU" sz="2900" dirty="0" smtClean="0"/>
              <a:t>. (обстоятельство)</a:t>
            </a:r>
            <a:endParaRPr lang="ru-RU" sz="2900" dirty="0" smtClean="0"/>
          </a:p>
          <a:p>
            <a:pPr>
              <a:buNone/>
            </a:pPr>
            <a:r>
              <a:rPr lang="ru-RU" sz="2900" dirty="0" smtClean="0"/>
              <a:t>7) Ученик украдкой наблюдал за старенькой учительницей, </a:t>
            </a:r>
            <a:r>
              <a:rPr lang="ru-RU" sz="2900" b="1" dirty="0" smtClean="0"/>
              <a:t>которая</a:t>
            </a:r>
            <a:r>
              <a:rPr lang="ru-RU" sz="2900" dirty="0" smtClean="0"/>
              <a:t> стояла в глубокой задумчивости у пианино</a:t>
            </a:r>
            <a:r>
              <a:rPr lang="ru-RU" sz="2900" dirty="0" smtClean="0"/>
              <a:t>. (подлежащее)</a:t>
            </a:r>
            <a:endParaRPr lang="ru-RU" sz="2900" dirty="0" smtClean="0"/>
          </a:p>
          <a:p>
            <a:pPr>
              <a:buNone/>
            </a:pPr>
            <a:r>
              <a:rPr lang="ru-RU" sz="2900" dirty="0" smtClean="0"/>
              <a:t>8) Синяя даль </a:t>
            </a:r>
            <a:r>
              <a:rPr lang="ru-RU" sz="2900" b="1" dirty="0" smtClean="0"/>
              <a:t>тайги</a:t>
            </a:r>
            <a:r>
              <a:rPr lang="ru-RU" sz="2900" dirty="0" smtClean="0"/>
              <a:t>. </a:t>
            </a:r>
            <a:r>
              <a:rPr lang="ru-RU" sz="2900" dirty="0" smtClean="0"/>
              <a:t>(определение)</a:t>
            </a:r>
            <a:endParaRPr lang="ru-RU" sz="2900" dirty="0" smtClean="0"/>
          </a:p>
          <a:p>
            <a:pPr>
              <a:buNone/>
            </a:pPr>
            <a:r>
              <a:rPr lang="ru-RU" sz="2900" dirty="0" smtClean="0"/>
              <a:t>9) Они бродят по лесу </a:t>
            </a:r>
            <a:r>
              <a:rPr lang="ru-RU" sz="2900" b="1" dirty="0" smtClean="0"/>
              <a:t>для удовольствия</a:t>
            </a:r>
            <a:r>
              <a:rPr lang="ru-RU" sz="2900" dirty="0" smtClean="0"/>
              <a:t>. (обстоятельство)</a:t>
            </a:r>
            <a:endParaRPr lang="ru-RU" sz="29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1105" y="274638"/>
            <a:ext cx="11093115" cy="1143000"/>
          </a:xfrm>
        </p:spPr>
        <p:txBody>
          <a:bodyPr>
            <a:normAutofit fontScale="90000"/>
          </a:bodyPr>
          <a:lstStyle/>
          <a:p>
            <a:r>
              <a:rPr lang="ru-RU" b="1" dirty="0" smtClean="0"/>
              <a:t>1. Определите, каким членом предложения является слово, выделенное в предложении. Ответ запишите в область ответов в именительном падеже.</a:t>
            </a:r>
            <a:endParaRPr lang="ru-RU" dirty="0"/>
          </a:p>
        </p:txBody>
      </p:sp>
      <p:sp>
        <p:nvSpPr>
          <p:cNvPr id="3" name="Содержимое 2"/>
          <p:cNvSpPr>
            <a:spLocks noGrp="1"/>
          </p:cNvSpPr>
          <p:nvPr>
            <p:ph sz="quarter" idx="1"/>
          </p:nvPr>
        </p:nvSpPr>
        <p:spPr>
          <a:xfrm>
            <a:off x="360947" y="1600200"/>
            <a:ext cx="11057021" cy="4873752"/>
          </a:xfrm>
        </p:spPr>
        <p:txBody>
          <a:bodyPr>
            <a:normAutofit fontScale="92500" lnSpcReduction="20000"/>
          </a:bodyPr>
          <a:lstStyle/>
          <a:p>
            <a:pPr>
              <a:buNone/>
            </a:pPr>
            <a:r>
              <a:rPr lang="ru-RU" sz="2900" dirty="0" smtClean="0"/>
              <a:t>10) Река </a:t>
            </a:r>
            <a:r>
              <a:rPr lang="ru-RU" sz="2900" b="1" dirty="0" smtClean="0"/>
              <a:t>Волга </a:t>
            </a:r>
            <a:r>
              <a:rPr lang="ru-RU" sz="2900" dirty="0" smtClean="0"/>
              <a:t>является символом России. (приложение)</a:t>
            </a:r>
          </a:p>
          <a:p>
            <a:pPr>
              <a:buNone/>
            </a:pPr>
            <a:r>
              <a:rPr lang="ru-RU" sz="2900" dirty="0" smtClean="0"/>
              <a:t>11) Московскому художнику </a:t>
            </a:r>
            <a:r>
              <a:rPr lang="ru-RU" sz="2900" b="1" dirty="0" smtClean="0"/>
              <a:t>Лаврову </a:t>
            </a:r>
            <a:r>
              <a:rPr lang="ru-RU" sz="2900" dirty="0" smtClean="0"/>
              <a:t>предложили написать несколько портретов. (дополнение)</a:t>
            </a:r>
          </a:p>
          <a:p>
            <a:pPr>
              <a:buNone/>
            </a:pPr>
            <a:r>
              <a:rPr lang="ru-RU" sz="2900" dirty="0" smtClean="0"/>
              <a:t>12) Листья </a:t>
            </a:r>
            <a:r>
              <a:rPr lang="ru-RU" sz="2900" b="1" dirty="0" smtClean="0"/>
              <a:t>березы</a:t>
            </a:r>
            <a:r>
              <a:rPr lang="ru-RU" sz="2900" dirty="0" smtClean="0"/>
              <a:t> слегка пожелтели. (определение)</a:t>
            </a:r>
          </a:p>
          <a:p>
            <a:pPr>
              <a:buNone/>
            </a:pPr>
            <a:r>
              <a:rPr lang="ru-RU" sz="2900" dirty="0" smtClean="0"/>
              <a:t>13) Старят его глаза </a:t>
            </a:r>
            <a:r>
              <a:rPr lang="ru-RU" sz="2900" b="1" dirty="0" smtClean="0"/>
              <a:t>в морщинках</a:t>
            </a:r>
            <a:r>
              <a:rPr lang="ru-RU" sz="2900" dirty="0" smtClean="0"/>
              <a:t>. (определение)</a:t>
            </a:r>
          </a:p>
          <a:p>
            <a:pPr>
              <a:buNone/>
            </a:pPr>
            <a:r>
              <a:rPr lang="ru-RU" sz="2900" dirty="0" smtClean="0"/>
              <a:t>14) Глаза у него горели </a:t>
            </a:r>
            <a:r>
              <a:rPr lang="ru-RU" sz="2900" b="1" dirty="0" smtClean="0"/>
              <a:t>от сухости</a:t>
            </a:r>
            <a:r>
              <a:rPr lang="ru-RU" sz="2900" dirty="0" smtClean="0"/>
              <a:t>. (обстоятельство)</a:t>
            </a:r>
          </a:p>
          <a:p>
            <a:pPr>
              <a:buNone/>
            </a:pPr>
            <a:r>
              <a:rPr lang="ru-RU" sz="2900" dirty="0" smtClean="0"/>
              <a:t>15) Почему нужно уважать </a:t>
            </a:r>
            <a:r>
              <a:rPr lang="ru-RU" sz="2900" b="1" dirty="0" smtClean="0"/>
              <a:t>старших</a:t>
            </a:r>
            <a:r>
              <a:rPr lang="ru-RU" sz="2900" dirty="0" smtClean="0"/>
              <a:t>? (дополнение)</a:t>
            </a:r>
          </a:p>
          <a:p>
            <a:pPr>
              <a:buNone/>
            </a:pPr>
            <a:r>
              <a:rPr lang="ru-RU" sz="2900" dirty="0" smtClean="0"/>
              <a:t>16) Уже третьи сутки штурман был </a:t>
            </a:r>
            <a:r>
              <a:rPr lang="ru-RU" sz="2900" b="1" dirty="0" smtClean="0"/>
              <a:t>в забытьи</a:t>
            </a:r>
            <a:r>
              <a:rPr lang="ru-RU" sz="2900" dirty="0" smtClean="0"/>
              <a:t>. (часть сказуемого)</a:t>
            </a:r>
          </a:p>
          <a:p>
            <a:pPr>
              <a:buNone/>
            </a:pPr>
            <a:r>
              <a:rPr lang="ru-RU" sz="2900" dirty="0" smtClean="0"/>
              <a:t>17) </a:t>
            </a:r>
            <a:r>
              <a:rPr lang="ru-RU" sz="2900" b="1" dirty="0" smtClean="0"/>
              <a:t>Предупредить</a:t>
            </a:r>
            <a:r>
              <a:rPr lang="ru-RU" sz="2900" dirty="0" smtClean="0"/>
              <a:t> тебя об опасности – мой долг. (подлежащее)</a:t>
            </a:r>
          </a:p>
          <a:p>
            <a:pPr>
              <a:buNone/>
            </a:pPr>
            <a:r>
              <a:rPr lang="ru-RU" sz="2900" dirty="0" smtClean="0"/>
              <a:t>18) Он смотрел на синеющие вдали курганы, </a:t>
            </a:r>
            <a:r>
              <a:rPr lang="ru-RU" sz="2900" b="1" dirty="0" smtClean="0"/>
              <a:t>которые</a:t>
            </a:r>
            <a:r>
              <a:rPr lang="ru-RU" sz="2900" dirty="0" smtClean="0"/>
              <a:t> напоминали вздыбленные волны. (подлежащее)</a:t>
            </a:r>
          </a:p>
          <a:p>
            <a:endParaRPr lang="ru-R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88758" y="4"/>
          <a:ext cx="11201399" cy="6462993"/>
        </p:xfrm>
        <a:graphic>
          <a:graphicData uri="http://schemas.openxmlformats.org/drawingml/2006/table">
            <a:tbl>
              <a:tblPr/>
              <a:tblGrid>
                <a:gridCol w="3031958"/>
                <a:gridCol w="8169441"/>
              </a:tblGrid>
              <a:tr h="433630">
                <a:tc gridSpan="2">
                  <a:txBody>
                    <a:bodyPr/>
                    <a:lstStyle/>
                    <a:p>
                      <a:pPr algn="ctr">
                        <a:lnSpc>
                          <a:spcPct val="100000"/>
                        </a:lnSpc>
                        <a:spcAft>
                          <a:spcPts val="0"/>
                        </a:spcAft>
                      </a:pPr>
                      <a:r>
                        <a:rPr lang="ru-RU" sz="2400" b="1" dirty="0">
                          <a:latin typeface="Times New Roman"/>
                          <a:ea typeface="Times New Roman"/>
                          <a:cs typeface="Calibri"/>
                        </a:rPr>
                        <a:t>Тире ставится</a:t>
                      </a:r>
                      <a:endParaRPr lang="ru-RU" sz="2400" dirty="0">
                        <a:latin typeface="Calibri"/>
                        <a:ea typeface="MS Mincho"/>
                        <a:cs typeface="Calibri"/>
                      </a:endParaRPr>
                    </a:p>
                  </a:txBody>
                  <a:tcPr marL="56094" marR="560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867261">
                <a:tc>
                  <a:txBody>
                    <a:bodyPr/>
                    <a:lstStyle/>
                    <a:p>
                      <a:pPr>
                        <a:lnSpc>
                          <a:spcPct val="100000"/>
                        </a:lnSpc>
                        <a:spcAft>
                          <a:spcPts val="0"/>
                        </a:spcAft>
                      </a:pPr>
                      <a:r>
                        <a:rPr lang="ru-RU" sz="2400">
                          <a:latin typeface="Times New Roman"/>
                          <a:ea typeface="Times New Roman"/>
                          <a:cs typeface="Calibri"/>
                        </a:rPr>
                        <a:t>1)</a:t>
                      </a:r>
                      <a:r>
                        <a:rPr lang="ru-RU" sz="2400" u="sng">
                          <a:latin typeface="Times New Roman"/>
                          <a:ea typeface="Times New Roman"/>
                          <a:cs typeface="Calibri"/>
                        </a:rPr>
                        <a:t>сущ.</a:t>
                      </a:r>
                      <a:r>
                        <a:rPr lang="ru-RU" sz="2400">
                          <a:latin typeface="Times New Roman"/>
                          <a:ea typeface="Times New Roman"/>
                          <a:cs typeface="Calibri"/>
                        </a:rPr>
                        <a:t> – </a:t>
                      </a:r>
                      <a:r>
                        <a:rPr lang="ru-RU" sz="2400" u="dbl">
                          <a:latin typeface="Times New Roman"/>
                          <a:ea typeface="Times New Roman"/>
                          <a:cs typeface="Calibri"/>
                        </a:rPr>
                        <a:t>сущ.</a:t>
                      </a:r>
                      <a:r>
                        <a:rPr lang="ru-RU" sz="2400">
                          <a:latin typeface="Times New Roman"/>
                          <a:ea typeface="Times New Roman"/>
                          <a:cs typeface="Calibri"/>
                        </a:rPr>
                        <a:t>; </a:t>
                      </a:r>
                      <a:endParaRPr lang="ru-RU" sz="2400">
                        <a:latin typeface="Calibri"/>
                        <a:ea typeface="MS Mincho"/>
                        <a:cs typeface="Calibri"/>
                      </a:endParaRPr>
                    </a:p>
                    <a:p>
                      <a:pPr>
                        <a:lnSpc>
                          <a:spcPct val="100000"/>
                        </a:lnSpc>
                        <a:spcAft>
                          <a:spcPts val="0"/>
                        </a:spcAft>
                      </a:pPr>
                      <a:r>
                        <a:rPr lang="ru-RU" sz="2400">
                          <a:latin typeface="Times New Roman"/>
                          <a:ea typeface="Times New Roman"/>
                          <a:cs typeface="Calibri"/>
                        </a:rPr>
                        <a:t>   </a:t>
                      </a:r>
                      <a:r>
                        <a:rPr lang="ru-RU" sz="2400" u="sng">
                          <a:latin typeface="Times New Roman"/>
                          <a:ea typeface="Times New Roman"/>
                          <a:cs typeface="Calibri"/>
                        </a:rPr>
                        <a:t>сущ.</a:t>
                      </a:r>
                      <a:r>
                        <a:rPr lang="ru-RU" sz="2400">
                          <a:latin typeface="Times New Roman"/>
                          <a:ea typeface="Times New Roman"/>
                          <a:cs typeface="Calibri"/>
                        </a:rPr>
                        <a:t> – </a:t>
                      </a:r>
                      <a:r>
                        <a:rPr lang="ru-RU" sz="2400" i="1">
                          <a:latin typeface="Times New Roman"/>
                          <a:ea typeface="Times New Roman"/>
                          <a:cs typeface="Calibri"/>
                        </a:rPr>
                        <a:t>вот (это)</a:t>
                      </a:r>
                      <a:r>
                        <a:rPr lang="ru-RU" sz="2400">
                          <a:latin typeface="Times New Roman"/>
                          <a:ea typeface="Times New Roman"/>
                          <a:cs typeface="Calibri"/>
                        </a:rPr>
                        <a:t> </a:t>
                      </a:r>
                      <a:r>
                        <a:rPr lang="ru-RU" sz="2400" u="dbl">
                          <a:latin typeface="Times New Roman"/>
                          <a:ea typeface="Times New Roman"/>
                          <a:cs typeface="Calibri"/>
                        </a:rPr>
                        <a:t>сущ.</a:t>
                      </a:r>
                      <a:endParaRPr lang="ru-RU" sz="240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ru-RU" sz="2400" dirty="0">
                          <a:latin typeface="Times New Roman"/>
                          <a:ea typeface="Times New Roman"/>
                          <a:cs typeface="Calibri"/>
                        </a:rPr>
                        <a:t>Хорошее начало </a:t>
                      </a:r>
                      <a:r>
                        <a:rPr lang="ru-RU" sz="2400" b="1" dirty="0">
                          <a:latin typeface="Times New Roman"/>
                          <a:ea typeface="Times New Roman"/>
                          <a:cs typeface="Calibri"/>
                        </a:rPr>
                        <a:t>–</a:t>
                      </a:r>
                      <a:r>
                        <a:rPr lang="ru-RU" sz="2400" dirty="0">
                          <a:latin typeface="Times New Roman"/>
                          <a:ea typeface="Times New Roman"/>
                          <a:cs typeface="Calibri"/>
                        </a:rPr>
                        <a:t> половина дела.</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Самое большое богатство – это труд.</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00891">
                <a:tc>
                  <a:txBody>
                    <a:bodyPr/>
                    <a:lstStyle/>
                    <a:p>
                      <a:pPr>
                        <a:lnSpc>
                          <a:spcPct val="100000"/>
                        </a:lnSpc>
                        <a:spcAft>
                          <a:spcPts val="0"/>
                        </a:spcAft>
                      </a:pPr>
                      <a:r>
                        <a:rPr lang="ru-RU" sz="2400" dirty="0">
                          <a:latin typeface="Times New Roman"/>
                          <a:ea typeface="Times New Roman"/>
                          <a:cs typeface="Calibri"/>
                        </a:rPr>
                        <a:t>2)</a:t>
                      </a:r>
                      <a:r>
                        <a:rPr lang="ru-RU" sz="2400" u="sng" dirty="0">
                          <a:latin typeface="Times New Roman"/>
                          <a:ea typeface="Times New Roman"/>
                          <a:cs typeface="Calibri"/>
                        </a:rPr>
                        <a:t> </a:t>
                      </a:r>
                      <a:r>
                        <a:rPr lang="ru-RU" sz="2400" u="sng" dirty="0" err="1">
                          <a:latin typeface="Times New Roman"/>
                          <a:ea typeface="Times New Roman"/>
                          <a:cs typeface="Calibri"/>
                        </a:rPr>
                        <a:t>числ</a:t>
                      </a:r>
                      <a:r>
                        <a:rPr lang="ru-RU" sz="2400" u="sng" dirty="0">
                          <a:latin typeface="Times New Roman"/>
                          <a:ea typeface="Times New Roman"/>
                          <a:cs typeface="Calibri"/>
                        </a:rPr>
                        <a:t>.</a:t>
                      </a:r>
                      <a:r>
                        <a:rPr lang="ru-RU" sz="2400" dirty="0">
                          <a:latin typeface="Times New Roman"/>
                          <a:ea typeface="Times New Roman"/>
                          <a:cs typeface="Calibri"/>
                        </a:rPr>
                        <a:t> – </a:t>
                      </a:r>
                      <a:r>
                        <a:rPr lang="ru-RU" sz="2400" u="dbl" dirty="0">
                          <a:latin typeface="Times New Roman"/>
                          <a:ea typeface="Times New Roman"/>
                          <a:cs typeface="Calibri"/>
                        </a:rPr>
                        <a:t>сущ.</a:t>
                      </a:r>
                      <a:r>
                        <a:rPr lang="ru-RU" sz="2400" dirty="0">
                          <a:latin typeface="Times New Roman"/>
                          <a:ea typeface="Times New Roman"/>
                          <a:cs typeface="Calibri"/>
                        </a:rPr>
                        <a:t>; </a:t>
                      </a:r>
                      <a:endParaRPr lang="ru-RU" sz="2400" dirty="0">
                        <a:latin typeface="Calibri"/>
                        <a:ea typeface="MS Mincho"/>
                        <a:cs typeface="Calibri"/>
                      </a:endParaRPr>
                    </a:p>
                    <a:p>
                      <a:pPr>
                        <a:lnSpc>
                          <a:spcPct val="100000"/>
                        </a:lnSpc>
                        <a:spcAft>
                          <a:spcPts val="0"/>
                        </a:spcAft>
                      </a:pPr>
                      <a:r>
                        <a:rPr lang="ru-RU" sz="2400" dirty="0">
                          <a:latin typeface="Times New Roman"/>
                          <a:ea typeface="Times New Roman"/>
                          <a:cs typeface="Calibri"/>
                        </a:rPr>
                        <a:t>    </a:t>
                      </a:r>
                      <a:r>
                        <a:rPr lang="ru-RU" sz="2400" u="sng" dirty="0">
                          <a:latin typeface="Times New Roman"/>
                          <a:ea typeface="Times New Roman"/>
                          <a:cs typeface="Calibri"/>
                        </a:rPr>
                        <a:t>сущ.</a:t>
                      </a:r>
                      <a:r>
                        <a:rPr lang="ru-RU" sz="2400" dirty="0">
                          <a:latin typeface="Times New Roman"/>
                          <a:ea typeface="Times New Roman"/>
                          <a:cs typeface="Calibri"/>
                        </a:rPr>
                        <a:t> – </a:t>
                      </a:r>
                      <a:r>
                        <a:rPr lang="ru-RU" sz="2400" u="dbl" dirty="0" err="1">
                          <a:latin typeface="Times New Roman"/>
                          <a:ea typeface="Times New Roman"/>
                          <a:cs typeface="Calibri"/>
                        </a:rPr>
                        <a:t>числ</a:t>
                      </a:r>
                      <a:r>
                        <a:rPr lang="ru-RU" sz="2400" u="dbl" dirty="0">
                          <a:latin typeface="Times New Roman"/>
                          <a:ea typeface="Times New Roman"/>
                          <a:cs typeface="Calibri"/>
                        </a:rPr>
                        <a:t>.   </a:t>
                      </a:r>
                      <a:endParaRPr lang="ru-RU" sz="2400" dirty="0">
                        <a:latin typeface="Calibri"/>
                        <a:ea typeface="MS Mincho"/>
                        <a:cs typeface="Calibri"/>
                      </a:endParaRPr>
                    </a:p>
                    <a:p>
                      <a:pPr>
                        <a:lnSpc>
                          <a:spcPct val="100000"/>
                        </a:lnSpc>
                        <a:spcAft>
                          <a:spcPts val="0"/>
                        </a:spcAft>
                      </a:pPr>
                      <a:r>
                        <a:rPr lang="ru-RU" sz="2400" dirty="0">
                          <a:latin typeface="Times New Roman"/>
                          <a:ea typeface="Times New Roman"/>
                          <a:cs typeface="Calibri"/>
                        </a:rPr>
                        <a:t>   </a:t>
                      </a:r>
                      <a:r>
                        <a:rPr lang="ru-RU" sz="2400" u="sng" dirty="0">
                          <a:latin typeface="Times New Roman"/>
                          <a:ea typeface="Times New Roman"/>
                          <a:cs typeface="Calibri"/>
                        </a:rPr>
                        <a:t> </a:t>
                      </a:r>
                      <a:r>
                        <a:rPr lang="ru-RU" sz="2400" u="dbl" dirty="0" err="1">
                          <a:latin typeface="Times New Roman"/>
                          <a:ea typeface="Times New Roman"/>
                          <a:cs typeface="Calibri"/>
                        </a:rPr>
                        <a:t>числ</a:t>
                      </a:r>
                      <a:r>
                        <a:rPr lang="ru-RU" sz="2400" u="dbl" dirty="0">
                          <a:latin typeface="Times New Roman"/>
                          <a:ea typeface="Times New Roman"/>
                          <a:cs typeface="Calibri"/>
                        </a:rPr>
                        <a:t>.</a:t>
                      </a:r>
                      <a:r>
                        <a:rPr lang="ru-RU" sz="2400" u="sng" dirty="0">
                          <a:latin typeface="Times New Roman"/>
                          <a:ea typeface="Times New Roman"/>
                          <a:cs typeface="Calibri"/>
                        </a:rPr>
                        <a:t> –</a:t>
                      </a:r>
                      <a:r>
                        <a:rPr lang="ru-RU" sz="2400" u="dbl" dirty="0">
                          <a:latin typeface="Times New Roman"/>
                          <a:ea typeface="Times New Roman"/>
                          <a:cs typeface="Calibri"/>
                        </a:rPr>
                        <a:t> </a:t>
                      </a:r>
                      <a:r>
                        <a:rPr lang="ru-RU" sz="2400" u="dbl" dirty="0" err="1">
                          <a:latin typeface="Times New Roman"/>
                          <a:ea typeface="Times New Roman"/>
                          <a:cs typeface="Calibri"/>
                        </a:rPr>
                        <a:t>числ</a:t>
                      </a:r>
                      <a:r>
                        <a:rPr lang="ru-RU" sz="2400" u="dbl" dirty="0">
                          <a:latin typeface="Times New Roman"/>
                          <a:ea typeface="Times New Roman"/>
                          <a:cs typeface="Calibri"/>
                        </a:rPr>
                        <a:t>.</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ru-RU" sz="2400" dirty="0">
                          <a:latin typeface="Times New Roman"/>
                          <a:ea typeface="Times New Roman"/>
                          <a:cs typeface="Calibri"/>
                        </a:rPr>
                        <a:t>Семь </a:t>
                      </a:r>
                      <a:r>
                        <a:rPr lang="ru-RU" sz="2400" b="1" dirty="0">
                          <a:latin typeface="Times New Roman"/>
                          <a:ea typeface="Times New Roman"/>
                          <a:cs typeface="Calibri"/>
                        </a:rPr>
                        <a:t>–</a:t>
                      </a:r>
                      <a:r>
                        <a:rPr lang="ru-RU" sz="2400" dirty="0">
                          <a:latin typeface="Times New Roman"/>
                          <a:ea typeface="Times New Roman"/>
                          <a:cs typeface="Calibri"/>
                        </a:rPr>
                        <a:t> загадочное число.</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Доброе слово – одно из лекарств.</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Пять и шесть – одиннадцать.</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261">
                <a:tc>
                  <a:txBody>
                    <a:bodyPr/>
                    <a:lstStyle/>
                    <a:p>
                      <a:pPr>
                        <a:lnSpc>
                          <a:spcPct val="100000"/>
                        </a:lnSpc>
                        <a:spcAft>
                          <a:spcPts val="0"/>
                        </a:spcAft>
                      </a:pPr>
                      <a:r>
                        <a:rPr lang="ru-RU" sz="2400" u="sng" dirty="0">
                          <a:latin typeface="Times New Roman"/>
                          <a:ea typeface="Times New Roman"/>
                          <a:cs typeface="Calibri"/>
                        </a:rPr>
                        <a:t>3) </a:t>
                      </a:r>
                      <a:r>
                        <a:rPr lang="ru-RU" sz="2400" u="sng" dirty="0" err="1">
                          <a:latin typeface="Times New Roman"/>
                          <a:ea typeface="Times New Roman"/>
                          <a:cs typeface="Calibri"/>
                        </a:rPr>
                        <a:t>инф</a:t>
                      </a:r>
                      <a:r>
                        <a:rPr lang="ru-RU" sz="2400" u="sng" dirty="0">
                          <a:latin typeface="Times New Roman"/>
                          <a:ea typeface="Times New Roman"/>
                          <a:cs typeface="Calibri"/>
                        </a:rPr>
                        <a:t>.</a:t>
                      </a:r>
                      <a:r>
                        <a:rPr lang="ru-RU" sz="2400" dirty="0">
                          <a:latin typeface="Times New Roman"/>
                          <a:ea typeface="Times New Roman"/>
                          <a:cs typeface="Calibri"/>
                        </a:rPr>
                        <a:t> – </a:t>
                      </a:r>
                      <a:r>
                        <a:rPr lang="ru-RU" sz="2400" dirty="0" err="1">
                          <a:latin typeface="Times New Roman"/>
                          <a:ea typeface="Times New Roman"/>
                          <a:cs typeface="Calibri"/>
                        </a:rPr>
                        <a:t>и</a:t>
                      </a:r>
                      <a:r>
                        <a:rPr lang="ru-RU" sz="2400" u="dbl" dirty="0" err="1">
                          <a:latin typeface="Times New Roman"/>
                          <a:ea typeface="Times New Roman"/>
                          <a:cs typeface="Calibri"/>
                        </a:rPr>
                        <a:t>нф</a:t>
                      </a:r>
                      <a:r>
                        <a:rPr lang="ru-RU" sz="2400" u="dbl" dirty="0">
                          <a:latin typeface="Times New Roman"/>
                          <a:ea typeface="Times New Roman"/>
                          <a:cs typeface="Calibri"/>
                        </a:rPr>
                        <a:t> ;</a:t>
                      </a:r>
                      <a:r>
                        <a:rPr lang="ru-RU" sz="2400" u="sng" dirty="0">
                          <a:latin typeface="Times New Roman"/>
                          <a:ea typeface="Times New Roman"/>
                          <a:cs typeface="Calibri"/>
                        </a:rPr>
                        <a:t> </a:t>
                      </a:r>
                      <a:endParaRPr lang="ru-RU" sz="2400" dirty="0">
                        <a:latin typeface="Calibri"/>
                        <a:ea typeface="MS Mincho"/>
                        <a:cs typeface="Calibri"/>
                      </a:endParaRPr>
                    </a:p>
                    <a:p>
                      <a:pPr>
                        <a:lnSpc>
                          <a:spcPct val="100000"/>
                        </a:lnSpc>
                        <a:spcAft>
                          <a:spcPts val="0"/>
                        </a:spcAft>
                      </a:pPr>
                      <a:r>
                        <a:rPr lang="ru-RU" sz="2400" dirty="0">
                          <a:latin typeface="Times New Roman"/>
                          <a:ea typeface="Times New Roman"/>
                          <a:cs typeface="Calibri"/>
                        </a:rPr>
                        <a:t>    </a:t>
                      </a:r>
                      <a:r>
                        <a:rPr lang="ru-RU" sz="2400" u="dbl" dirty="0" err="1">
                          <a:latin typeface="Times New Roman"/>
                          <a:ea typeface="Times New Roman"/>
                          <a:cs typeface="Calibri"/>
                        </a:rPr>
                        <a:t>инф</a:t>
                      </a:r>
                      <a:r>
                        <a:rPr lang="ru-RU" sz="2400" u="dbl" dirty="0">
                          <a:latin typeface="Times New Roman"/>
                          <a:ea typeface="Times New Roman"/>
                          <a:cs typeface="Calibri"/>
                        </a:rPr>
                        <a:t> – </a:t>
                      </a:r>
                      <a:r>
                        <a:rPr lang="ru-RU" sz="2400" i="1" u="dbl" dirty="0">
                          <a:latin typeface="Times New Roman"/>
                          <a:ea typeface="Times New Roman"/>
                          <a:cs typeface="Calibri"/>
                        </a:rPr>
                        <a:t>значит </a:t>
                      </a:r>
                      <a:r>
                        <a:rPr lang="ru-RU" sz="2400" u="dbl" dirty="0">
                          <a:latin typeface="Times New Roman"/>
                          <a:ea typeface="Times New Roman"/>
                          <a:cs typeface="Calibri"/>
                        </a:rPr>
                        <a:t> </a:t>
                      </a:r>
                      <a:r>
                        <a:rPr lang="ru-RU" sz="2400" u="dbl" dirty="0" err="1">
                          <a:latin typeface="Times New Roman"/>
                          <a:ea typeface="Times New Roman"/>
                          <a:cs typeface="Calibri"/>
                        </a:rPr>
                        <a:t>инф</a:t>
                      </a:r>
                      <a:r>
                        <a:rPr lang="ru-RU" sz="2400" u="dbl" dirty="0">
                          <a:latin typeface="Times New Roman"/>
                          <a:ea typeface="Times New Roman"/>
                          <a:cs typeface="Calibri"/>
                        </a:rPr>
                        <a:t>.</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ru-RU" sz="2400" dirty="0">
                          <a:latin typeface="Times New Roman"/>
                          <a:ea typeface="Times New Roman"/>
                          <a:cs typeface="Calibri"/>
                        </a:rPr>
                        <a:t>Учить – ум точить.</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Хотеть</a:t>
                      </a:r>
                      <a:r>
                        <a:rPr lang="ru-RU" sz="2400" b="1" dirty="0">
                          <a:latin typeface="Times New Roman"/>
                          <a:ea typeface="Times New Roman"/>
                          <a:cs typeface="Calibri"/>
                        </a:rPr>
                        <a:t> –</a:t>
                      </a:r>
                      <a:r>
                        <a:rPr lang="ru-RU" sz="2400" dirty="0">
                          <a:latin typeface="Times New Roman"/>
                          <a:ea typeface="Times New Roman"/>
                          <a:cs typeface="Calibri"/>
                        </a:rPr>
                        <a:t> значит мочь.</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67261">
                <a:tc>
                  <a:txBody>
                    <a:bodyPr/>
                    <a:lstStyle/>
                    <a:p>
                      <a:pPr>
                        <a:lnSpc>
                          <a:spcPct val="100000"/>
                        </a:lnSpc>
                        <a:spcAft>
                          <a:spcPts val="0"/>
                        </a:spcAft>
                      </a:pPr>
                      <a:r>
                        <a:rPr lang="ru-RU" sz="2400">
                          <a:latin typeface="Times New Roman"/>
                          <a:ea typeface="Times New Roman"/>
                          <a:cs typeface="Calibri"/>
                        </a:rPr>
                        <a:t>4) </a:t>
                      </a:r>
                      <a:r>
                        <a:rPr lang="ru-RU" sz="2400" u="sng">
                          <a:latin typeface="Times New Roman"/>
                          <a:ea typeface="Times New Roman"/>
                          <a:cs typeface="Calibri"/>
                        </a:rPr>
                        <a:t>инф.</a:t>
                      </a:r>
                      <a:r>
                        <a:rPr lang="ru-RU" sz="2400">
                          <a:latin typeface="Times New Roman"/>
                          <a:ea typeface="Times New Roman"/>
                          <a:cs typeface="Calibri"/>
                        </a:rPr>
                        <a:t> – </a:t>
                      </a:r>
                      <a:r>
                        <a:rPr lang="ru-RU" sz="2400" u="dbl">
                          <a:latin typeface="Times New Roman"/>
                          <a:ea typeface="Times New Roman"/>
                          <a:cs typeface="Calibri"/>
                        </a:rPr>
                        <a:t>сущ.</a:t>
                      </a:r>
                      <a:r>
                        <a:rPr lang="ru-RU" sz="2400">
                          <a:latin typeface="Times New Roman"/>
                          <a:ea typeface="Times New Roman"/>
                          <a:cs typeface="Calibri"/>
                        </a:rPr>
                        <a:t>; </a:t>
                      </a:r>
                      <a:endParaRPr lang="ru-RU" sz="2400">
                        <a:latin typeface="Calibri"/>
                        <a:ea typeface="MS Mincho"/>
                        <a:cs typeface="Calibri"/>
                      </a:endParaRPr>
                    </a:p>
                    <a:p>
                      <a:pPr>
                        <a:lnSpc>
                          <a:spcPct val="100000"/>
                        </a:lnSpc>
                        <a:spcAft>
                          <a:spcPts val="0"/>
                        </a:spcAft>
                      </a:pPr>
                      <a:r>
                        <a:rPr lang="ru-RU" sz="2400">
                          <a:latin typeface="Times New Roman"/>
                          <a:ea typeface="Times New Roman"/>
                          <a:cs typeface="Calibri"/>
                        </a:rPr>
                        <a:t>    </a:t>
                      </a:r>
                      <a:r>
                        <a:rPr lang="ru-RU" sz="2400" u="sng">
                          <a:latin typeface="Times New Roman"/>
                          <a:ea typeface="Times New Roman"/>
                          <a:cs typeface="Calibri"/>
                        </a:rPr>
                        <a:t>сущ.</a:t>
                      </a:r>
                      <a:r>
                        <a:rPr lang="ru-RU" sz="2400">
                          <a:latin typeface="Times New Roman"/>
                          <a:ea typeface="Times New Roman"/>
                          <a:cs typeface="Calibri"/>
                        </a:rPr>
                        <a:t> – </a:t>
                      </a:r>
                      <a:r>
                        <a:rPr lang="ru-RU" sz="2400" u="sng">
                          <a:latin typeface="Times New Roman"/>
                          <a:ea typeface="Times New Roman"/>
                          <a:cs typeface="Calibri"/>
                        </a:rPr>
                        <a:t>инф.</a:t>
                      </a:r>
                      <a:r>
                        <a:rPr lang="ru-RU" sz="2400" u="dbl">
                          <a:latin typeface="Times New Roman"/>
                          <a:ea typeface="Times New Roman"/>
                          <a:cs typeface="Calibri"/>
                        </a:rPr>
                        <a:t>    </a:t>
                      </a:r>
                      <a:endParaRPr lang="ru-RU" sz="240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ru-RU" sz="2400" dirty="0">
                          <a:latin typeface="Times New Roman"/>
                          <a:ea typeface="Times New Roman"/>
                          <a:cs typeface="Calibri"/>
                        </a:rPr>
                        <a:t>Встретить друга </a:t>
                      </a:r>
                      <a:r>
                        <a:rPr lang="ru-RU" sz="2400" b="1" dirty="0">
                          <a:latin typeface="Times New Roman"/>
                          <a:ea typeface="Times New Roman"/>
                          <a:cs typeface="Calibri"/>
                        </a:rPr>
                        <a:t>–</a:t>
                      </a:r>
                      <a:r>
                        <a:rPr lang="ru-RU" sz="2400" dirty="0">
                          <a:latin typeface="Times New Roman"/>
                          <a:ea typeface="Times New Roman"/>
                          <a:cs typeface="Calibri"/>
                        </a:rPr>
                        <a:t> большая радость.</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Счастье – жить в гармонии с природой.</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3630">
                <a:tc>
                  <a:txBody>
                    <a:bodyPr/>
                    <a:lstStyle/>
                    <a:p>
                      <a:pPr>
                        <a:lnSpc>
                          <a:spcPct val="100000"/>
                        </a:lnSpc>
                        <a:spcAft>
                          <a:spcPts val="0"/>
                        </a:spcAft>
                      </a:pPr>
                      <a:r>
                        <a:rPr lang="ru-RU" sz="2400">
                          <a:latin typeface="Times New Roman"/>
                          <a:ea typeface="Times New Roman"/>
                          <a:cs typeface="Calibri"/>
                        </a:rPr>
                        <a:t>5) </a:t>
                      </a:r>
                      <a:r>
                        <a:rPr lang="ru-RU" sz="2400" u="sng">
                          <a:latin typeface="Times New Roman"/>
                          <a:ea typeface="Times New Roman"/>
                          <a:cs typeface="Calibri"/>
                        </a:rPr>
                        <a:t>сущ.</a:t>
                      </a:r>
                      <a:r>
                        <a:rPr lang="ru-RU" sz="2400">
                          <a:latin typeface="Times New Roman"/>
                          <a:ea typeface="Times New Roman"/>
                          <a:cs typeface="Calibri"/>
                        </a:rPr>
                        <a:t> – </a:t>
                      </a:r>
                      <a:r>
                        <a:rPr lang="ru-RU" sz="2400" u="dbl">
                          <a:latin typeface="Times New Roman"/>
                          <a:ea typeface="Times New Roman"/>
                          <a:cs typeface="Calibri"/>
                        </a:rPr>
                        <a:t>фразеол.</a:t>
                      </a:r>
                      <a:endParaRPr lang="ru-RU" sz="240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ru-RU" sz="2400" dirty="0">
                          <a:latin typeface="Times New Roman"/>
                          <a:ea typeface="Times New Roman"/>
                          <a:cs typeface="Calibri"/>
                        </a:rPr>
                        <a:t>Его тактика </a:t>
                      </a:r>
                      <a:r>
                        <a:rPr lang="ru-RU" sz="2400" b="1" dirty="0">
                          <a:latin typeface="Times New Roman"/>
                          <a:ea typeface="Times New Roman"/>
                          <a:cs typeface="Calibri"/>
                        </a:rPr>
                        <a:t>–</a:t>
                      </a:r>
                      <a:r>
                        <a:rPr lang="ru-RU" sz="2400" dirty="0">
                          <a:latin typeface="Times New Roman"/>
                          <a:ea typeface="Times New Roman"/>
                          <a:cs typeface="Calibri"/>
                        </a:rPr>
                        <a:t> разделяй и властвуй.</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54137">
                <a:tc>
                  <a:txBody>
                    <a:bodyPr/>
                    <a:lstStyle/>
                    <a:p>
                      <a:pPr>
                        <a:lnSpc>
                          <a:spcPct val="100000"/>
                        </a:lnSpc>
                        <a:spcAft>
                          <a:spcPts val="0"/>
                        </a:spcAft>
                      </a:pPr>
                      <a:r>
                        <a:rPr lang="ru-RU" sz="2400" dirty="0">
                          <a:latin typeface="Times New Roman"/>
                          <a:ea typeface="Times New Roman"/>
                          <a:cs typeface="Calibri"/>
                        </a:rPr>
                        <a:t>6) </a:t>
                      </a:r>
                      <a:r>
                        <a:rPr lang="ru-RU" sz="2400" u="sng" dirty="0">
                          <a:latin typeface="Times New Roman"/>
                          <a:ea typeface="Times New Roman"/>
                          <a:cs typeface="Calibri"/>
                        </a:rPr>
                        <a:t>сущ.</a:t>
                      </a:r>
                      <a:r>
                        <a:rPr lang="ru-RU" sz="2400" dirty="0">
                          <a:latin typeface="Times New Roman"/>
                          <a:ea typeface="Times New Roman"/>
                          <a:cs typeface="Calibri"/>
                        </a:rPr>
                        <a:t>, </a:t>
                      </a:r>
                      <a:r>
                        <a:rPr lang="ru-RU" sz="2400" b="1" u="wavy" dirty="0">
                          <a:latin typeface="Times New Roman"/>
                          <a:ea typeface="Times New Roman"/>
                          <a:cs typeface="Calibri"/>
                        </a:rPr>
                        <a:t>|</a:t>
                      </a:r>
                      <a:r>
                        <a:rPr lang="ru-RU" sz="2400" u="wavy" dirty="0">
                          <a:latin typeface="Times New Roman"/>
                          <a:ea typeface="Times New Roman"/>
                          <a:cs typeface="Calibri"/>
                        </a:rPr>
                        <a:t> </a:t>
                      </a:r>
                      <a:r>
                        <a:rPr lang="ru-RU" sz="2400" u="wavy" dirty="0" err="1">
                          <a:latin typeface="Times New Roman"/>
                          <a:ea typeface="Times New Roman"/>
                          <a:cs typeface="Calibri"/>
                        </a:rPr>
                        <a:t>п.о.</a:t>
                      </a:r>
                      <a:r>
                        <a:rPr lang="ru-RU" sz="2400" b="1" u="wavy" dirty="0" err="1">
                          <a:latin typeface="Times New Roman"/>
                          <a:ea typeface="Times New Roman"/>
                          <a:cs typeface="Calibri"/>
                        </a:rPr>
                        <a:t>|</a:t>
                      </a:r>
                      <a:r>
                        <a:rPr lang="ru-RU" sz="2400" dirty="0">
                          <a:latin typeface="Times New Roman"/>
                          <a:ea typeface="Times New Roman"/>
                          <a:cs typeface="Calibri"/>
                        </a:rPr>
                        <a:t>, – </a:t>
                      </a:r>
                      <a:r>
                        <a:rPr lang="ru-RU" sz="2400" u="dbl" dirty="0">
                          <a:latin typeface="Times New Roman"/>
                          <a:ea typeface="Times New Roman"/>
                          <a:cs typeface="Calibri"/>
                        </a:rPr>
                        <a:t>сущ.</a:t>
                      </a:r>
                      <a:r>
                        <a:rPr lang="ru-RU" sz="2400" dirty="0">
                          <a:latin typeface="Times New Roman"/>
                          <a:ea typeface="Times New Roman"/>
                          <a:cs typeface="Calibri"/>
                        </a:rPr>
                        <a:t> </a:t>
                      </a:r>
                      <a:endParaRPr lang="ru-RU" sz="2400" dirty="0">
                        <a:latin typeface="Calibri"/>
                        <a:ea typeface="MS Mincho"/>
                        <a:cs typeface="Calibri"/>
                      </a:endParaRPr>
                    </a:p>
                    <a:p>
                      <a:pPr>
                        <a:lnSpc>
                          <a:spcPct val="100000"/>
                        </a:lnSpc>
                        <a:spcAft>
                          <a:spcPts val="0"/>
                        </a:spcAft>
                      </a:pPr>
                      <a:r>
                        <a:rPr lang="ru-RU" sz="2400" dirty="0">
                          <a:latin typeface="Times New Roman"/>
                          <a:ea typeface="Times New Roman"/>
                          <a:cs typeface="Calibri"/>
                        </a:rPr>
                        <a:t>    сущ.,(который…), – сущ. </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tabLst>
                          <a:tab pos="809625" algn="l"/>
                        </a:tabLst>
                      </a:pPr>
                      <a:r>
                        <a:rPr lang="ru-RU" sz="2400" dirty="0">
                          <a:latin typeface="Times New Roman"/>
                          <a:ea typeface="Times New Roman"/>
                          <a:cs typeface="Calibri"/>
                        </a:rPr>
                        <a:t>Установить площадь города, погрузившегося  под воду, </a:t>
                      </a:r>
                      <a:r>
                        <a:rPr lang="ru-RU" sz="2400" b="1" dirty="0">
                          <a:latin typeface="Times New Roman"/>
                          <a:ea typeface="Times New Roman"/>
                          <a:cs typeface="Calibri"/>
                        </a:rPr>
                        <a:t>–</a:t>
                      </a:r>
                      <a:r>
                        <a:rPr lang="ru-RU" sz="2400" dirty="0">
                          <a:latin typeface="Times New Roman"/>
                          <a:ea typeface="Times New Roman"/>
                          <a:cs typeface="Calibri"/>
                        </a:rPr>
                        <a:t> задача фантастическая.</a:t>
                      </a:r>
                      <a:endParaRPr lang="ru-RU" sz="2400" dirty="0">
                        <a:latin typeface="Calibri"/>
                        <a:ea typeface="MS Mincho"/>
                        <a:cs typeface="Calibri"/>
                      </a:endParaRPr>
                    </a:p>
                    <a:p>
                      <a:pPr algn="just">
                        <a:lnSpc>
                          <a:spcPct val="100000"/>
                        </a:lnSpc>
                        <a:spcAft>
                          <a:spcPts val="0"/>
                        </a:spcAft>
                        <a:tabLst>
                          <a:tab pos="809625" algn="l"/>
                        </a:tabLst>
                      </a:pPr>
                      <a:r>
                        <a:rPr lang="ru-RU" sz="2400" dirty="0">
                          <a:latin typeface="Times New Roman"/>
                          <a:ea typeface="Times New Roman"/>
                          <a:cs typeface="Calibri"/>
                        </a:rPr>
                        <a:t>Установить площадь города, который погрузился под воду, </a:t>
                      </a:r>
                      <a:r>
                        <a:rPr lang="ru-RU" sz="2400" b="1" dirty="0">
                          <a:latin typeface="Times New Roman"/>
                          <a:ea typeface="Times New Roman"/>
                          <a:cs typeface="Calibri"/>
                        </a:rPr>
                        <a:t>–</a:t>
                      </a:r>
                      <a:r>
                        <a:rPr lang="ru-RU" sz="2400" dirty="0">
                          <a:latin typeface="Times New Roman"/>
                          <a:ea typeface="Times New Roman"/>
                          <a:cs typeface="Calibri"/>
                        </a:rPr>
                        <a:t> задача фантастическая.</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288758" y="2"/>
          <a:ext cx="11201399" cy="6557208"/>
        </p:xfrm>
        <a:graphic>
          <a:graphicData uri="http://schemas.openxmlformats.org/drawingml/2006/table">
            <a:tbl>
              <a:tblPr/>
              <a:tblGrid>
                <a:gridCol w="4704347"/>
                <a:gridCol w="6497052"/>
              </a:tblGrid>
              <a:tr h="546434">
                <a:tc gridSpan="2">
                  <a:txBody>
                    <a:bodyPr/>
                    <a:lstStyle/>
                    <a:p>
                      <a:pPr algn="ctr">
                        <a:lnSpc>
                          <a:spcPct val="100000"/>
                        </a:lnSpc>
                        <a:spcAft>
                          <a:spcPts val="0"/>
                        </a:spcAft>
                      </a:pPr>
                      <a:r>
                        <a:rPr lang="ru-RU" sz="2400" b="1" dirty="0">
                          <a:latin typeface="Times New Roman"/>
                          <a:ea typeface="Times New Roman"/>
                          <a:cs typeface="Calibri"/>
                        </a:rPr>
                        <a:t>Тире не ставится</a:t>
                      </a:r>
                      <a:endParaRPr lang="ru-RU" sz="2400" dirty="0">
                        <a:latin typeface="Calibri"/>
                        <a:ea typeface="MS Mincho"/>
                        <a:cs typeface="Calibri"/>
                      </a:endParaRPr>
                    </a:p>
                  </a:txBody>
                  <a:tcPr marL="56094" marR="56094"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546434">
                <a:tc>
                  <a:txBody>
                    <a:bodyPr/>
                    <a:lstStyle/>
                    <a:p>
                      <a:pPr>
                        <a:lnSpc>
                          <a:spcPct val="100000"/>
                        </a:lnSpc>
                        <a:spcAft>
                          <a:spcPts val="0"/>
                        </a:spcAft>
                      </a:pPr>
                      <a:r>
                        <a:rPr lang="ru-RU" sz="2400" dirty="0">
                          <a:latin typeface="Times New Roman"/>
                          <a:ea typeface="Times New Roman"/>
                          <a:cs typeface="Calibri"/>
                        </a:rPr>
                        <a:t>1)</a:t>
                      </a:r>
                      <a:r>
                        <a:rPr lang="ru-RU" sz="2400" u="sng" dirty="0">
                          <a:latin typeface="Times New Roman"/>
                          <a:ea typeface="Times New Roman"/>
                          <a:cs typeface="Calibri"/>
                        </a:rPr>
                        <a:t> </a:t>
                      </a:r>
                      <a:r>
                        <a:rPr lang="ru-RU" sz="2400" u="sng" dirty="0" err="1">
                          <a:latin typeface="Times New Roman"/>
                          <a:ea typeface="Times New Roman"/>
                          <a:cs typeface="Calibri"/>
                        </a:rPr>
                        <a:t>местоим</a:t>
                      </a:r>
                      <a:r>
                        <a:rPr lang="ru-RU" sz="2400" u="sng" dirty="0">
                          <a:latin typeface="Times New Roman"/>
                          <a:ea typeface="Times New Roman"/>
                          <a:cs typeface="Calibri"/>
                        </a:rPr>
                        <a:t>.    </a:t>
                      </a:r>
                      <a:r>
                        <a:rPr lang="ru-RU" sz="2400" dirty="0">
                          <a:latin typeface="Times New Roman"/>
                          <a:ea typeface="Times New Roman"/>
                          <a:cs typeface="Calibri"/>
                        </a:rPr>
                        <a:t> </a:t>
                      </a:r>
                      <a:r>
                        <a:rPr lang="ru-RU" sz="2400" u="dbl" dirty="0">
                          <a:latin typeface="Times New Roman"/>
                          <a:ea typeface="Times New Roman"/>
                          <a:cs typeface="Calibri"/>
                        </a:rPr>
                        <a:t>сущ.</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Я </a:t>
                      </a:r>
                      <a:r>
                        <a:rPr lang="ru-RU" sz="2400" u="dbl" dirty="0">
                          <a:latin typeface="Times New Roman"/>
                          <a:ea typeface="Times New Roman"/>
                          <a:cs typeface="Calibri"/>
                        </a:rPr>
                        <a:t>гимназист.</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2868">
                <a:tc>
                  <a:txBody>
                    <a:bodyPr/>
                    <a:lstStyle/>
                    <a:p>
                      <a:pPr>
                        <a:lnSpc>
                          <a:spcPct val="100000"/>
                        </a:lnSpc>
                        <a:spcAft>
                          <a:spcPts val="0"/>
                        </a:spcAft>
                      </a:pPr>
                      <a:r>
                        <a:rPr lang="ru-RU" sz="2400" dirty="0">
                          <a:latin typeface="Times New Roman"/>
                          <a:ea typeface="Times New Roman"/>
                          <a:cs typeface="Calibri"/>
                        </a:rPr>
                        <a:t>2)</a:t>
                      </a:r>
                      <a:r>
                        <a:rPr lang="ru-RU" sz="2400" u="sng" dirty="0">
                          <a:latin typeface="Times New Roman"/>
                          <a:ea typeface="Times New Roman"/>
                          <a:cs typeface="Calibri"/>
                        </a:rPr>
                        <a:t> сущ.</a:t>
                      </a:r>
                      <a:r>
                        <a:rPr lang="ru-RU" sz="2400" dirty="0">
                          <a:latin typeface="Times New Roman"/>
                          <a:ea typeface="Times New Roman"/>
                          <a:cs typeface="Calibri"/>
                        </a:rPr>
                        <a:t>    </a:t>
                      </a:r>
                      <a:r>
                        <a:rPr lang="ru-RU" sz="2400" u="dbl" dirty="0">
                          <a:latin typeface="Times New Roman"/>
                          <a:ea typeface="Times New Roman"/>
                          <a:cs typeface="Calibri"/>
                        </a:rPr>
                        <a:t>прил.(сравнит. степень прил.)</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Весна  </a:t>
                      </a:r>
                      <a:r>
                        <a:rPr lang="ru-RU" sz="2400" u="dbl" dirty="0">
                          <a:latin typeface="Times New Roman"/>
                          <a:ea typeface="Times New Roman"/>
                          <a:cs typeface="Calibri"/>
                        </a:rPr>
                        <a:t>ранняя.</a:t>
                      </a:r>
                      <a:r>
                        <a:rPr lang="ru-RU" sz="2400" u="sng" dirty="0">
                          <a:latin typeface="Times New Roman"/>
                          <a:ea typeface="Times New Roman"/>
                          <a:cs typeface="Calibri"/>
                        </a:rPr>
                        <a:t>  </a:t>
                      </a:r>
                      <a:r>
                        <a:rPr lang="ru-RU" sz="2400" dirty="0">
                          <a:latin typeface="Times New Roman"/>
                          <a:ea typeface="Times New Roman"/>
                          <a:cs typeface="Calibri"/>
                        </a:rPr>
                        <a:t>        </a:t>
                      </a:r>
                      <a:r>
                        <a:rPr lang="ru-RU" sz="2400" u="none" dirty="0">
                          <a:latin typeface="Times New Roman"/>
                          <a:ea typeface="Times New Roman"/>
                          <a:cs typeface="Calibri"/>
                        </a:rPr>
                        <a:t>Доброе имя </a:t>
                      </a:r>
                      <a:r>
                        <a:rPr lang="ru-RU" sz="2400" u="dbl" dirty="0">
                          <a:latin typeface="Times New Roman"/>
                          <a:ea typeface="Times New Roman"/>
                          <a:cs typeface="Calibri"/>
                        </a:rPr>
                        <a:t>дороже. </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434">
                <a:tc>
                  <a:txBody>
                    <a:bodyPr/>
                    <a:lstStyle/>
                    <a:p>
                      <a:pPr>
                        <a:lnSpc>
                          <a:spcPct val="100000"/>
                        </a:lnSpc>
                        <a:spcAft>
                          <a:spcPts val="0"/>
                        </a:spcAft>
                      </a:pPr>
                      <a:r>
                        <a:rPr lang="ru-RU" sz="2400" dirty="0">
                          <a:latin typeface="Times New Roman"/>
                          <a:ea typeface="Times New Roman"/>
                          <a:cs typeface="Calibri"/>
                        </a:rPr>
                        <a:t>3)</a:t>
                      </a:r>
                      <a:r>
                        <a:rPr lang="ru-RU" sz="2400" u="sng" dirty="0">
                          <a:latin typeface="Times New Roman"/>
                          <a:ea typeface="Times New Roman"/>
                          <a:cs typeface="Calibri"/>
                        </a:rPr>
                        <a:t> </a:t>
                      </a:r>
                      <a:r>
                        <a:rPr lang="ru-RU" sz="2400" u="sng" dirty="0" err="1">
                          <a:latin typeface="Times New Roman"/>
                          <a:ea typeface="Times New Roman"/>
                          <a:cs typeface="Calibri"/>
                        </a:rPr>
                        <a:t>инф</a:t>
                      </a:r>
                      <a:r>
                        <a:rPr lang="ru-RU" sz="2400" u="sng" dirty="0">
                          <a:latin typeface="Times New Roman"/>
                          <a:ea typeface="Times New Roman"/>
                          <a:cs typeface="Calibri"/>
                        </a:rPr>
                        <a:t>.</a:t>
                      </a:r>
                      <a:r>
                        <a:rPr lang="ru-RU" sz="2400" dirty="0">
                          <a:latin typeface="Times New Roman"/>
                          <a:ea typeface="Times New Roman"/>
                          <a:cs typeface="Calibri"/>
                        </a:rPr>
                        <a:t>       </a:t>
                      </a:r>
                      <a:r>
                        <a:rPr lang="ru-RU" sz="2400" u="dbl" dirty="0">
                          <a:latin typeface="Times New Roman"/>
                          <a:ea typeface="Times New Roman"/>
                          <a:cs typeface="Calibri"/>
                        </a:rPr>
                        <a:t>Наречие</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Судить  человека  </a:t>
                      </a:r>
                      <a:r>
                        <a:rPr lang="ru-RU" sz="2400" u="dbl" dirty="0">
                          <a:latin typeface="Times New Roman"/>
                          <a:ea typeface="Times New Roman"/>
                          <a:cs typeface="Calibri"/>
                        </a:rPr>
                        <a:t>очень легко.</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434">
                <a:tc>
                  <a:txBody>
                    <a:bodyPr/>
                    <a:lstStyle/>
                    <a:p>
                      <a:pPr>
                        <a:lnSpc>
                          <a:spcPct val="100000"/>
                        </a:lnSpc>
                        <a:spcAft>
                          <a:spcPts val="0"/>
                        </a:spcAft>
                      </a:pPr>
                      <a:r>
                        <a:rPr lang="ru-RU" sz="2400" dirty="0">
                          <a:latin typeface="Times New Roman"/>
                          <a:ea typeface="Times New Roman"/>
                          <a:cs typeface="Calibri"/>
                        </a:rPr>
                        <a:t>4) </a:t>
                      </a:r>
                      <a:r>
                        <a:rPr lang="ru-RU" sz="2400" u="sng" dirty="0">
                          <a:latin typeface="Times New Roman"/>
                          <a:ea typeface="Times New Roman"/>
                          <a:cs typeface="Calibri"/>
                        </a:rPr>
                        <a:t>сущ.</a:t>
                      </a:r>
                      <a:r>
                        <a:rPr lang="ru-RU" sz="2400" dirty="0">
                          <a:latin typeface="Times New Roman"/>
                          <a:ea typeface="Times New Roman"/>
                          <a:cs typeface="Calibri"/>
                        </a:rPr>
                        <a:t>        </a:t>
                      </a:r>
                      <a:r>
                        <a:rPr lang="ru-RU" sz="2400" b="1" i="1" u="dbl" dirty="0">
                          <a:latin typeface="Times New Roman"/>
                          <a:ea typeface="Times New Roman"/>
                          <a:cs typeface="Calibri"/>
                        </a:rPr>
                        <a:t>не </a:t>
                      </a:r>
                      <a:r>
                        <a:rPr lang="ru-RU" sz="2400" b="1" u="dbl" dirty="0">
                          <a:latin typeface="Times New Roman"/>
                          <a:ea typeface="Times New Roman"/>
                          <a:cs typeface="Calibri"/>
                        </a:rPr>
                        <a:t> </a:t>
                      </a:r>
                      <a:r>
                        <a:rPr lang="ru-RU" sz="2400" u="dbl" dirty="0">
                          <a:latin typeface="Times New Roman"/>
                          <a:ea typeface="Times New Roman"/>
                          <a:cs typeface="Calibri"/>
                        </a:rPr>
                        <a:t> сущ.</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Стул  </a:t>
                      </a:r>
                      <a:r>
                        <a:rPr lang="ru-RU" sz="2400" u="dbl" dirty="0">
                          <a:latin typeface="Times New Roman"/>
                          <a:ea typeface="Times New Roman"/>
                          <a:cs typeface="Calibri"/>
                        </a:rPr>
                        <a:t>не  иголка.</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39302">
                <a:tc>
                  <a:txBody>
                    <a:bodyPr/>
                    <a:lstStyle/>
                    <a:p>
                      <a:pPr>
                        <a:lnSpc>
                          <a:spcPct val="100000"/>
                        </a:lnSpc>
                        <a:spcAft>
                          <a:spcPts val="0"/>
                        </a:spcAft>
                      </a:pPr>
                      <a:r>
                        <a:rPr lang="ru-RU" sz="2400" dirty="0">
                          <a:latin typeface="Times New Roman"/>
                          <a:ea typeface="Times New Roman"/>
                          <a:cs typeface="Calibri"/>
                        </a:rPr>
                        <a:t>5) </a:t>
                      </a:r>
                      <a:r>
                        <a:rPr lang="ru-RU" sz="2400" u="sng" dirty="0">
                          <a:latin typeface="Times New Roman"/>
                          <a:ea typeface="Times New Roman"/>
                          <a:cs typeface="Calibri"/>
                        </a:rPr>
                        <a:t>сущ</a:t>
                      </a:r>
                      <a:r>
                        <a:rPr lang="ru-RU" sz="2400" dirty="0">
                          <a:latin typeface="Times New Roman"/>
                          <a:ea typeface="Times New Roman"/>
                          <a:cs typeface="Calibri"/>
                        </a:rPr>
                        <a:t>.        есть    </a:t>
                      </a:r>
                      <a:r>
                        <a:rPr lang="ru-RU" sz="2400" u="dbl" dirty="0">
                          <a:latin typeface="Times New Roman"/>
                          <a:ea typeface="Times New Roman"/>
                          <a:cs typeface="Calibri"/>
                        </a:rPr>
                        <a:t>сущ.</a:t>
                      </a:r>
                      <a:r>
                        <a:rPr lang="ru-RU" sz="2400" dirty="0">
                          <a:latin typeface="Times New Roman"/>
                          <a:ea typeface="Times New Roman"/>
                          <a:cs typeface="Calibri"/>
                        </a:rPr>
                        <a:t> </a:t>
                      </a:r>
                      <a:r>
                        <a:rPr lang="ru-RU" sz="2400" u="sng" dirty="0">
                          <a:latin typeface="Times New Roman"/>
                          <a:ea typeface="Times New Roman"/>
                          <a:cs typeface="Calibri"/>
                        </a:rPr>
                        <a:t>      </a:t>
                      </a:r>
                      <a:r>
                        <a:rPr lang="ru-RU" sz="2400" dirty="0">
                          <a:latin typeface="Times New Roman"/>
                          <a:ea typeface="Times New Roman"/>
                          <a:cs typeface="Calibri"/>
                        </a:rPr>
                        <a:t>                                    6) </a:t>
                      </a:r>
                      <a:r>
                        <a:rPr lang="ru-RU" sz="2400" u="sng" dirty="0">
                          <a:latin typeface="Times New Roman"/>
                          <a:ea typeface="Times New Roman"/>
                          <a:cs typeface="Calibri"/>
                        </a:rPr>
                        <a:t>сущ. </a:t>
                      </a:r>
                      <a:r>
                        <a:rPr lang="ru-RU" sz="2400" dirty="0">
                          <a:latin typeface="Times New Roman"/>
                          <a:ea typeface="Times New Roman"/>
                          <a:cs typeface="Calibri"/>
                        </a:rPr>
                        <a:t>      </a:t>
                      </a:r>
                      <a:r>
                        <a:rPr lang="ru-RU" sz="2400" b="1" i="1" dirty="0">
                          <a:latin typeface="Times New Roman"/>
                          <a:ea typeface="Times New Roman"/>
                          <a:cs typeface="Calibri"/>
                        </a:rPr>
                        <a:t>как (точно, будто</a:t>
                      </a:r>
                      <a:r>
                        <a:rPr lang="ru-RU" sz="2400" i="1" dirty="0">
                          <a:latin typeface="Times New Roman"/>
                          <a:ea typeface="Times New Roman"/>
                          <a:cs typeface="Calibri"/>
                        </a:rPr>
                        <a:t>)</a:t>
                      </a:r>
                      <a:r>
                        <a:rPr lang="ru-RU" sz="2400" dirty="0">
                          <a:latin typeface="Times New Roman"/>
                          <a:ea typeface="Times New Roman"/>
                          <a:cs typeface="Calibri"/>
                        </a:rPr>
                        <a:t> </a:t>
                      </a:r>
                      <a:r>
                        <a:rPr lang="ru-RU" sz="2400" u="dbl" dirty="0">
                          <a:latin typeface="Times New Roman"/>
                          <a:ea typeface="Times New Roman"/>
                          <a:cs typeface="Calibri"/>
                        </a:rPr>
                        <a:t>сущ.</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Море   есть вечная тайна. </a:t>
                      </a:r>
                      <a:endParaRPr lang="ru-RU" sz="2400" dirty="0">
                        <a:latin typeface="Calibri"/>
                        <a:ea typeface="MS Mincho"/>
                        <a:cs typeface="Calibri"/>
                      </a:endParaRPr>
                    </a:p>
                    <a:p>
                      <a:pPr>
                        <a:lnSpc>
                          <a:spcPct val="100000"/>
                        </a:lnSpc>
                        <a:spcAft>
                          <a:spcPts val="0"/>
                        </a:spcAft>
                      </a:pPr>
                      <a:r>
                        <a:rPr lang="ru-RU" sz="2400" dirty="0">
                          <a:latin typeface="Times New Roman"/>
                          <a:ea typeface="Times New Roman"/>
                          <a:cs typeface="Calibri"/>
                        </a:rPr>
                        <a:t>Город  </a:t>
                      </a:r>
                      <a:r>
                        <a:rPr lang="ru-RU" sz="2400" u="dbl" dirty="0">
                          <a:latin typeface="Times New Roman"/>
                          <a:ea typeface="Times New Roman"/>
                          <a:cs typeface="Calibri"/>
                        </a:rPr>
                        <a:t>как сад.</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2868">
                <a:tc>
                  <a:txBody>
                    <a:bodyPr/>
                    <a:lstStyle/>
                    <a:p>
                      <a:pPr>
                        <a:lnSpc>
                          <a:spcPct val="100000"/>
                        </a:lnSpc>
                        <a:spcAft>
                          <a:spcPts val="0"/>
                        </a:spcAft>
                      </a:pPr>
                      <a:r>
                        <a:rPr lang="ru-RU" sz="2400">
                          <a:latin typeface="Times New Roman"/>
                          <a:ea typeface="Times New Roman"/>
                          <a:cs typeface="Calibri"/>
                        </a:rPr>
                        <a:t>7)</a:t>
                      </a:r>
                      <a:r>
                        <a:rPr lang="ru-RU" sz="2400" u="sng">
                          <a:latin typeface="Times New Roman"/>
                          <a:ea typeface="Times New Roman"/>
                          <a:cs typeface="Calibri"/>
                        </a:rPr>
                        <a:t> сущ</a:t>
                      </a:r>
                      <a:r>
                        <a:rPr lang="ru-RU" sz="2400" u="dash">
                          <a:latin typeface="Times New Roman"/>
                          <a:ea typeface="Times New Roman"/>
                          <a:cs typeface="Calibri"/>
                        </a:rPr>
                        <a:t>.       </a:t>
                      </a:r>
                      <a:r>
                        <a:rPr lang="ru-RU" sz="2400">
                          <a:latin typeface="Times New Roman"/>
                          <a:ea typeface="Times New Roman"/>
                          <a:cs typeface="Calibri"/>
                        </a:rPr>
                        <a:t>  </a:t>
                      </a:r>
                      <a:r>
                        <a:rPr lang="ru-RU" sz="2400" b="1" u="dash">
                          <a:latin typeface="Times New Roman"/>
                          <a:ea typeface="Times New Roman"/>
                          <a:cs typeface="Calibri"/>
                        </a:rPr>
                        <a:t>дополн.</a:t>
                      </a:r>
                      <a:r>
                        <a:rPr lang="ru-RU" sz="2400" b="1">
                          <a:latin typeface="Times New Roman"/>
                          <a:ea typeface="Times New Roman"/>
                          <a:cs typeface="Calibri"/>
                        </a:rPr>
                        <a:t>,(</a:t>
                      </a:r>
                      <a:r>
                        <a:rPr lang="ru-RU" sz="2400" b="1" u="dotDash">
                          <a:latin typeface="Times New Roman"/>
                          <a:ea typeface="Times New Roman"/>
                          <a:cs typeface="Calibri"/>
                        </a:rPr>
                        <a:t>обст-во</a:t>
                      </a:r>
                      <a:r>
                        <a:rPr lang="ru-RU" sz="2400">
                          <a:latin typeface="Times New Roman"/>
                          <a:ea typeface="Times New Roman"/>
                          <a:cs typeface="Calibri"/>
                        </a:rPr>
                        <a:t>) с</a:t>
                      </a:r>
                      <a:r>
                        <a:rPr lang="ru-RU" sz="2400" u="dbl">
                          <a:latin typeface="Times New Roman"/>
                          <a:ea typeface="Times New Roman"/>
                          <a:cs typeface="Calibri"/>
                        </a:rPr>
                        <a:t>ущ</a:t>
                      </a:r>
                      <a:endParaRPr lang="ru-RU" sz="240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Петров </a:t>
                      </a:r>
                      <a:r>
                        <a:rPr lang="ru-RU" sz="2400" u="dotDash" dirty="0">
                          <a:latin typeface="Times New Roman"/>
                          <a:ea typeface="Times New Roman"/>
                          <a:cs typeface="Calibri"/>
                        </a:rPr>
                        <a:t>мне </a:t>
                      </a:r>
                      <a:r>
                        <a:rPr lang="ru-RU" sz="2400" dirty="0">
                          <a:latin typeface="Times New Roman"/>
                          <a:ea typeface="Times New Roman"/>
                          <a:cs typeface="Calibri"/>
                        </a:rPr>
                        <a:t> друг.  Костя теперь студент.</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6434">
                <a:tc>
                  <a:txBody>
                    <a:bodyPr/>
                    <a:lstStyle/>
                    <a:p>
                      <a:pPr>
                        <a:lnSpc>
                          <a:spcPct val="100000"/>
                        </a:lnSpc>
                        <a:spcAft>
                          <a:spcPts val="0"/>
                        </a:spcAft>
                      </a:pPr>
                      <a:r>
                        <a:rPr lang="ru-RU" sz="2400">
                          <a:latin typeface="Times New Roman"/>
                          <a:ea typeface="Times New Roman"/>
                          <a:cs typeface="Calibri"/>
                        </a:rPr>
                        <a:t>8)</a:t>
                      </a:r>
                      <a:r>
                        <a:rPr lang="ru-RU" sz="2400" u="sng">
                          <a:latin typeface="Times New Roman"/>
                          <a:ea typeface="Times New Roman"/>
                          <a:cs typeface="Calibri"/>
                        </a:rPr>
                        <a:t> сущ.</a:t>
                      </a:r>
                      <a:r>
                        <a:rPr lang="ru-RU" sz="2400">
                          <a:latin typeface="Times New Roman"/>
                          <a:ea typeface="Times New Roman"/>
                          <a:cs typeface="Calibri"/>
                        </a:rPr>
                        <a:t> , </a:t>
                      </a:r>
                      <a:r>
                        <a:rPr lang="ru-RU" sz="2400" b="1">
                          <a:latin typeface="Times New Roman"/>
                          <a:ea typeface="Times New Roman"/>
                          <a:cs typeface="Calibri"/>
                        </a:rPr>
                        <a:t>В.С.</a:t>
                      </a:r>
                      <a:r>
                        <a:rPr lang="ru-RU" sz="2400">
                          <a:latin typeface="Times New Roman"/>
                          <a:ea typeface="Times New Roman"/>
                          <a:cs typeface="Calibri"/>
                        </a:rPr>
                        <a:t>, с</a:t>
                      </a:r>
                      <a:r>
                        <a:rPr lang="ru-RU" sz="2400" u="dbl">
                          <a:latin typeface="Times New Roman"/>
                          <a:ea typeface="Times New Roman"/>
                          <a:cs typeface="Calibri"/>
                        </a:rPr>
                        <a:t>ущ</a:t>
                      </a:r>
                      <a:endParaRPr lang="ru-RU" sz="240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2400" dirty="0">
                          <a:latin typeface="Times New Roman"/>
                          <a:ea typeface="Times New Roman"/>
                          <a:cs typeface="Calibri"/>
                        </a:rPr>
                        <a:t>Иванов, по-видимому,  хороший </a:t>
                      </a:r>
                      <a:r>
                        <a:rPr lang="ru-RU" sz="2400" u="dbl" dirty="0">
                          <a:latin typeface="Times New Roman"/>
                          <a:ea typeface="Times New Roman"/>
                          <a:cs typeface="Calibri"/>
                        </a:rPr>
                        <a:t> врач.</a:t>
                      </a:r>
                      <a:endParaRPr lang="ru-RU" sz="2400" dirty="0">
                        <a:latin typeface="Calibri"/>
                        <a:ea typeface="MS Mincho"/>
                        <a:cs typeface="Calibri"/>
                      </a:endParaRPr>
                    </a:p>
                  </a:txBody>
                  <a:tcPr marL="56094" marR="5609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76725" y="274638"/>
            <a:ext cx="11345779" cy="1143000"/>
          </a:xfrm>
        </p:spPr>
        <p:txBody>
          <a:bodyPr>
            <a:normAutofit/>
          </a:bodyPr>
          <a:lstStyle/>
          <a:p>
            <a:r>
              <a:rPr lang="ru-RU" b="1" dirty="0" smtClean="0"/>
              <a:t>1. Тире на месте пропуска обязательно ставится в предложениях: </a:t>
            </a:r>
            <a:r>
              <a:rPr lang="ru-RU" b="1" i="1" dirty="0" smtClean="0"/>
              <a:t>1, 2, 5, 6, 7, 9</a:t>
            </a:r>
            <a:endParaRPr lang="ru-RU" i="1" dirty="0"/>
          </a:p>
        </p:txBody>
      </p:sp>
      <p:sp>
        <p:nvSpPr>
          <p:cNvPr id="3" name="Содержимое 2"/>
          <p:cNvSpPr>
            <a:spLocks noGrp="1"/>
          </p:cNvSpPr>
          <p:nvPr>
            <p:ph sz="quarter" idx="1"/>
          </p:nvPr>
        </p:nvSpPr>
        <p:spPr>
          <a:xfrm>
            <a:off x="609600" y="1359567"/>
            <a:ext cx="10603832" cy="5305927"/>
          </a:xfrm>
        </p:spPr>
        <p:txBody>
          <a:bodyPr>
            <a:normAutofit fontScale="92500" lnSpcReduction="10000"/>
          </a:bodyPr>
          <a:lstStyle/>
          <a:p>
            <a:pPr>
              <a:buNone/>
            </a:pPr>
            <a:r>
              <a:rPr lang="ru-RU" dirty="0" smtClean="0"/>
              <a:t>1) Держать внимание аудитории _ большое мастерство.</a:t>
            </a:r>
          </a:p>
          <a:p>
            <a:pPr>
              <a:buNone/>
            </a:pPr>
            <a:r>
              <a:rPr lang="ru-RU" dirty="0" smtClean="0"/>
              <a:t>2) Авторская рукопись _ это единственное бесспорное доказательство принадлежности произведения данному автору.</a:t>
            </a:r>
          </a:p>
          <a:p>
            <a:pPr>
              <a:buNone/>
            </a:pPr>
            <a:r>
              <a:rPr lang="ru-RU" dirty="0" smtClean="0"/>
              <a:t>3) Поэзия _ есть одно из самых прекрасных проявлений свободы.</a:t>
            </a:r>
          </a:p>
          <a:p>
            <a:pPr>
              <a:buNone/>
            </a:pPr>
            <a:r>
              <a:rPr lang="ru-RU" dirty="0" smtClean="0"/>
              <a:t>4) Горные цветы и травы _ ароматны и милы.</a:t>
            </a:r>
          </a:p>
          <a:p>
            <a:pPr>
              <a:buNone/>
            </a:pPr>
            <a:r>
              <a:rPr lang="ru-RU" dirty="0" smtClean="0"/>
              <a:t>5) И парк, и цветочные клумбы, и нарядные корпуса _ всё здесь нравилось отдыхающим.</a:t>
            </a:r>
          </a:p>
          <a:p>
            <a:pPr>
              <a:buNone/>
            </a:pPr>
            <a:r>
              <a:rPr lang="ru-RU" dirty="0" smtClean="0"/>
              <a:t>6) </a:t>
            </a:r>
            <a:r>
              <a:rPr lang="be-BY" dirty="0" smtClean="0"/>
              <a:t>Примириться со злом _ значит самому стать безнравственным человеком.</a:t>
            </a:r>
            <a:endParaRPr lang="ru-RU" dirty="0" smtClean="0"/>
          </a:p>
          <a:p>
            <a:pPr>
              <a:buNone/>
            </a:pPr>
            <a:r>
              <a:rPr lang="ru-RU" dirty="0" smtClean="0"/>
              <a:t>7) </a:t>
            </a:r>
            <a:r>
              <a:rPr lang="be-BY" dirty="0" smtClean="0"/>
              <a:t>Сохранить в детях душу, способную чувствовать всё прекрасное, _ важнейшая задача воспитателя.</a:t>
            </a:r>
            <a:endParaRPr lang="ru-RU" dirty="0" smtClean="0"/>
          </a:p>
          <a:p>
            <a:pPr>
              <a:buNone/>
            </a:pPr>
            <a:r>
              <a:rPr lang="ru-RU" dirty="0" smtClean="0"/>
              <a:t>8) </a:t>
            </a:r>
            <a:r>
              <a:rPr lang="be-BY" dirty="0" smtClean="0"/>
              <a:t>Тоскливый крик журавлей в холодном осеннем небе _ как прощанье с родиной.</a:t>
            </a:r>
            <a:endParaRPr lang="ru-RU" dirty="0" smtClean="0"/>
          </a:p>
          <a:p>
            <a:pPr>
              <a:buNone/>
            </a:pPr>
            <a:r>
              <a:rPr lang="ru-RU" dirty="0" smtClean="0"/>
              <a:t>9) </a:t>
            </a:r>
            <a:r>
              <a:rPr lang="be-BY" dirty="0" smtClean="0"/>
              <a:t>Керамическая посуда: причудливые чайники, кувшины, украшенные забавными фигурками бочонки _ на ярмарках шла нарасхват!</a:t>
            </a:r>
            <a:endParaRPr lang="ru-RU" dirty="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74637"/>
            <a:ext cx="10892589" cy="1590257"/>
          </a:xfrm>
        </p:spPr>
        <p:txBody>
          <a:bodyPr>
            <a:normAutofit/>
          </a:bodyPr>
          <a:lstStyle/>
          <a:p>
            <a:r>
              <a:rPr lang="ru-RU" b="1" dirty="0" smtClean="0"/>
              <a:t>Словосочетание </a:t>
            </a:r>
            <a:r>
              <a:rPr lang="ru-RU" i="1" cap="none" dirty="0" smtClean="0"/>
              <a:t>(единица синтаксиса, состоящая из нескольких самостоятельных слов, связанных подчинительной связью)</a:t>
            </a:r>
            <a:endParaRPr lang="ru-RU" cap="none" dirty="0"/>
          </a:p>
        </p:txBody>
      </p:sp>
      <p:sp>
        <p:nvSpPr>
          <p:cNvPr id="3" name="Содержимое 2"/>
          <p:cNvSpPr>
            <a:spLocks noGrp="1"/>
          </p:cNvSpPr>
          <p:nvPr>
            <p:ph sz="quarter" idx="1"/>
          </p:nvPr>
        </p:nvSpPr>
        <p:spPr>
          <a:xfrm>
            <a:off x="645694" y="1792705"/>
            <a:ext cx="10339138" cy="4873752"/>
          </a:xfrm>
        </p:spPr>
        <p:txBody>
          <a:bodyPr>
            <a:normAutofit fontScale="92500" lnSpcReduction="20000"/>
          </a:bodyPr>
          <a:lstStyle/>
          <a:p>
            <a:pPr>
              <a:buNone/>
            </a:pPr>
            <a:r>
              <a:rPr lang="ru-RU" b="1" dirty="0" smtClean="0"/>
              <a:t>Не являются словосочетаниями:</a:t>
            </a:r>
            <a:endParaRPr lang="ru-RU" dirty="0" smtClean="0"/>
          </a:p>
          <a:p>
            <a:pPr>
              <a:buNone/>
            </a:pPr>
            <a:r>
              <a:rPr lang="ru-RU" b="1" dirty="0" smtClean="0"/>
              <a:t>1) </a:t>
            </a:r>
            <a:r>
              <a:rPr lang="ru-RU" dirty="0" smtClean="0"/>
              <a:t>сочетание подлежащего и сказуемого </a:t>
            </a:r>
            <a:r>
              <a:rPr lang="ru-RU" i="1" dirty="0" smtClean="0"/>
              <a:t>(идёт дождь)</a:t>
            </a:r>
            <a:endParaRPr lang="ru-RU" dirty="0" smtClean="0"/>
          </a:p>
          <a:p>
            <a:pPr>
              <a:buNone/>
            </a:pPr>
            <a:r>
              <a:rPr lang="ru-RU" b="1" dirty="0" smtClean="0"/>
              <a:t>2) </a:t>
            </a:r>
            <a:r>
              <a:rPr lang="ru-RU" dirty="0" smtClean="0"/>
              <a:t>однородные члены предложения</a:t>
            </a:r>
            <a:r>
              <a:rPr lang="ru-RU" b="1" dirty="0" smtClean="0"/>
              <a:t> </a:t>
            </a:r>
            <a:r>
              <a:rPr lang="ru-RU" i="1" dirty="0" smtClean="0"/>
              <a:t>( днём и ночью)</a:t>
            </a:r>
            <a:endParaRPr lang="ru-RU" dirty="0" smtClean="0"/>
          </a:p>
          <a:p>
            <a:pPr>
              <a:buNone/>
            </a:pPr>
            <a:r>
              <a:rPr lang="ru-RU" b="1" dirty="0" smtClean="0"/>
              <a:t>3) </a:t>
            </a:r>
            <a:r>
              <a:rPr lang="ru-RU" dirty="0" smtClean="0"/>
              <a:t>сложная форма будущего времени глагола  </a:t>
            </a:r>
            <a:r>
              <a:rPr lang="ru-RU" i="1" dirty="0" smtClean="0"/>
              <a:t>( буду писать)</a:t>
            </a:r>
            <a:endParaRPr lang="ru-RU" dirty="0" smtClean="0"/>
          </a:p>
          <a:p>
            <a:pPr>
              <a:buNone/>
            </a:pPr>
            <a:r>
              <a:rPr lang="ru-RU" b="1" dirty="0" smtClean="0"/>
              <a:t>4) </a:t>
            </a:r>
            <a:r>
              <a:rPr lang="ru-RU" dirty="0" smtClean="0"/>
              <a:t>форма повелительного наклонения глагола </a:t>
            </a:r>
            <a:r>
              <a:rPr lang="ru-RU" i="1" dirty="0" smtClean="0"/>
              <a:t>( давай встретимся)</a:t>
            </a:r>
            <a:endParaRPr lang="ru-RU" dirty="0" smtClean="0"/>
          </a:p>
          <a:p>
            <a:pPr>
              <a:buNone/>
            </a:pPr>
            <a:r>
              <a:rPr lang="ru-RU" b="1" dirty="0" smtClean="0"/>
              <a:t>5) </a:t>
            </a:r>
            <a:r>
              <a:rPr lang="ru-RU" dirty="0" smtClean="0"/>
              <a:t>составная форма сравнительной и превосходной степени имени прилагательного и наречия </a:t>
            </a:r>
            <a:r>
              <a:rPr lang="ru-RU" i="1" dirty="0" smtClean="0"/>
              <a:t>( более энергичный, умнее всех)</a:t>
            </a:r>
            <a:endParaRPr lang="ru-RU" dirty="0" smtClean="0"/>
          </a:p>
          <a:p>
            <a:pPr>
              <a:buNone/>
            </a:pPr>
            <a:r>
              <a:rPr lang="ru-RU" b="1" dirty="0" smtClean="0"/>
              <a:t>6) </a:t>
            </a:r>
            <a:r>
              <a:rPr lang="ru-RU" dirty="0" smtClean="0"/>
              <a:t>сочетание одного и того же имени существительного в разных падежных формах </a:t>
            </a:r>
            <a:r>
              <a:rPr lang="ru-RU" i="1" dirty="0" smtClean="0"/>
              <a:t>( с глазу на глаз)</a:t>
            </a:r>
            <a:endParaRPr lang="ru-RU" dirty="0" smtClean="0"/>
          </a:p>
          <a:p>
            <a:pPr>
              <a:buNone/>
            </a:pPr>
            <a:r>
              <a:rPr lang="ru-RU" b="1" dirty="0" smtClean="0"/>
              <a:t>7) </a:t>
            </a:r>
            <a:r>
              <a:rPr lang="ru-RU" dirty="0" smtClean="0"/>
              <a:t>сочетание глаголов в одинаковой грамматической форме </a:t>
            </a:r>
            <a:r>
              <a:rPr lang="ru-RU" i="1" dirty="0" smtClean="0"/>
              <a:t>(пойду посмотрю)</a:t>
            </a:r>
            <a:endParaRPr lang="ru-RU" dirty="0" smtClean="0"/>
          </a:p>
          <a:p>
            <a:pPr>
              <a:buNone/>
            </a:pPr>
            <a:r>
              <a:rPr lang="ru-RU" b="1" dirty="0" smtClean="0"/>
              <a:t>8) </a:t>
            </a:r>
            <a:r>
              <a:rPr lang="ru-RU" dirty="0" smtClean="0"/>
              <a:t>сочетания имён существительных с производными предлогами </a:t>
            </a:r>
            <a:r>
              <a:rPr lang="ru-RU" i="1" dirty="0" smtClean="0"/>
              <a:t>(благодаря старанию)</a:t>
            </a:r>
            <a:endParaRPr lang="ru-RU" dirty="0" smtClean="0"/>
          </a:p>
          <a:p>
            <a:pPr>
              <a:buNone/>
            </a:pPr>
            <a:r>
              <a:rPr lang="ru-RU" b="1" dirty="0" smtClean="0"/>
              <a:t>9) </a:t>
            </a:r>
            <a:r>
              <a:rPr lang="ru-RU" dirty="0" smtClean="0"/>
              <a:t>конструкции, состоящие из определяемого слова и относящегося к нему обособленного члена </a:t>
            </a:r>
            <a:r>
              <a:rPr lang="ru-RU" i="1" dirty="0" smtClean="0"/>
              <a:t>( лил, не переставая)</a:t>
            </a:r>
            <a:endParaRPr lang="ru-RU"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12820" y="300790"/>
            <a:ext cx="11345779" cy="1020596"/>
          </a:xfrm>
        </p:spPr>
        <p:txBody>
          <a:bodyPr>
            <a:normAutofit/>
          </a:bodyPr>
          <a:lstStyle/>
          <a:p>
            <a:r>
              <a:rPr lang="ru-RU" b="1" dirty="0" smtClean="0"/>
              <a:t>1. Тире на месте пропуска обязательно ставится в предложениях: </a:t>
            </a:r>
            <a:r>
              <a:rPr lang="ru-RU" b="1" i="1" dirty="0" smtClean="0"/>
              <a:t>10, 12, 13, 15, 16, 17, 18</a:t>
            </a:r>
            <a:endParaRPr lang="ru-RU" i="1" dirty="0"/>
          </a:p>
        </p:txBody>
      </p:sp>
      <p:sp>
        <p:nvSpPr>
          <p:cNvPr id="3" name="Содержимое 2"/>
          <p:cNvSpPr>
            <a:spLocks noGrp="1"/>
          </p:cNvSpPr>
          <p:nvPr>
            <p:ph sz="quarter" idx="1"/>
          </p:nvPr>
        </p:nvSpPr>
        <p:spPr>
          <a:xfrm>
            <a:off x="609600" y="1359568"/>
            <a:ext cx="10928684" cy="5257800"/>
          </a:xfrm>
        </p:spPr>
        <p:txBody>
          <a:bodyPr>
            <a:normAutofit fontScale="92500"/>
          </a:bodyPr>
          <a:lstStyle/>
          <a:p>
            <a:pPr>
              <a:buNone/>
            </a:pPr>
            <a:r>
              <a:rPr lang="ru-RU" dirty="0" smtClean="0"/>
              <a:t>10) </a:t>
            </a:r>
            <a:r>
              <a:rPr lang="be-BY" dirty="0" smtClean="0"/>
              <a:t>Раздольное русское предстепье, откуда вышли чуть ли не все величайшие писатели, _ родина и Ивана Бунина.</a:t>
            </a:r>
            <a:endParaRPr lang="ru-RU" dirty="0" smtClean="0"/>
          </a:p>
          <a:p>
            <a:pPr>
              <a:buNone/>
            </a:pPr>
            <a:r>
              <a:rPr lang="be-BY" dirty="0" smtClean="0"/>
              <a:t> </a:t>
            </a:r>
            <a:r>
              <a:rPr lang="ru-RU" dirty="0" smtClean="0"/>
              <a:t>11)</a:t>
            </a:r>
            <a:r>
              <a:rPr lang="ru-RU" b="1" dirty="0" smtClean="0"/>
              <a:t> </a:t>
            </a:r>
            <a:r>
              <a:rPr lang="ru-RU" dirty="0" smtClean="0"/>
              <a:t>Озеро _ как незамутнённое стекло.</a:t>
            </a:r>
          </a:p>
          <a:p>
            <a:pPr>
              <a:buNone/>
            </a:pPr>
            <a:r>
              <a:rPr lang="ru-RU" dirty="0" smtClean="0"/>
              <a:t>12) Ясность _ главное достоинство научного языка.</a:t>
            </a:r>
          </a:p>
          <a:p>
            <a:pPr>
              <a:buNone/>
            </a:pPr>
            <a:r>
              <a:rPr lang="ru-RU" dirty="0" smtClean="0"/>
              <a:t>13) Белое небо, прибрежные деревья, камыш, лодки _ всё отражалось в воде, как в зеркале.</a:t>
            </a:r>
          </a:p>
          <a:p>
            <a:pPr>
              <a:buNone/>
            </a:pPr>
            <a:r>
              <a:rPr lang="ru-RU" dirty="0" smtClean="0"/>
              <a:t>14) Добро _ есть победа совести в человеке.</a:t>
            </a:r>
          </a:p>
          <a:p>
            <a:pPr>
              <a:buNone/>
            </a:pPr>
            <a:r>
              <a:rPr lang="ru-RU" dirty="0" smtClean="0"/>
              <a:t>15) Заставить аудиторию рассмеяться _ значит наполовину убедить её в своей правоте.</a:t>
            </a:r>
          </a:p>
          <a:p>
            <a:pPr>
              <a:buNone/>
            </a:pPr>
            <a:r>
              <a:rPr lang="ru-RU" dirty="0" smtClean="0"/>
              <a:t>16)</a:t>
            </a:r>
            <a:r>
              <a:rPr lang="ru-RU" b="1" dirty="0" smtClean="0"/>
              <a:t> </a:t>
            </a:r>
            <a:r>
              <a:rPr lang="ru-RU" dirty="0" smtClean="0"/>
              <a:t>Его помятый сюртук, дешёвый галстук и запах лекарств _ всё это произвело на меня неприятное впечатление.</a:t>
            </a:r>
          </a:p>
          <a:p>
            <a:pPr>
              <a:buNone/>
            </a:pPr>
            <a:r>
              <a:rPr lang="ru-RU" dirty="0" smtClean="0"/>
              <a:t>17) Петербург _ город трагической красоты.</a:t>
            </a:r>
          </a:p>
          <a:p>
            <a:pPr>
              <a:buNone/>
            </a:pPr>
            <a:r>
              <a:rPr lang="ru-RU" dirty="0" smtClean="0"/>
              <a:t>18) Вернейший способ узнать человека _ прислушаться к тому, как он говорит.</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04537"/>
            <a:ext cx="10796337" cy="948406"/>
          </a:xfrm>
        </p:spPr>
        <p:txBody>
          <a:bodyPr>
            <a:normAutofit fontScale="90000"/>
          </a:bodyPr>
          <a:lstStyle/>
          <a:p>
            <a:pPr algn="ctr"/>
            <a:r>
              <a:rPr lang="ru-RU" b="1" dirty="0" smtClean="0"/>
              <a:t>Обособленные определения</a:t>
            </a:r>
            <a:r>
              <a:rPr lang="ru-RU" dirty="0" smtClean="0"/>
              <a:t/>
            </a:r>
            <a:br>
              <a:rPr lang="ru-RU" dirty="0" smtClean="0"/>
            </a:br>
            <a:r>
              <a:rPr lang="ru-RU" dirty="0" smtClean="0"/>
              <a:t> (какой? какая? какое? какие?)</a:t>
            </a:r>
            <a:endParaRPr lang="ru-RU" dirty="0"/>
          </a:p>
        </p:txBody>
      </p:sp>
      <p:graphicFrame>
        <p:nvGraphicFramePr>
          <p:cNvPr id="4" name="Таблица 3"/>
          <p:cNvGraphicFramePr>
            <a:graphicFrameLocks noGrp="1"/>
          </p:cNvGraphicFramePr>
          <p:nvPr/>
        </p:nvGraphicFramePr>
        <p:xfrm>
          <a:off x="950496" y="1600200"/>
          <a:ext cx="10262936" cy="5047488"/>
        </p:xfrm>
        <a:graphic>
          <a:graphicData uri="http://schemas.openxmlformats.org/drawingml/2006/table">
            <a:tbl>
              <a:tblPr/>
              <a:tblGrid>
                <a:gridCol w="3477045"/>
                <a:gridCol w="6785891"/>
              </a:tblGrid>
              <a:tr h="1733549">
                <a:tc>
                  <a:txBody>
                    <a:bodyPr/>
                    <a:lstStyle/>
                    <a:p>
                      <a:pPr marL="457200">
                        <a:lnSpc>
                          <a:spcPct val="115000"/>
                        </a:lnSpc>
                        <a:spcAft>
                          <a:spcPts val="0"/>
                        </a:spcAft>
                      </a:pPr>
                      <a:r>
                        <a:rPr lang="ru-RU" sz="2400" i="1" dirty="0">
                          <a:latin typeface="Times New Roman"/>
                          <a:ea typeface="Times New Roman"/>
                          <a:cs typeface="Calibri"/>
                        </a:rPr>
                        <a:t>1</a:t>
                      </a:r>
                      <a:r>
                        <a:rPr lang="ru-RU" sz="2400" i="1" u="sng" dirty="0">
                          <a:latin typeface="Times New Roman"/>
                          <a:ea typeface="Times New Roman"/>
                          <a:cs typeface="Calibri"/>
                        </a:rPr>
                        <a:t>)сущ.</a:t>
                      </a:r>
                      <a:r>
                        <a:rPr lang="ru-RU" sz="2400" i="1" dirty="0">
                          <a:latin typeface="Times New Roman"/>
                          <a:ea typeface="Times New Roman"/>
                          <a:cs typeface="Calibri"/>
                        </a:rPr>
                        <a:t> </a:t>
                      </a:r>
                      <a:r>
                        <a:rPr lang="ru-RU" sz="2400" dirty="0">
                          <a:latin typeface="Times New Roman"/>
                          <a:ea typeface="Times New Roman"/>
                          <a:cs typeface="Calibri"/>
                        </a:rPr>
                        <a:t>,</a:t>
                      </a:r>
                      <a:r>
                        <a:rPr lang="ru-RU" sz="2400" dirty="0" err="1">
                          <a:latin typeface="Times New Roman"/>
                          <a:ea typeface="Times New Roman"/>
                          <a:cs typeface="Calibri"/>
                        </a:rPr>
                        <a:t>|</a:t>
                      </a:r>
                      <a:r>
                        <a:rPr lang="ru-RU" sz="2400" u="wavy" dirty="0" err="1">
                          <a:latin typeface="Times New Roman"/>
                          <a:ea typeface="Times New Roman"/>
                          <a:cs typeface="Calibri"/>
                        </a:rPr>
                        <a:t>причаст</a:t>
                      </a:r>
                      <a:r>
                        <a:rPr lang="ru-RU" sz="2400" u="wavy" dirty="0">
                          <a:latin typeface="Times New Roman"/>
                          <a:ea typeface="Times New Roman"/>
                          <a:cs typeface="Calibri"/>
                        </a:rPr>
                        <a:t>. </a:t>
                      </a:r>
                      <a:r>
                        <a:rPr lang="ru-RU" sz="2400" u="wavy" dirty="0" err="1">
                          <a:latin typeface="Times New Roman"/>
                          <a:ea typeface="Times New Roman"/>
                          <a:cs typeface="Calibri"/>
                        </a:rPr>
                        <a:t>оборот</a:t>
                      </a:r>
                      <a:r>
                        <a:rPr lang="ru-RU" sz="2400" dirty="0" err="1">
                          <a:latin typeface="Times New Roman"/>
                          <a:ea typeface="Times New Roman"/>
                          <a:cs typeface="Calibri"/>
                        </a:rPr>
                        <a:t>|</a:t>
                      </a:r>
                      <a:r>
                        <a:rPr lang="ru-RU" sz="2400" dirty="0">
                          <a:latin typeface="Times New Roman"/>
                          <a:ea typeface="Times New Roman"/>
                          <a:cs typeface="Calibri"/>
                        </a:rPr>
                        <a:t>,</a:t>
                      </a:r>
                      <a:endParaRPr lang="ru-RU" sz="2400" dirty="0">
                        <a:latin typeface="Calibri"/>
                        <a:ea typeface="MS Mincho"/>
                        <a:cs typeface="Calibri"/>
                      </a:endParaRPr>
                    </a:p>
                    <a:p>
                      <a:pPr marL="457200">
                        <a:lnSpc>
                          <a:spcPct val="115000"/>
                        </a:lnSpc>
                        <a:spcAft>
                          <a:spcPts val="0"/>
                        </a:spcAft>
                      </a:pPr>
                      <a:r>
                        <a:rPr lang="ru-RU" sz="2400" dirty="0">
                          <a:latin typeface="Times New Roman"/>
                          <a:ea typeface="Times New Roman"/>
                          <a:cs typeface="Calibri"/>
                        </a:rPr>
                        <a:t>     ,прил. и прил.,</a:t>
                      </a:r>
                      <a:endParaRPr lang="ru-RU" sz="2400" dirty="0">
                        <a:latin typeface="Calibri"/>
                        <a:ea typeface="MS Mincho"/>
                        <a:cs typeface="Calibri"/>
                      </a:endParaRPr>
                    </a:p>
                    <a:p>
                      <a:pPr marL="457200">
                        <a:lnSpc>
                          <a:spcPct val="115000"/>
                        </a:lnSpc>
                        <a:spcAft>
                          <a:spcPts val="0"/>
                        </a:spcAft>
                      </a:pPr>
                      <a:r>
                        <a:rPr lang="ru-RU" sz="2400" dirty="0">
                          <a:latin typeface="Times New Roman"/>
                          <a:ea typeface="Times New Roman"/>
                          <a:cs typeface="Calibri"/>
                        </a:rPr>
                        <a:t>     ,одно </a:t>
                      </a:r>
                      <a:r>
                        <a:rPr lang="ru-RU" sz="2400" dirty="0" err="1">
                          <a:latin typeface="Times New Roman"/>
                          <a:ea typeface="Times New Roman"/>
                          <a:cs typeface="Calibri"/>
                        </a:rPr>
                        <a:t>прилаг</a:t>
                      </a:r>
                      <a:r>
                        <a:rPr lang="ru-RU" sz="2400" dirty="0">
                          <a:latin typeface="Times New Roman"/>
                          <a:ea typeface="Times New Roman"/>
                          <a:cs typeface="Calibri"/>
                        </a:rPr>
                        <a:t>.,</a:t>
                      </a:r>
                      <a:endParaRPr lang="ru-RU" sz="2400" dirty="0">
                        <a:latin typeface="Calibri"/>
                        <a:ea typeface="MS Mincho"/>
                        <a:cs typeface="Calibri"/>
                      </a:endParaRPr>
                    </a:p>
                    <a:p>
                      <a:pPr marL="457200">
                        <a:lnSpc>
                          <a:spcPct val="115000"/>
                        </a:lnSpc>
                        <a:spcAft>
                          <a:spcPts val="0"/>
                        </a:spcAft>
                      </a:pPr>
                      <a:r>
                        <a:rPr lang="ru-RU" sz="2400" dirty="0">
                          <a:latin typeface="Times New Roman"/>
                          <a:ea typeface="Times New Roman"/>
                          <a:cs typeface="Calibri"/>
                        </a:rPr>
                        <a:t>    ,прил. + завис. </a:t>
                      </a:r>
                      <a:r>
                        <a:rPr lang="en-US" sz="2400" dirty="0">
                          <a:latin typeface="Times New Roman"/>
                          <a:ea typeface="Times New Roman"/>
                          <a:cs typeface="Calibri"/>
                        </a:rPr>
                        <a:t>c</a:t>
                      </a:r>
                      <a:r>
                        <a:rPr lang="ru-RU" sz="2400" dirty="0">
                          <a:latin typeface="Times New Roman"/>
                          <a:ea typeface="Times New Roman"/>
                          <a:cs typeface="Calibri"/>
                        </a:rPr>
                        <a:t>л,           </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a:latin typeface="Times New Roman"/>
                          <a:ea typeface="Times New Roman"/>
                          <a:cs typeface="Calibri"/>
                        </a:rPr>
                        <a:t>На небе </a:t>
                      </a:r>
                      <a:r>
                        <a:rPr lang="ru-RU" sz="2400" i="1" u="sng" dirty="0">
                          <a:latin typeface="Times New Roman"/>
                          <a:ea typeface="Times New Roman"/>
                          <a:cs typeface="Calibri"/>
                        </a:rPr>
                        <a:t>облака</a:t>
                      </a:r>
                      <a:r>
                        <a:rPr lang="ru-RU" sz="2400" dirty="0">
                          <a:latin typeface="Times New Roman"/>
                          <a:ea typeface="Times New Roman"/>
                          <a:cs typeface="Calibri"/>
                        </a:rPr>
                        <a:t>, </a:t>
                      </a:r>
                      <a:r>
                        <a:rPr lang="ru-RU" sz="2400" dirty="0" err="1">
                          <a:latin typeface="Times New Roman"/>
                          <a:ea typeface="Times New Roman"/>
                          <a:cs typeface="Calibri"/>
                        </a:rPr>
                        <a:t>|</a:t>
                      </a:r>
                      <a:r>
                        <a:rPr lang="ru-RU" sz="2400" u="wavy" dirty="0" err="1">
                          <a:latin typeface="Times New Roman"/>
                          <a:ea typeface="Times New Roman"/>
                          <a:cs typeface="Calibri"/>
                        </a:rPr>
                        <a:t>ещё</a:t>
                      </a:r>
                      <a:r>
                        <a:rPr lang="ru-RU" sz="2400" u="wavy" dirty="0">
                          <a:latin typeface="Times New Roman"/>
                          <a:ea typeface="Times New Roman"/>
                          <a:cs typeface="Calibri"/>
                        </a:rPr>
                        <a:t> розовые от </a:t>
                      </a:r>
                      <a:r>
                        <a:rPr lang="ru-RU" sz="2400" u="wavy" dirty="0" err="1">
                          <a:latin typeface="Times New Roman"/>
                          <a:ea typeface="Times New Roman"/>
                          <a:cs typeface="Calibri"/>
                        </a:rPr>
                        <a:t>заката</a:t>
                      </a:r>
                      <a:r>
                        <a:rPr lang="ru-RU" sz="2400" dirty="0" err="1">
                          <a:latin typeface="Times New Roman"/>
                          <a:ea typeface="Times New Roman"/>
                          <a:cs typeface="Calibri"/>
                        </a:rPr>
                        <a:t>|</a:t>
                      </a:r>
                      <a:r>
                        <a:rPr lang="ru-RU" sz="2400" dirty="0">
                          <a:latin typeface="Times New Roman"/>
                          <a:ea typeface="Times New Roman"/>
                          <a:cs typeface="Calibri"/>
                        </a:rPr>
                        <a:t>.</a:t>
                      </a:r>
                      <a:endParaRPr lang="ru-RU" sz="2400" dirty="0">
                        <a:latin typeface="Calibri"/>
                        <a:ea typeface="MS Mincho"/>
                        <a:cs typeface="Calibri"/>
                      </a:endParaRPr>
                    </a:p>
                    <a:p>
                      <a:pPr marL="457200">
                        <a:lnSpc>
                          <a:spcPct val="115000"/>
                        </a:lnSpc>
                        <a:spcAft>
                          <a:spcPts val="0"/>
                        </a:spcAft>
                      </a:pPr>
                      <a:r>
                        <a:rPr lang="ru-RU" sz="2400" dirty="0">
                          <a:latin typeface="Times New Roman"/>
                          <a:ea typeface="Times New Roman"/>
                          <a:cs typeface="Calibri"/>
                        </a:rPr>
                        <a:t>Солнце, </a:t>
                      </a:r>
                      <a:r>
                        <a:rPr lang="ru-RU" sz="2400" dirty="0" err="1">
                          <a:latin typeface="Times New Roman"/>
                          <a:ea typeface="Times New Roman"/>
                          <a:cs typeface="Calibri"/>
                        </a:rPr>
                        <a:t>|</a:t>
                      </a:r>
                      <a:r>
                        <a:rPr lang="ru-RU" sz="2400" u="wavy" dirty="0" err="1">
                          <a:latin typeface="Times New Roman"/>
                          <a:ea typeface="Times New Roman"/>
                          <a:cs typeface="Calibri"/>
                        </a:rPr>
                        <a:t>огромное</a:t>
                      </a:r>
                      <a:r>
                        <a:rPr lang="ru-RU" sz="2400" u="wavy" dirty="0">
                          <a:latin typeface="Times New Roman"/>
                          <a:ea typeface="Times New Roman"/>
                          <a:cs typeface="Calibri"/>
                        </a:rPr>
                        <a:t> и </a:t>
                      </a:r>
                      <a:r>
                        <a:rPr lang="ru-RU" sz="2400" u="wavy" dirty="0" err="1">
                          <a:latin typeface="Times New Roman"/>
                          <a:ea typeface="Times New Roman"/>
                          <a:cs typeface="Calibri"/>
                        </a:rPr>
                        <a:t>яркое|</a:t>
                      </a:r>
                      <a:r>
                        <a:rPr lang="ru-RU" sz="2400" dirty="0">
                          <a:latin typeface="Times New Roman"/>
                          <a:ea typeface="Times New Roman"/>
                          <a:cs typeface="Calibri"/>
                        </a:rPr>
                        <a:t>, поднималось над морем.</a:t>
                      </a:r>
                      <a:endParaRPr lang="ru-RU" sz="2400" dirty="0">
                        <a:latin typeface="Calibri"/>
                        <a:ea typeface="MS Mincho"/>
                        <a:cs typeface="Calibri"/>
                      </a:endParaRPr>
                    </a:p>
                    <a:p>
                      <a:pPr marL="457200">
                        <a:lnSpc>
                          <a:spcPct val="115000"/>
                        </a:lnSpc>
                        <a:spcAft>
                          <a:spcPts val="0"/>
                        </a:spcAft>
                      </a:pPr>
                      <a:r>
                        <a:rPr lang="ru-RU" sz="2400" dirty="0">
                          <a:latin typeface="Times New Roman"/>
                          <a:ea typeface="Times New Roman"/>
                          <a:cs typeface="Calibri"/>
                        </a:rPr>
                        <a:t>Туча, </a:t>
                      </a:r>
                      <a:r>
                        <a:rPr lang="ru-RU" sz="2400" dirty="0" err="1">
                          <a:latin typeface="Times New Roman"/>
                          <a:ea typeface="Times New Roman"/>
                          <a:cs typeface="Calibri"/>
                        </a:rPr>
                        <a:t>|</a:t>
                      </a:r>
                      <a:r>
                        <a:rPr lang="ru-RU" sz="2400" u="wavy" dirty="0" err="1">
                          <a:latin typeface="Times New Roman"/>
                          <a:ea typeface="Times New Roman"/>
                          <a:cs typeface="Calibri"/>
                        </a:rPr>
                        <a:t>нависшая</a:t>
                      </a:r>
                      <a:r>
                        <a:rPr lang="ru-RU" sz="2400" u="wavy" dirty="0">
                          <a:latin typeface="Times New Roman"/>
                          <a:ea typeface="Times New Roman"/>
                          <a:cs typeface="Calibri"/>
                        </a:rPr>
                        <a:t> над вершинами </a:t>
                      </a:r>
                      <a:r>
                        <a:rPr lang="ru-RU" sz="2400" u="wavy" dirty="0" err="1">
                          <a:latin typeface="Times New Roman"/>
                          <a:ea typeface="Times New Roman"/>
                          <a:cs typeface="Calibri"/>
                        </a:rPr>
                        <a:t>тополей|</a:t>
                      </a:r>
                      <a:r>
                        <a:rPr lang="ru-RU" sz="2400" dirty="0">
                          <a:latin typeface="Times New Roman"/>
                          <a:ea typeface="Times New Roman"/>
                          <a:cs typeface="Calibri"/>
                        </a:rPr>
                        <a:t>, уже сыпала дождиком.</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0093">
                <a:tc>
                  <a:txBody>
                    <a:bodyPr/>
                    <a:lstStyle/>
                    <a:p>
                      <a:pPr marL="457200">
                        <a:lnSpc>
                          <a:spcPct val="115000"/>
                        </a:lnSpc>
                        <a:spcAft>
                          <a:spcPts val="0"/>
                        </a:spcAft>
                      </a:pPr>
                      <a:r>
                        <a:rPr lang="ru-RU" sz="2400" i="1" dirty="0">
                          <a:latin typeface="Times New Roman"/>
                          <a:ea typeface="Times New Roman"/>
                          <a:cs typeface="Calibri"/>
                        </a:rPr>
                        <a:t>2</a:t>
                      </a:r>
                      <a:r>
                        <a:rPr lang="ru-RU" sz="2400" i="1" u="sng" dirty="0">
                          <a:latin typeface="Times New Roman"/>
                          <a:ea typeface="Times New Roman"/>
                          <a:cs typeface="Calibri"/>
                        </a:rPr>
                        <a:t>)</a:t>
                      </a:r>
                      <a:r>
                        <a:rPr lang="ru-RU" sz="2400" i="1" u="sng" dirty="0" err="1">
                          <a:latin typeface="Times New Roman"/>
                          <a:ea typeface="Times New Roman"/>
                          <a:cs typeface="Calibri"/>
                        </a:rPr>
                        <a:t>личн</a:t>
                      </a:r>
                      <a:r>
                        <a:rPr lang="ru-RU" sz="2400" i="1" u="sng" dirty="0">
                          <a:latin typeface="Times New Roman"/>
                          <a:ea typeface="Times New Roman"/>
                          <a:cs typeface="Calibri"/>
                        </a:rPr>
                        <a:t>. мест</a:t>
                      </a:r>
                      <a:r>
                        <a:rPr lang="ru-RU" sz="2400" dirty="0">
                          <a:latin typeface="Times New Roman"/>
                          <a:ea typeface="Times New Roman"/>
                          <a:cs typeface="Calibri"/>
                        </a:rPr>
                        <a:t>, </a:t>
                      </a:r>
                      <a:r>
                        <a:rPr lang="ru-RU" sz="2400" dirty="0" err="1">
                          <a:latin typeface="Times New Roman"/>
                          <a:ea typeface="Times New Roman"/>
                          <a:cs typeface="Calibri"/>
                        </a:rPr>
                        <a:t>прилаг</a:t>
                      </a:r>
                      <a:r>
                        <a:rPr lang="ru-RU" sz="2400" dirty="0">
                          <a:latin typeface="Times New Roman"/>
                          <a:ea typeface="Times New Roman"/>
                          <a:cs typeface="Calibri"/>
                        </a:rPr>
                        <a:t>.  </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i="1" u="sng" dirty="0">
                          <a:latin typeface="Times New Roman"/>
                          <a:ea typeface="Times New Roman"/>
                          <a:cs typeface="Calibri"/>
                        </a:rPr>
                        <a:t>Я</a:t>
                      </a:r>
                      <a:r>
                        <a:rPr lang="ru-RU" sz="2400" dirty="0">
                          <a:latin typeface="Times New Roman"/>
                          <a:ea typeface="Times New Roman"/>
                          <a:cs typeface="Calibri"/>
                        </a:rPr>
                        <a:t> тебя, </a:t>
                      </a:r>
                      <a:r>
                        <a:rPr lang="ru-RU" sz="2400" dirty="0" err="1">
                          <a:latin typeface="Times New Roman"/>
                          <a:ea typeface="Times New Roman"/>
                          <a:cs typeface="Calibri"/>
                        </a:rPr>
                        <a:t>|</a:t>
                      </a:r>
                      <a:r>
                        <a:rPr lang="ru-RU" sz="2400" u="wavy" dirty="0" err="1">
                          <a:latin typeface="Times New Roman"/>
                          <a:ea typeface="Times New Roman"/>
                          <a:cs typeface="Calibri"/>
                        </a:rPr>
                        <a:t>дерзкого</a:t>
                      </a:r>
                      <a:r>
                        <a:rPr lang="ru-RU" sz="2400" dirty="0" err="1">
                          <a:latin typeface="Times New Roman"/>
                          <a:ea typeface="Times New Roman"/>
                          <a:cs typeface="Calibri"/>
                        </a:rPr>
                        <a:t>|</a:t>
                      </a:r>
                      <a:r>
                        <a:rPr lang="ru-RU" sz="2400" dirty="0">
                          <a:latin typeface="Times New Roman"/>
                          <a:ea typeface="Times New Roman"/>
                          <a:cs typeface="Calibri"/>
                        </a:rPr>
                        <a:t>, видеть не могу.</a:t>
                      </a:r>
                      <a:endParaRPr lang="ru-RU" sz="2400" dirty="0">
                        <a:latin typeface="Calibri"/>
                        <a:ea typeface="MS Mincho"/>
                        <a:cs typeface="Calibri"/>
                      </a:endParaRPr>
                    </a:p>
                    <a:p>
                      <a:pPr marL="457200">
                        <a:lnSpc>
                          <a:spcPct val="115000"/>
                        </a:lnSpc>
                        <a:spcAft>
                          <a:spcPts val="0"/>
                        </a:spcAft>
                      </a:pPr>
                      <a:r>
                        <a:rPr lang="ru-RU" sz="2400" dirty="0">
                          <a:latin typeface="Times New Roman"/>
                          <a:ea typeface="Times New Roman"/>
                          <a:cs typeface="Calibri"/>
                        </a:rPr>
                        <a:t>Теплом очарованный, я лежу у костра.</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8941">
                <a:tc>
                  <a:txBody>
                    <a:bodyPr/>
                    <a:lstStyle/>
                    <a:p>
                      <a:pPr marL="457200">
                        <a:lnSpc>
                          <a:spcPct val="115000"/>
                        </a:lnSpc>
                        <a:spcAft>
                          <a:spcPts val="0"/>
                        </a:spcAft>
                      </a:pPr>
                      <a:r>
                        <a:rPr lang="ru-RU" sz="2400">
                          <a:latin typeface="Times New Roman"/>
                          <a:ea typeface="Times New Roman"/>
                          <a:cs typeface="Calibri"/>
                        </a:rPr>
                        <a:t>3)</a:t>
                      </a:r>
                      <a:r>
                        <a:rPr lang="en-US" sz="2400">
                          <a:latin typeface="Times New Roman"/>
                          <a:ea typeface="Times New Roman"/>
                          <a:cs typeface="Calibri"/>
                        </a:rPr>
                        <a:t>|</a:t>
                      </a:r>
                      <a:r>
                        <a:rPr lang="ru-RU" sz="2400" u="wavy">
                          <a:latin typeface="Times New Roman"/>
                          <a:ea typeface="Times New Roman"/>
                          <a:cs typeface="Calibri"/>
                        </a:rPr>
                        <a:t>П.о</a:t>
                      </a:r>
                      <a:r>
                        <a:rPr lang="en-US" sz="2400" u="wavy">
                          <a:latin typeface="Times New Roman"/>
                          <a:ea typeface="Times New Roman"/>
                          <a:cs typeface="Calibri"/>
                        </a:rPr>
                        <a:t>.</a:t>
                      </a:r>
                      <a:r>
                        <a:rPr lang="en-US" sz="2400">
                          <a:latin typeface="Times New Roman"/>
                          <a:ea typeface="Times New Roman"/>
                          <a:cs typeface="Calibri"/>
                        </a:rPr>
                        <a:t>|</a:t>
                      </a:r>
                      <a:r>
                        <a:rPr lang="ru-RU" sz="2400">
                          <a:latin typeface="Times New Roman"/>
                          <a:ea typeface="Times New Roman"/>
                          <a:cs typeface="Calibri"/>
                        </a:rPr>
                        <a:t>, </a:t>
                      </a:r>
                      <a:r>
                        <a:rPr lang="ru-RU" sz="2400" i="1" u="sng">
                          <a:latin typeface="Times New Roman"/>
                          <a:ea typeface="Times New Roman"/>
                          <a:cs typeface="Calibri"/>
                        </a:rPr>
                        <a:t>личн. мест</a:t>
                      </a:r>
                      <a:r>
                        <a:rPr lang="ru-RU" sz="2400">
                          <a:latin typeface="Times New Roman"/>
                          <a:ea typeface="Times New Roman"/>
                          <a:cs typeface="Calibri"/>
                        </a:rPr>
                        <a:t>.</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dirty="0" err="1">
                          <a:latin typeface="Times New Roman"/>
                          <a:ea typeface="Times New Roman"/>
                          <a:cs typeface="Calibri"/>
                        </a:rPr>
                        <a:t>|</a:t>
                      </a:r>
                      <a:r>
                        <a:rPr lang="ru-RU" sz="2400" u="wavy" dirty="0" err="1">
                          <a:latin typeface="Times New Roman"/>
                          <a:ea typeface="Times New Roman"/>
                          <a:cs typeface="Calibri"/>
                        </a:rPr>
                        <a:t>Промокшие</a:t>
                      </a:r>
                      <a:r>
                        <a:rPr lang="ru-RU" sz="2400" u="wavy" dirty="0">
                          <a:latin typeface="Times New Roman"/>
                          <a:ea typeface="Times New Roman"/>
                          <a:cs typeface="Calibri"/>
                        </a:rPr>
                        <a:t> </a:t>
                      </a:r>
                      <a:r>
                        <a:rPr lang="ru-RU" sz="2400" u="wavy" dirty="0" err="1">
                          <a:latin typeface="Times New Roman"/>
                          <a:ea typeface="Times New Roman"/>
                          <a:cs typeface="Calibri"/>
                        </a:rPr>
                        <a:t>насквозь</a:t>
                      </a:r>
                      <a:r>
                        <a:rPr lang="ru-RU" sz="2400" dirty="0" err="1">
                          <a:latin typeface="Times New Roman"/>
                          <a:ea typeface="Times New Roman"/>
                          <a:cs typeface="Calibri"/>
                        </a:rPr>
                        <a:t>|</a:t>
                      </a:r>
                      <a:r>
                        <a:rPr lang="ru-RU" sz="2400" dirty="0">
                          <a:latin typeface="Times New Roman"/>
                          <a:ea typeface="Times New Roman"/>
                          <a:cs typeface="Calibri"/>
                        </a:rPr>
                        <a:t>, </a:t>
                      </a:r>
                      <a:r>
                        <a:rPr lang="ru-RU" sz="2400" i="1" u="sng" dirty="0">
                          <a:latin typeface="Times New Roman"/>
                          <a:ea typeface="Times New Roman"/>
                          <a:cs typeface="Calibri"/>
                        </a:rPr>
                        <a:t>мы</a:t>
                      </a:r>
                      <a:r>
                        <a:rPr lang="ru-RU" sz="2400" dirty="0">
                          <a:latin typeface="Times New Roman"/>
                          <a:ea typeface="Times New Roman"/>
                          <a:cs typeface="Calibri"/>
                        </a:rPr>
                        <a:t> чуть не заболели.</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0093">
                <a:tc>
                  <a:txBody>
                    <a:bodyPr/>
                    <a:lstStyle/>
                    <a:p>
                      <a:pPr marL="457200">
                        <a:lnSpc>
                          <a:spcPct val="115000"/>
                        </a:lnSpc>
                        <a:spcAft>
                          <a:spcPts val="0"/>
                        </a:spcAft>
                      </a:pPr>
                      <a:r>
                        <a:rPr lang="ru-RU" sz="2400">
                          <a:latin typeface="Times New Roman"/>
                          <a:ea typeface="Times New Roman"/>
                          <a:cs typeface="Calibri"/>
                        </a:rPr>
                        <a:t>4)|</a:t>
                      </a:r>
                      <a:r>
                        <a:rPr lang="ru-RU" sz="2400" u="wavy">
                          <a:latin typeface="Times New Roman"/>
                          <a:ea typeface="Times New Roman"/>
                          <a:cs typeface="Calibri"/>
                        </a:rPr>
                        <a:t>П.о.</a:t>
                      </a:r>
                      <a:r>
                        <a:rPr lang="ru-RU" sz="2400">
                          <a:latin typeface="Times New Roman"/>
                          <a:ea typeface="Times New Roman"/>
                          <a:cs typeface="Calibri"/>
                        </a:rPr>
                        <a:t>|,  </a:t>
                      </a:r>
                      <a:r>
                        <a:rPr lang="ru-RU" sz="2400" i="1" u="sng">
                          <a:latin typeface="Times New Roman"/>
                          <a:ea typeface="Times New Roman"/>
                          <a:cs typeface="Calibri"/>
                        </a:rPr>
                        <a:t>сущ</a:t>
                      </a:r>
                      <a:r>
                        <a:rPr lang="ru-RU" sz="2400">
                          <a:latin typeface="Times New Roman"/>
                          <a:ea typeface="Times New Roman"/>
                          <a:cs typeface="Calibri"/>
                        </a:rPr>
                        <a:t>.</a:t>
                      </a:r>
                      <a:endParaRPr lang="ru-RU" sz="2400">
                        <a:latin typeface="Calibri"/>
                        <a:ea typeface="MS Mincho"/>
                        <a:cs typeface="Calibri"/>
                      </a:endParaRPr>
                    </a:p>
                    <a:p>
                      <a:pPr marL="457200">
                        <a:lnSpc>
                          <a:spcPct val="115000"/>
                        </a:lnSpc>
                        <a:spcAft>
                          <a:spcPts val="0"/>
                        </a:spcAft>
                      </a:pPr>
                      <a:r>
                        <a:rPr lang="ru-RU" sz="2400">
                          <a:latin typeface="Times New Roman"/>
                          <a:ea typeface="Times New Roman"/>
                          <a:cs typeface="Calibri"/>
                        </a:rPr>
                        <a:t>Причина</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dirty="0" err="1">
                          <a:latin typeface="Times New Roman"/>
                          <a:ea typeface="Times New Roman"/>
                          <a:cs typeface="Calibri"/>
                        </a:rPr>
                        <a:t>|</a:t>
                      </a:r>
                      <a:r>
                        <a:rPr lang="ru-RU" sz="2400" u="wavy" dirty="0" err="1">
                          <a:latin typeface="Times New Roman"/>
                          <a:ea typeface="Times New Roman"/>
                          <a:cs typeface="Calibri"/>
                        </a:rPr>
                        <a:t>Обеспокоенные</a:t>
                      </a:r>
                      <a:r>
                        <a:rPr lang="ru-RU" sz="2400" u="wavy" dirty="0">
                          <a:latin typeface="Times New Roman"/>
                          <a:ea typeface="Times New Roman"/>
                          <a:cs typeface="Calibri"/>
                        </a:rPr>
                        <a:t> приближением </a:t>
                      </a:r>
                      <a:r>
                        <a:rPr lang="ru-RU" sz="2400" u="wavy" dirty="0" err="1">
                          <a:latin typeface="Times New Roman"/>
                          <a:ea typeface="Times New Roman"/>
                          <a:cs typeface="Calibri"/>
                        </a:rPr>
                        <a:t>лодки</a:t>
                      </a:r>
                      <a:r>
                        <a:rPr lang="ru-RU" sz="2400" dirty="0" err="1">
                          <a:latin typeface="Times New Roman"/>
                          <a:ea typeface="Times New Roman"/>
                          <a:cs typeface="Calibri"/>
                        </a:rPr>
                        <a:t>|</a:t>
                      </a:r>
                      <a:r>
                        <a:rPr lang="ru-RU" sz="2400" dirty="0">
                          <a:latin typeface="Times New Roman"/>
                          <a:ea typeface="Times New Roman"/>
                          <a:cs typeface="Calibri"/>
                        </a:rPr>
                        <a:t>, </a:t>
                      </a:r>
                      <a:r>
                        <a:rPr lang="ru-RU" sz="2400" i="1" u="sng" dirty="0">
                          <a:latin typeface="Times New Roman"/>
                          <a:ea typeface="Times New Roman"/>
                          <a:cs typeface="Calibri"/>
                        </a:rPr>
                        <a:t>птицы </a:t>
                      </a:r>
                      <a:r>
                        <a:rPr lang="ru-RU" sz="2400" dirty="0">
                          <a:latin typeface="Times New Roman"/>
                          <a:ea typeface="Times New Roman"/>
                          <a:cs typeface="Calibri"/>
                        </a:rPr>
                        <a:t>улетели.</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80093">
                <a:tc>
                  <a:txBody>
                    <a:bodyPr/>
                    <a:lstStyle/>
                    <a:p>
                      <a:pPr marL="457200">
                        <a:lnSpc>
                          <a:spcPct val="115000"/>
                        </a:lnSpc>
                        <a:spcAft>
                          <a:spcPts val="0"/>
                        </a:spcAft>
                      </a:pPr>
                      <a:r>
                        <a:rPr lang="ru-RU" sz="2400">
                          <a:latin typeface="Times New Roman"/>
                          <a:ea typeface="Times New Roman"/>
                          <a:cs typeface="Calibri"/>
                        </a:rPr>
                        <a:t>5)|</a:t>
                      </a:r>
                      <a:r>
                        <a:rPr lang="ru-RU" sz="2400" u="wavy">
                          <a:latin typeface="Times New Roman"/>
                          <a:ea typeface="Times New Roman"/>
                          <a:cs typeface="Calibri"/>
                        </a:rPr>
                        <a:t>П.о.</a:t>
                      </a:r>
                      <a:r>
                        <a:rPr lang="ru-RU" sz="2400">
                          <a:latin typeface="Times New Roman"/>
                          <a:ea typeface="Times New Roman"/>
                          <a:cs typeface="Calibri"/>
                        </a:rPr>
                        <a:t>|, … </a:t>
                      </a:r>
                      <a:r>
                        <a:rPr lang="ru-RU" sz="2400" i="1" u="sng">
                          <a:latin typeface="Times New Roman"/>
                          <a:ea typeface="Times New Roman"/>
                          <a:cs typeface="Calibri"/>
                        </a:rPr>
                        <a:t>сущ</a:t>
                      </a:r>
                      <a:r>
                        <a:rPr lang="ru-RU" sz="2400">
                          <a:latin typeface="Times New Roman"/>
                          <a:ea typeface="Times New Roman"/>
                          <a:cs typeface="Calibri"/>
                        </a:rPr>
                        <a:t>.</a:t>
                      </a:r>
                      <a:endParaRPr lang="ru-RU" sz="2400">
                        <a:latin typeface="Calibri"/>
                        <a:ea typeface="MS Mincho"/>
                        <a:cs typeface="Calibri"/>
                      </a:endParaRPr>
                    </a:p>
                    <a:p>
                      <a:pPr>
                        <a:lnSpc>
                          <a:spcPct val="115000"/>
                        </a:lnSpc>
                        <a:spcAft>
                          <a:spcPts val="0"/>
                        </a:spcAft>
                      </a:pPr>
                      <a:r>
                        <a:rPr lang="ru-RU" sz="2400">
                          <a:latin typeface="Times New Roman"/>
                          <a:ea typeface="Times New Roman"/>
                          <a:cs typeface="Calibri"/>
                        </a:rPr>
                        <a:t>дистанционная позиция</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dirty="0" err="1">
                          <a:latin typeface="Times New Roman"/>
                          <a:ea typeface="Times New Roman"/>
                          <a:cs typeface="Calibri"/>
                        </a:rPr>
                        <a:t>|</a:t>
                      </a:r>
                      <a:r>
                        <a:rPr lang="ru-RU" sz="2400" u="wavy" dirty="0" err="1">
                          <a:latin typeface="Times New Roman"/>
                          <a:ea typeface="Times New Roman"/>
                          <a:cs typeface="Calibri"/>
                        </a:rPr>
                        <a:t>Заросшая</a:t>
                      </a:r>
                      <a:r>
                        <a:rPr lang="ru-RU" sz="2400" u="wavy" dirty="0">
                          <a:latin typeface="Times New Roman"/>
                          <a:ea typeface="Times New Roman"/>
                          <a:cs typeface="Calibri"/>
                        </a:rPr>
                        <a:t> </a:t>
                      </a:r>
                      <a:r>
                        <a:rPr lang="ru-RU" sz="2400" u="wavy" dirty="0" err="1">
                          <a:latin typeface="Times New Roman"/>
                          <a:ea typeface="Times New Roman"/>
                          <a:cs typeface="Calibri"/>
                        </a:rPr>
                        <a:t>тростником</a:t>
                      </a:r>
                      <a:r>
                        <a:rPr lang="ru-RU" sz="2400" dirty="0" err="1">
                          <a:latin typeface="Times New Roman"/>
                          <a:ea typeface="Times New Roman"/>
                          <a:cs typeface="Calibri"/>
                        </a:rPr>
                        <a:t>|</a:t>
                      </a:r>
                      <a:r>
                        <a:rPr lang="ru-RU" sz="2400" dirty="0">
                          <a:latin typeface="Times New Roman"/>
                          <a:ea typeface="Times New Roman"/>
                          <a:cs typeface="Calibri"/>
                        </a:rPr>
                        <a:t>, </a:t>
                      </a:r>
                      <a:r>
                        <a:rPr lang="ru-RU" sz="2400" b="1" dirty="0">
                          <a:latin typeface="Times New Roman"/>
                          <a:ea typeface="Times New Roman"/>
                          <a:cs typeface="Calibri"/>
                        </a:rPr>
                        <a:t>лежала на боку старая</a:t>
                      </a:r>
                      <a:r>
                        <a:rPr lang="ru-RU" sz="2400" dirty="0">
                          <a:latin typeface="Times New Roman"/>
                          <a:ea typeface="Times New Roman"/>
                          <a:cs typeface="Calibri"/>
                        </a:rPr>
                        <a:t> </a:t>
                      </a:r>
                      <a:r>
                        <a:rPr lang="ru-RU" sz="2400" i="1" u="sng" dirty="0">
                          <a:latin typeface="Times New Roman"/>
                          <a:ea typeface="Times New Roman"/>
                          <a:cs typeface="Calibri"/>
                        </a:rPr>
                        <a:t>лодка</a:t>
                      </a:r>
                      <a:r>
                        <a:rPr lang="ru-RU" sz="2400" dirty="0">
                          <a:latin typeface="Times New Roman"/>
                          <a:ea typeface="Times New Roman"/>
                          <a:cs typeface="Calibri"/>
                        </a:rPr>
                        <a:t>. </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770020"/>
            <a:ext cx="9956800" cy="647617"/>
          </a:xfrm>
        </p:spPr>
        <p:txBody>
          <a:bodyPr>
            <a:normAutofit/>
          </a:bodyPr>
          <a:lstStyle/>
          <a:p>
            <a:pPr lvl="0" algn="ctr"/>
            <a:r>
              <a:rPr lang="ru-RU" altLang="ja-JP" sz="3600" b="1" cap="none" dirty="0" smtClean="0">
                <a:solidFill>
                  <a:schemeClr val="tx1"/>
                </a:solidFill>
                <a:effectLst>
                  <a:outerShdw blurRad="38100" dist="38100" dir="2700000" algn="tl">
                    <a:srgbClr val="000000">
                      <a:alpha val="43137"/>
                    </a:srgbClr>
                  </a:outerShdw>
                </a:effectLst>
                <a:latin typeface="Times New Roman" pitchFamily="18" charset="0"/>
                <a:ea typeface="MS Mincho" pitchFamily="49" charset="-128"/>
                <a:cs typeface="Times New Roman" pitchFamily="18" charset="0"/>
              </a:rPr>
              <a:t>Не обособляются определения</a:t>
            </a:r>
            <a:endParaRPr lang="ru-RU" sz="3200" dirty="0">
              <a:effectLst>
                <a:outerShdw blurRad="38100" dist="38100" dir="2700000" algn="tl">
                  <a:srgbClr val="000000">
                    <a:alpha val="43137"/>
                  </a:srgbClr>
                </a:outerShdw>
              </a:effectLst>
            </a:endParaRPr>
          </a:p>
        </p:txBody>
      </p:sp>
      <p:graphicFrame>
        <p:nvGraphicFramePr>
          <p:cNvPr id="4" name="Таблица 3"/>
          <p:cNvGraphicFramePr>
            <a:graphicFrameLocks noGrp="1"/>
          </p:cNvGraphicFramePr>
          <p:nvPr/>
        </p:nvGraphicFramePr>
        <p:xfrm>
          <a:off x="818147" y="1985211"/>
          <a:ext cx="9793706" cy="577515"/>
        </p:xfrm>
        <a:graphic>
          <a:graphicData uri="http://schemas.openxmlformats.org/drawingml/2006/table">
            <a:tbl>
              <a:tblPr/>
              <a:tblGrid>
                <a:gridCol w="3264568"/>
                <a:gridCol w="6529138"/>
              </a:tblGrid>
              <a:tr h="577515">
                <a:tc>
                  <a:txBody>
                    <a:bodyPr/>
                    <a:lstStyle/>
                    <a:p>
                      <a:pPr>
                        <a:lnSpc>
                          <a:spcPct val="115000"/>
                        </a:lnSpc>
                        <a:spcAft>
                          <a:spcPts val="0"/>
                        </a:spcAft>
                      </a:pPr>
                      <a:r>
                        <a:rPr lang="ru-RU" sz="2400" dirty="0">
                          <a:latin typeface="Times New Roman"/>
                          <a:ea typeface="Times New Roman"/>
                          <a:cs typeface="Calibri"/>
                        </a:rPr>
                        <a:t>1) </a:t>
                      </a:r>
                      <a:r>
                        <a:rPr lang="ru-RU" sz="2400" dirty="0" err="1">
                          <a:latin typeface="Times New Roman"/>
                          <a:ea typeface="Times New Roman"/>
                          <a:cs typeface="Calibri"/>
                        </a:rPr>
                        <a:t>|</a:t>
                      </a:r>
                      <a:r>
                        <a:rPr lang="ru-RU" sz="2400" u="wavy" dirty="0" err="1">
                          <a:latin typeface="Times New Roman"/>
                          <a:ea typeface="Times New Roman"/>
                          <a:cs typeface="Calibri"/>
                        </a:rPr>
                        <a:t>П.о</a:t>
                      </a:r>
                      <a:r>
                        <a:rPr lang="ru-RU" sz="2400" u="wavy" dirty="0">
                          <a:latin typeface="Times New Roman"/>
                          <a:ea typeface="Times New Roman"/>
                          <a:cs typeface="Calibri"/>
                        </a:rPr>
                        <a:t>.  </a:t>
                      </a:r>
                      <a:r>
                        <a:rPr lang="ru-RU" sz="2400" dirty="0">
                          <a:latin typeface="Times New Roman"/>
                          <a:ea typeface="Times New Roman"/>
                          <a:cs typeface="Calibri"/>
                        </a:rPr>
                        <a:t>| сущ.</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dirty="0">
                          <a:latin typeface="Times New Roman"/>
                          <a:ea typeface="Times New Roman"/>
                          <a:cs typeface="Calibri"/>
                        </a:rPr>
                        <a:t>Волки избегали </a:t>
                      </a:r>
                      <a:r>
                        <a:rPr lang="ru-RU" sz="2400" u="wavy" dirty="0">
                          <a:latin typeface="Times New Roman"/>
                          <a:ea typeface="Times New Roman"/>
                          <a:cs typeface="Calibri"/>
                        </a:rPr>
                        <a:t>проложенных человеком</a:t>
                      </a:r>
                      <a:r>
                        <a:rPr lang="ru-RU" sz="2400" dirty="0">
                          <a:latin typeface="Times New Roman"/>
                          <a:ea typeface="Times New Roman"/>
                          <a:cs typeface="Calibri"/>
                        </a:rPr>
                        <a:t> дорог.</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pPr algn="ctr"/>
            <a:r>
              <a:rPr lang="ru-RU" b="1" dirty="0" smtClean="0"/>
              <a:t>Обособленные приложения</a:t>
            </a:r>
            <a:r>
              <a:rPr lang="ru-RU" dirty="0" smtClean="0"/>
              <a:t/>
            </a:r>
            <a:br>
              <a:rPr lang="ru-RU" dirty="0" smtClean="0"/>
            </a:br>
            <a:r>
              <a:rPr lang="ru-RU" u="wavy" dirty="0" smtClean="0"/>
              <a:t>(сущ. или сущ. с зависимым словом)</a:t>
            </a:r>
            <a:endParaRPr lang="ru-RU" dirty="0"/>
          </a:p>
        </p:txBody>
      </p:sp>
      <p:graphicFrame>
        <p:nvGraphicFramePr>
          <p:cNvPr id="4" name="Таблица 3"/>
          <p:cNvGraphicFramePr>
            <a:graphicFrameLocks noGrp="1"/>
          </p:cNvGraphicFramePr>
          <p:nvPr/>
        </p:nvGraphicFramePr>
        <p:xfrm>
          <a:off x="264694" y="1578421"/>
          <a:ext cx="11153273" cy="4798316"/>
        </p:xfrm>
        <a:graphic>
          <a:graphicData uri="http://schemas.openxmlformats.org/drawingml/2006/table">
            <a:tbl>
              <a:tblPr/>
              <a:tblGrid>
                <a:gridCol w="3870303"/>
                <a:gridCol w="7282970"/>
              </a:tblGrid>
              <a:tr h="670820">
                <a:tc>
                  <a:txBody>
                    <a:bodyPr/>
                    <a:lstStyle/>
                    <a:p>
                      <a:pPr>
                        <a:lnSpc>
                          <a:spcPct val="100000"/>
                        </a:lnSpc>
                        <a:spcAft>
                          <a:spcPts val="0"/>
                        </a:spcAft>
                      </a:pPr>
                      <a:r>
                        <a:rPr lang="ru-RU" sz="2000" dirty="0">
                          <a:latin typeface="Times New Roman"/>
                          <a:ea typeface="Times New Roman"/>
                          <a:cs typeface="Calibri"/>
                        </a:rPr>
                        <a:t>1) </a:t>
                      </a:r>
                      <a:r>
                        <a:rPr lang="ru-RU" sz="2000" i="1" u="sng" dirty="0">
                          <a:latin typeface="Times New Roman"/>
                          <a:ea typeface="Times New Roman"/>
                          <a:cs typeface="Calibri"/>
                        </a:rPr>
                        <a:t>Нарицательное. </a:t>
                      </a:r>
                      <a:r>
                        <a:rPr lang="ru-RU" sz="2000" i="1" u="sng" dirty="0" err="1">
                          <a:latin typeface="Times New Roman"/>
                          <a:ea typeface="Times New Roman"/>
                          <a:cs typeface="Calibri"/>
                        </a:rPr>
                        <a:t>сущ</a:t>
                      </a:r>
                      <a:r>
                        <a:rPr lang="ru-RU" sz="2000" dirty="0" err="1">
                          <a:latin typeface="Times New Roman"/>
                          <a:ea typeface="Times New Roman"/>
                          <a:cs typeface="Calibri"/>
                        </a:rPr>
                        <a:t>.</a:t>
                      </a:r>
                      <a:r>
                        <a:rPr lang="ru-RU" sz="2000" b="1" dirty="0" err="1">
                          <a:latin typeface="Times New Roman"/>
                          <a:ea typeface="Times New Roman"/>
                          <a:cs typeface="Calibri"/>
                        </a:rPr>
                        <a:t>,</a:t>
                      </a:r>
                      <a:r>
                        <a:rPr lang="ru-RU" sz="2000" dirty="0" err="1">
                          <a:latin typeface="Times New Roman"/>
                          <a:ea typeface="Times New Roman"/>
                          <a:cs typeface="Calibri"/>
                        </a:rPr>
                        <a:t>|</a:t>
                      </a:r>
                      <a:r>
                        <a:rPr lang="ru-RU" sz="2000" u="wavy" dirty="0">
                          <a:latin typeface="Times New Roman"/>
                          <a:ea typeface="Times New Roman"/>
                          <a:cs typeface="Calibri"/>
                        </a:rPr>
                        <a:t>             </a:t>
                      </a:r>
                      <a:r>
                        <a:rPr lang="ru-RU" sz="2000" dirty="0">
                          <a:latin typeface="Times New Roman"/>
                          <a:ea typeface="Times New Roman"/>
                          <a:cs typeface="Calibri"/>
                        </a:rPr>
                        <a:t>|</a:t>
                      </a:r>
                      <a:r>
                        <a:rPr lang="ru-RU" sz="2000" b="1" dirty="0">
                          <a:latin typeface="Times New Roman"/>
                          <a:ea typeface="Times New Roman"/>
                          <a:cs typeface="Calibri"/>
                        </a:rPr>
                        <a:t>,</a:t>
                      </a:r>
                      <a:endParaRPr lang="ru-RU" sz="2000" dirty="0">
                        <a:latin typeface="Calibri"/>
                        <a:ea typeface="MS Mincho"/>
                        <a:cs typeface="Calibri"/>
                      </a:endParaRPr>
                    </a:p>
                    <a:p>
                      <a:pPr>
                        <a:lnSpc>
                          <a:spcPct val="100000"/>
                        </a:lnSpc>
                        <a:spcAft>
                          <a:spcPts val="0"/>
                        </a:spcAft>
                      </a:pPr>
                      <a:r>
                        <a:rPr lang="ru-RU" sz="2000" dirty="0">
                          <a:latin typeface="Times New Roman"/>
                          <a:ea typeface="Times New Roman"/>
                          <a:cs typeface="Calibri"/>
                        </a:rPr>
                        <a:t>                                     </a:t>
                      </a:r>
                      <a:r>
                        <a:rPr lang="ru-RU" sz="2000" dirty="0" err="1">
                          <a:latin typeface="Times New Roman"/>
                          <a:ea typeface="Times New Roman"/>
                          <a:cs typeface="Calibri"/>
                        </a:rPr>
                        <a:t>сущ.+зав</a:t>
                      </a:r>
                      <a:r>
                        <a:rPr lang="ru-RU" sz="2000" dirty="0">
                          <a:latin typeface="Times New Roman"/>
                          <a:ea typeface="Times New Roman"/>
                          <a:cs typeface="Calibri"/>
                        </a:rPr>
                        <a:t>. сл</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a:latin typeface="Times New Roman"/>
                          <a:ea typeface="Times New Roman"/>
                          <a:cs typeface="Calibri"/>
                        </a:rPr>
                        <a:t>Стоял </a:t>
                      </a:r>
                      <a:r>
                        <a:rPr lang="ru-RU" sz="2000" i="1" u="sng">
                          <a:latin typeface="Times New Roman"/>
                          <a:ea typeface="Times New Roman"/>
                          <a:cs typeface="Calibri"/>
                        </a:rPr>
                        <a:t>комендант</a:t>
                      </a:r>
                      <a:r>
                        <a:rPr lang="ru-RU" sz="2000">
                          <a:latin typeface="Times New Roman"/>
                          <a:ea typeface="Times New Roman"/>
                          <a:cs typeface="Calibri"/>
                        </a:rPr>
                        <a:t>, |</a:t>
                      </a:r>
                      <a:r>
                        <a:rPr lang="ru-RU" sz="2000" u="wavy">
                          <a:latin typeface="Times New Roman"/>
                          <a:ea typeface="Times New Roman"/>
                          <a:cs typeface="Calibri"/>
                        </a:rPr>
                        <a:t>старик добрый и высокого росту</a:t>
                      </a:r>
                      <a:r>
                        <a:rPr lang="ru-RU" sz="2000">
                          <a:latin typeface="Times New Roman"/>
                          <a:ea typeface="Times New Roman"/>
                          <a:cs typeface="Calibri"/>
                        </a:rPr>
                        <a:t>|.</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410">
                <a:tc>
                  <a:txBody>
                    <a:bodyPr/>
                    <a:lstStyle/>
                    <a:p>
                      <a:pPr>
                        <a:lnSpc>
                          <a:spcPct val="100000"/>
                        </a:lnSpc>
                        <a:spcAft>
                          <a:spcPts val="0"/>
                        </a:spcAft>
                      </a:pPr>
                      <a:r>
                        <a:rPr lang="ru-RU" sz="2000" dirty="0">
                          <a:latin typeface="Times New Roman"/>
                          <a:ea typeface="Times New Roman"/>
                          <a:cs typeface="Calibri"/>
                        </a:rPr>
                        <a:t>2) ...</a:t>
                      </a:r>
                      <a:r>
                        <a:rPr lang="ru-RU" sz="2000" b="1" dirty="0">
                          <a:latin typeface="Times New Roman"/>
                          <a:ea typeface="Times New Roman"/>
                          <a:cs typeface="Calibri"/>
                        </a:rPr>
                        <a:t>,</a:t>
                      </a:r>
                      <a:r>
                        <a:rPr lang="ru-RU" sz="2000" dirty="0">
                          <a:latin typeface="Times New Roman"/>
                          <a:ea typeface="Times New Roman"/>
                          <a:cs typeface="Calibri"/>
                        </a:rPr>
                        <a:t> |</a:t>
                      </a:r>
                      <a:r>
                        <a:rPr lang="ru-RU" sz="2000" u="wavy" dirty="0">
                          <a:latin typeface="Times New Roman"/>
                          <a:ea typeface="Times New Roman"/>
                          <a:cs typeface="Calibri"/>
                        </a:rPr>
                        <a:t>       </a:t>
                      </a:r>
                      <a:r>
                        <a:rPr lang="ru-RU" sz="2000" dirty="0">
                          <a:latin typeface="Times New Roman"/>
                          <a:ea typeface="Times New Roman"/>
                          <a:cs typeface="Calibri"/>
                        </a:rPr>
                        <a:t>|</a:t>
                      </a:r>
                      <a:r>
                        <a:rPr lang="ru-RU" sz="2000" b="1" dirty="0">
                          <a:latin typeface="Times New Roman"/>
                          <a:ea typeface="Times New Roman"/>
                          <a:cs typeface="Calibri"/>
                        </a:rPr>
                        <a:t>,</a:t>
                      </a:r>
                      <a:r>
                        <a:rPr lang="ru-RU" sz="2000" dirty="0">
                          <a:latin typeface="Times New Roman"/>
                          <a:ea typeface="Times New Roman"/>
                          <a:cs typeface="Calibri"/>
                        </a:rPr>
                        <a:t> нар. сущ.</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a:latin typeface="Times New Roman"/>
                          <a:ea typeface="Times New Roman"/>
                          <a:cs typeface="Calibri"/>
                        </a:rPr>
                        <a:t>Бежит, |</a:t>
                      </a:r>
                      <a:r>
                        <a:rPr lang="ru-RU" sz="2000" u="wavy">
                          <a:latin typeface="Times New Roman"/>
                          <a:ea typeface="Times New Roman"/>
                          <a:cs typeface="Calibri"/>
                        </a:rPr>
                        <a:t>дитя природы</a:t>
                      </a:r>
                      <a:r>
                        <a:rPr lang="ru-RU" sz="2000">
                          <a:latin typeface="Times New Roman"/>
                          <a:ea typeface="Times New Roman"/>
                          <a:cs typeface="Calibri"/>
                        </a:rPr>
                        <a:t>|, студёный </a:t>
                      </a:r>
                      <a:r>
                        <a:rPr lang="ru-RU" sz="2000" u="sng">
                          <a:latin typeface="Times New Roman"/>
                          <a:ea typeface="Times New Roman"/>
                          <a:cs typeface="Calibri"/>
                        </a:rPr>
                        <a:t>ключ</a:t>
                      </a:r>
                      <a:r>
                        <a:rPr lang="ru-RU" sz="2000">
                          <a:latin typeface="Times New Roman"/>
                          <a:ea typeface="Times New Roman"/>
                          <a:cs typeface="Calibri"/>
                        </a:rPr>
                        <a:t> в сады.</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410">
                <a:tc>
                  <a:txBody>
                    <a:bodyPr/>
                    <a:lstStyle/>
                    <a:p>
                      <a:pPr>
                        <a:lnSpc>
                          <a:spcPct val="100000"/>
                        </a:lnSpc>
                        <a:spcAft>
                          <a:spcPts val="0"/>
                        </a:spcAft>
                      </a:pPr>
                      <a:r>
                        <a:rPr lang="ru-RU" sz="2000" dirty="0">
                          <a:latin typeface="Times New Roman"/>
                          <a:ea typeface="Times New Roman"/>
                          <a:cs typeface="Calibri"/>
                        </a:rPr>
                        <a:t>3) собств. сущ.</a:t>
                      </a:r>
                      <a:r>
                        <a:rPr lang="ru-RU" sz="2000" b="1" dirty="0">
                          <a:latin typeface="Times New Roman"/>
                          <a:ea typeface="Times New Roman"/>
                          <a:cs typeface="Calibri"/>
                        </a:rPr>
                        <a:t>,</a:t>
                      </a:r>
                      <a:r>
                        <a:rPr lang="ru-RU" sz="2000" dirty="0">
                          <a:latin typeface="Times New Roman"/>
                          <a:ea typeface="Times New Roman"/>
                          <a:cs typeface="Calibri"/>
                        </a:rPr>
                        <a:t> |</a:t>
                      </a:r>
                      <a:r>
                        <a:rPr lang="ru-RU" sz="2000" u="wavy" dirty="0">
                          <a:latin typeface="Times New Roman"/>
                          <a:ea typeface="Times New Roman"/>
                          <a:cs typeface="Calibri"/>
                        </a:rPr>
                        <a:t>         </a:t>
                      </a:r>
                      <a:r>
                        <a:rPr lang="ru-RU" sz="2000" dirty="0">
                          <a:latin typeface="Times New Roman"/>
                          <a:ea typeface="Times New Roman"/>
                          <a:cs typeface="Calibri"/>
                        </a:rPr>
                        <a:t>|</a:t>
                      </a:r>
                      <a:r>
                        <a:rPr lang="ru-RU" sz="2000" b="1" dirty="0">
                          <a:latin typeface="Times New Roman"/>
                          <a:ea typeface="Times New Roman"/>
                          <a:cs typeface="Calibri"/>
                        </a:rPr>
                        <a:t>,</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dirty="0">
                          <a:latin typeface="Times New Roman"/>
                          <a:ea typeface="Times New Roman"/>
                          <a:cs typeface="Calibri"/>
                        </a:rPr>
                        <a:t>Пришёл </a:t>
                      </a:r>
                      <a:r>
                        <a:rPr lang="ru-RU" sz="2000" i="1" u="sng" dirty="0" err="1">
                          <a:latin typeface="Times New Roman"/>
                          <a:ea typeface="Times New Roman"/>
                          <a:cs typeface="Calibri"/>
                        </a:rPr>
                        <a:t>Егор</a:t>
                      </a:r>
                      <a:r>
                        <a:rPr lang="ru-RU" sz="2000" dirty="0" err="1">
                          <a:latin typeface="Times New Roman"/>
                          <a:ea typeface="Times New Roman"/>
                          <a:cs typeface="Calibri"/>
                        </a:rPr>
                        <a:t>,|</a:t>
                      </a:r>
                      <a:r>
                        <a:rPr lang="ru-RU" sz="2000" u="wavy" dirty="0" err="1">
                          <a:latin typeface="Times New Roman"/>
                          <a:ea typeface="Times New Roman"/>
                          <a:cs typeface="Calibri"/>
                        </a:rPr>
                        <a:t>сосед</a:t>
                      </a:r>
                      <a:r>
                        <a:rPr lang="ru-RU" sz="2000" u="wavy" dirty="0">
                          <a:latin typeface="Times New Roman"/>
                          <a:ea typeface="Times New Roman"/>
                          <a:cs typeface="Calibri"/>
                        </a:rPr>
                        <a:t>, школьный </a:t>
                      </a:r>
                      <a:r>
                        <a:rPr lang="ru-RU" sz="2000" u="wavy" dirty="0" err="1">
                          <a:latin typeface="Times New Roman"/>
                          <a:ea typeface="Times New Roman"/>
                          <a:cs typeface="Calibri"/>
                        </a:rPr>
                        <a:t>завхоз</a:t>
                      </a:r>
                      <a:r>
                        <a:rPr lang="ru-RU" sz="2000" dirty="0" err="1">
                          <a:latin typeface="Times New Roman"/>
                          <a:ea typeface="Times New Roman"/>
                          <a:cs typeface="Calibri"/>
                        </a:rPr>
                        <a:t>|</a:t>
                      </a:r>
                      <a:r>
                        <a:rPr lang="ru-RU" sz="2000" dirty="0">
                          <a:latin typeface="Times New Roman"/>
                          <a:ea typeface="Times New Roman"/>
                          <a:cs typeface="Calibri"/>
                        </a:rPr>
                        <a:t>.</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410">
                <a:tc>
                  <a:txBody>
                    <a:bodyPr/>
                    <a:lstStyle/>
                    <a:p>
                      <a:pPr>
                        <a:lnSpc>
                          <a:spcPct val="100000"/>
                        </a:lnSpc>
                        <a:spcAft>
                          <a:spcPts val="0"/>
                        </a:spcAft>
                      </a:pPr>
                      <a:r>
                        <a:rPr lang="ru-RU" sz="2000" dirty="0">
                          <a:latin typeface="Times New Roman"/>
                          <a:ea typeface="Times New Roman"/>
                          <a:cs typeface="Calibri"/>
                        </a:rPr>
                        <a:t>4) </a:t>
                      </a:r>
                      <a:r>
                        <a:rPr lang="ru-RU" sz="2000" dirty="0" err="1">
                          <a:latin typeface="Times New Roman"/>
                          <a:ea typeface="Times New Roman"/>
                          <a:cs typeface="Calibri"/>
                        </a:rPr>
                        <a:t>личн</a:t>
                      </a:r>
                      <a:r>
                        <a:rPr lang="ru-RU" sz="2000" dirty="0">
                          <a:latin typeface="Times New Roman"/>
                          <a:ea typeface="Times New Roman"/>
                          <a:cs typeface="Calibri"/>
                        </a:rPr>
                        <a:t>. мест.</a:t>
                      </a:r>
                      <a:r>
                        <a:rPr lang="ru-RU" sz="2000" b="1" dirty="0">
                          <a:latin typeface="Times New Roman"/>
                          <a:ea typeface="Times New Roman"/>
                          <a:cs typeface="Calibri"/>
                        </a:rPr>
                        <a:t>,</a:t>
                      </a:r>
                      <a:r>
                        <a:rPr lang="en-US" sz="2000" dirty="0">
                          <a:latin typeface="Times New Roman"/>
                          <a:ea typeface="Times New Roman"/>
                          <a:cs typeface="Calibri"/>
                        </a:rPr>
                        <a:t> |</a:t>
                      </a:r>
                      <a:r>
                        <a:rPr lang="en-US" sz="2000" u="wavy" dirty="0">
                          <a:latin typeface="Times New Roman"/>
                          <a:ea typeface="Times New Roman"/>
                          <a:cs typeface="Calibri"/>
                        </a:rPr>
                        <a:t>     </a:t>
                      </a:r>
                      <a:r>
                        <a:rPr lang="ru-RU" sz="2000" u="wavy" dirty="0">
                          <a:latin typeface="Times New Roman"/>
                          <a:ea typeface="Times New Roman"/>
                          <a:cs typeface="Calibri"/>
                        </a:rPr>
                        <a:t>      </a:t>
                      </a:r>
                      <a:r>
                        <a:rPr lang="en-US" sz="2000" dirty="0">
                          <a:latin typeface="Times New Roman"/>
                          <a:ea typeface="Times New Roman"/>
                          <a:cs typeface="Calibri"/>
                        </a:rPr>
                        <a:t>|</a:t>
                      </a:r>
                      <a:r>
                        <a:rPr lang="ru-RU" sz="2000" b="1" dirty="0">
                          <a:latin typeface="Times New Roman"/>
                          <a:ea typeface="Times New Roman"/>
                          <a:cs typeface="Calibri"/>
                        </a:rPr>
                        <a:t>,</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dirty="0">
                          <a:latin typeface="Times New Roman"/>
                          <a:ea typeface="Times New Roman"/>
                          <a:cs typeface="Calibri"/>
                        </a:rPr>
                        <a:t>Как много </a:t>
                      </a:r>
                      <a:r>
                        <a:rPr lang="ru-RU" sz="2000" i="1" u="sng" dirty="0">
                          <a:latin typeface="Times New Roman"/>
                          <a:ea typeface="Times New Roman"/>
                          <a:cs typeface="Calibri"/>
                        </a:rPr>
                        <a:t>их</a:t>
                      </a:r>
                      <a:r>
                        <a:rPr lang="ru-RU" sz="2000" dirty="0">
                          <a:latin typeface="Times New Roman"/>
                          <a:ea typeface="Times New Roman"/>
                          <a:cs typeface="Calibri"/>
                        </a:rPr>
                        <a:t>, </a:t>
                      </a:r>
                      <a:r>
                        <a:rPr lang="ru-RU" sz="2000" dirty="0" err="1">
                          <a:latin typeface="Times New Roman"/>
                          <a:ea typeface="Times New Roman"/>
                          <a:cs typeface="Calibri"/>
                        </a:rPr>
                        <a:t>|</a:t>
                      </a:r>
                      <a:r>
                        <a:rPr lang="ru-RU" sz="2000" u="wavy" dirty="0" err="1">
                          <a:latin typeface="Times New Roman"/>
                          <a:ea typeface="Times New Roman"/>
                          <a:cs typeface="Calibri"/>
                        </a:rPr>
                        <a:t>друзей</a:t>
                      </a:r>
                      <a:r>
                        <a:rPr lang="ru-RU" sz="2000" u="wavy" dirty="0">
                          <a:latin typeface="Times New Roman"/>
                          <a:ea typeface="Times New Roman"/>
                          <a:cs typeface="Calibri"/>
                        </a:rPr>
                        <a:t> </a:t>
                      </a:r>
                      <a:r>
                        <a:rPr lang="ru-RU" sz="2000" u="wavy" dirty="0" err="1">
                          <a:latin typeface="Times New Roman"/>
                          <a:ea typeface="Times New Roman"/>
                          <a:cs typeface="Calibri"/>
                        </a:rPr>
                        <a:t>хороший</a:t>
                      </a:r>
                      <a:r>
                        <a:rPr lang="ru-RU" sz="2000" dirty="0" err="1">
                          <a:latin typeface="Times New Roman"/>
                          <a:ea typeface="Times New Roman"/>
                          <a:cs typeface="Calibri"/>
                        </a:rPr>
                        <a:t>|</a:t>
                      </a:r>
                      <a:r>
                        <a:rPr lang="ru-RU" sz="2000" dirty="0">
                          <a:latin typeface="Times New Roman"/>
                          <a:ea typeface="Times New Roman"/>
                          <a:cs typeface="Calibri"/>
                        </a:rPr>
                        <a:t>, лежать осталось в темноте.</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410">
                <a:tc>
                  <a:txBody>
                    <a:bodyPr/>
                    <a:lstStyle/>
                    <a:p>
                      <a:pPr>
                        <a:lnSpc>
                          <a:spcPct val="100000"/>
                        </a:lnSpc>
                        <a:spcAft>
                          <a:spcPts val="0"/>
                        </a:spcAft>
                      </a:pPr>
                      <a:r>
                        <a:rPr lang="ru-RU" sz="2000">
                          <a:latin typeface="Times New Roman"/>
                          <a:ea typeface="Times New Roman"/>
                          <a:cs typeface="Calibri"/>
                        </a:rPr>
                        <a:t>5) </a:t>
                      </a:r>
                      <a:r>
                        <a:rPr lang="en-US" sz="2000">
                          <a:latin typeface="Times New Roman"/>
                          <a:ea typeface="Times New Roman"/>
                          <a:cs typeface="Calibri"/>
                        </a:rPr>
                        <a:t>|</a:t>
                      </a:r>
                      <a:r>
                        <a:rPr lang="en-US" sz="2000" u="wavy">
                          <a:latin typeface="Times New Roman"/>
                          <a:ea typeface="Times New Roman"/>
                          <a:cs typeface="Calibri"/>
                        </a:rPr>
                        <a:t>     </a:t>
                      </a:r>
                      <a:r>
                        <a:rPr lang="ru-RU" sz="2000" u="wavy">
                          <a:latin typeface="Times New Roman"/>
                          <a:ea typeface="Times New Roman"/>
                          <a:cs typeface="Calibri"/>
                        </a:rPr>
                        <a:t>      </a:t>
                      </a:r>
                      <a:r>
                        <a:rPr lang="en-US" sz="2000">
                          <a:latin typeface="Times New Roman"/>
                          <a:ea typeface="Times New Roman"/>
                          <a:cs typeface="Calibri"/>
                        </a:rPr>
                        <a:t>|</a:t>
                      </a:r>
                      <a:r>
                        <a:rPr lang="ru-RU" sz="2000" b="1">
                          <a:latin typeface="Times New Roman"/>
                          <a:ea typeface="Times New Roman"/>
                          <a:cs typeface="Calibri"/>
                        </a:rPr>
                        <a:t>,</a:t>
                      </a:r>
                      <a:r>
                        <a:rPr lang="ru-RU" sz="2000">
                          <a:latin typeface="Times New Roman"/>
                          <a:ea typeface="Times New Roman"/>
                          <a:cs typeface="Calibri"/>
                        </a:rPr>
                        <a:t> личн. мест.</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dirty="0" err="1">
                          <a:latin typeface="Times New Roman"/>
                          <a:ea typeface="Times New Roman"/>
                          <a:cs typeface="Calibri"/>
                        </a:rPr>
                        <a:t>|</a:t>
                      </a:r>
                      <a:r>
                        <a:rPr lang="ru-RU" sz="2000" u="wavy" dirty="0" err="1">
                          <a:latin typeface="Times New Roman"/>
                          <a:ea typeface="Times New Roman"/>
                          <a:cs typeface="Calibri"/>
                        </a:rPr>
                        <a:t>Поклонник</a:t>
                      </a:r>
                      <a:r>
                        <a:rPr lang="ru-RU" sz="2000" u="wavy" dirty="0">
                          <a:latin typeface="Times New Roman"/>
                          <a:ea typeface="Times New Roman"/>
                          <a:cs typeface="Calibri"/>
                        </a:rPr>
                        <a:t> </a:t>
                      </a:r>
                      <a:r>
                        <a:rPr lang="ru-RU" sz="2000" u="wavy" dirty="0" err="1">
                          <a:latin typeface="Times New Roman"/>
                          <a:ea typeface="Times New Roman"/>
                          <a:cs typeface="Calibri"/>
                        </a:rPr>
                        <a:t>безмятежный</a:t>
                      </a:r>
                      <a:r>
                        <a:rPr lang="ru-RU" sz="2000" dirty="0" err="1">
                          <a:latin typeface="Times New Roman"/>
                          <a:ea typeface="Times New Roman"/>
                          <a:cs typeface="Calibri"/>
                        </a:rPr>
                        <a:t>|</a:t>
                      </a:r>
                      <a:r>
                        <a:rPr lang="ru-RU" sz="2000" dirty="0">
                          <a:latin typeface="Times New Roman"/>
                          <a:ea typeface="Times New Roman"/>
                          <a:cs typeface="Calibri"/>
                        </a:rPr>
                        <a:t>, </a:t>
                      </a:r>
                      <a:r>
                        <a:rPr lang="ru-RU" sz="2000" i="1" u="sng" dirty="0">
                          <a:latin typeface="Times New Roman"/>
                          <a:ea typeface="Times New Roman"/>
                          <a:cs typeface="Calibri"/>
                        </a:rPr>
                        <a:t>я</a:t>
                      </a:r>
                      <a:r>
                        <a:rPr lang="ru-RU" sz="2000" dirty="0">
                          <a:latin typeface="Times New Roman"/>
                          <a:ea typeface="Times New Roman"/>
                          <a:cs typeface="Calibri"/>
                        </a:rPr>
                        <a:t> тихо воспевал любовь.</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7988">
                <a:tc>
                  <a:txBody>
                    <a:bodyPr/>
                    <a:lstStyle/>
                    <a:p>
                      <a:pPr>
                        <a:lnSpc>
                          <a:spcPct val="100000"/>
                        </a:lnSpc>
                        <a:spcAft>
                          <a:spcPts val="0"/>
                        </a:spcAft>
                      </a:pPr>
                      <a:r>
                        <a:rPr lang="ru-RU" sz="2000">
                          <a:latin typeface="Times New Roman"/>
                          <a:ea typeface="Times New Roman"/>
                          <a:cs typeface="Calibri"/>
                        </a:rPr>
                        <a:t>6) собст. сущ.</a:t>
                      </a:r>
                      <a:r>
                        <a:rPr lang="ru-RU" sz="2000" b="1">
                          <a:latin typeface="Times New Roman"/>
                          <a:ea typeface="Times New Roman"/>
                          <a:cs typeface="Calibri"/>
                        </a:rPr>
                        <a:t>, </a:t>
                      </a:r>
                      <a:r>
                        <a:rPr lang="ru-RU" sz="2000">
                          <a:latin typeface="Times New Roman"/>
                          <a:ea typeface="Times New Roman"/>
                          <a:cs typeface="Calibri"/>
                        </a:rPr>
                        <a:t>|</a:t>
                      </a:r>
                      <a:r>
                        <a:rPr lang="ru-RU" sz="2000" i="1" u="wavy">
                          <a:latin typeface="Times New Roman"/>
                          <a:ea typeface="Times New Roman"/>
                          <a:cs typeface="Calibri"/>
                        </a:rPr>
                        <a:t>как </a:t>
                      </a:r>
                      <a:r>
                        <a:rPr lang="ru-RU" sz="2000" u="wavy">
                          <a:latin typeface="Times New Roman"/>
                          <a:ea typeface="Times New Roman"/>
                          <a:cs typeface="Calibri"/>
                        </a:rPr>
                        <a:t>прич. знач.|</a:t>
                      </a:r>
                      <a:r>
                        <a:rPr lang="ru-RU" sz="2000" b="1">
                          <a:latin typeface="Times New Roman"/>
                          <a:ea typeface="Times New Roman"/>
                          <a:cs typeface="Calibri"/>
                        </a:rPr>
                        <a:t>,</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i="1" u="sng" dirty="0">
                          <a:latin typeface="Times New Roman"/>
                          <a:ea typeface="Times New Roman"/>
                          <a:cs typeface="Calibri"/>
                        </a:rPr>
                        <a:t>Петров</a:t>
                      </a:r>
                      <a:r>
                        <a:rPr lang="ru-RU" sz="2000" dirty="0">
                          <a:latin typeface="Times New Roman"/>
                          <a:ea typeface="Times New Roman"/>
                          <a:cs typeface="Calibri"/>
                        </a:rPr>
                        <a:t>, </a:t>
                      </a:r>
                      <a:r>
                        <a:rPr lang="ru-RU" sz="2000" dirty="0" err="1">
                          <a:latin typeface="Times New Roman"/>
                          <a:ea typeface="Times New Roman"/>
                          <a:cs typeface="Calibri"/>
                        </a:rPr>
                        <a:t>|</a:t>
                      </a:r>
                      <a:r>
                        <a:rPr lang="ru-RU" sz="2000" u="wavy" dirty="0" err="1">
                          <a:latin typeface="Times New Roman"/>
                          <a:ea typeface="Times New Roman"/>
                          <a:cs typeface="Calibri"/>
                        </a:rPr>
                        <a:t>как</a:t>
                      </a:r>
                      <a:r>
                        <a:rPr lang="ru-RU" sz="2000" u="wavy" dirty="0">
                          <a:latin typeface="Times New Roman"/>
                          <a:ea typeface="Times New Roman"/>
                          <a:cs typeface="Calibri"/>
                        </a:rPr>
                        <a:t> </a:t>
                      </a:r>
                      <a:r>
                        <a:rPr lang="ru-RU" sz="2000" u="wavy" dirty="0" err="1">
                          <a:latin typeface="Times New Roman"/>
                          <a:ea typeface="Times New Roman"/>
                          <a:cs typeface="Calibri"/>
                        </a:rPr>
                        <a:t>историк</a:t>
                      </a:r>
                      <a:r>
                        <a:rPr lang="ru-RU" sz="2000" dirty="0" err="1">
                          <a:latin typeface="Times New Roman"/>
                          <a:ea typeface="Times New Roman"/>
                          <a:cs typeface="Calibri"/>
                        </a:rPr>
                        <a:t>|</a:t>
                      </a:r>
                      <a:r>
                        <a:rPr lang="ru-RU" sz="2000" dirty="0">
                          <a:latin typeface="Times New Roman"/>
                          <a:ea typeface="Times New Roman"/>
                          <a:cs typeface="Calibri"/>
                        </a:rPr>
                        <a:t>, знал все эпохи.</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35410">
                <a:tc>
                  <a:txBody>
                    <a:bodyPr/>
                    <a:lstStyle/>
                    <a:p>
                      <a:pPr>
                        <a:lnSpc>
                          <a:spcPct val="100000"/>
                        </a:lnSpc>
                        <a:spcAft>
                          <a:spcPts val="0"/>
                        </a:spcAft>
                      </a:pPr>
                      <a:r>
                        <a:rPr lang="ru-RU" sz="2000">
                          <a:latin typeface="Times New Roman"/>
                          <a:ea typeface="Times New Roman"/>
                          <a:cs typeface="Calibri"/>
                        </a:rPr>
                        <a:t>7) сущ.</a:t>
                      </a:r>
                      <a:r>
                        <a:rPr lang="ru-RU" sz="2000" b="1">
                          <a:latin typeface="Times New Roman"/>
                          <a:ea typeface="Times New Roman"/>
                          <a:cs typeface="Calibri"/>
                        </a:rPr>
                        <a:t>,</a:t>
                      </a:r>
                      <a:r>
                        <a:rPr lang="ru-RU" sz="2000">
                          <a:latin typeface="Times New Roman"/>
                          <a:ea typeface="Times New Roman"/>
                          <a:cs typeface="Calibri"/>
                        </a:rPr>
                        <a:t> |</a:t>
                      </a:r>
                      <a:r>
                        <a:rPr lang="ru-RU" sz="2000" u="wavy">
                          <a:latin typeface="Times New Roman"/>
                          <a:ea typeface="Times New Roman"/>
                          <a:cs typeface="Calibri"/>
                        </a:rPr>
                        <a:t>по имени </a:t>
                      </a:r>
                      <a:r>
                        <a:rPr lang="ru-RU" sz="2000">
                          <a:latin typeface="Times New Roman"/>
                          <a:ea typeface="Times New Roman"/>
                          <a:cs typeface="Calibri"/>
                        </a:rPr>
                        <a:t>|</a:t>
                      </a:r>
                      <a:r>
                        <a:rPr lang="ru-RU" sz="2000" b="1">
                          <a:latin typeface="Times New Roman"/>
                          <a:ea typeface="Times New Roman"/>
                          <a:cs typeface="Calibri"/>
                        </a:rPr>
                        <a:t>,</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i="1" u="sng" dirty="0" err="1">
                          <a:latin typeface="Times New Roman"/>
                          <a:ea typeface="Times New Roman"/>
                          <a:cs typeface="Calibri"/>
                        </a:rPr>
                        <a:t>Садовник</a:t>
                      </a:r>
                      <a:r>
                        <a:rPr lang="ru-RU" sz="2000" dirty="0" err="1">
                          <a:latin typeface="Times New Roman"/>
                          <a:ea typeface="Times New Roman"/>
                          <a:cs typeface="Calibri"/>
                        </a:rPr>
                        <a:t>,|</a:t>
                      </a:r>
                      <a:r>
                        <a:rPr lang="ru-RU" sz="2000" u="wavy" dirty="0" err="1">
                          <a:latin typeface="Times New Roman"/>
                          <a:ea typeface="Times New Roman"/>
                          <a:cs typeface="Calibri"/>
                        </a:rPr>
                        <a:t>по</a:t>
                      </a:r>
                      <a:r>
                        <a:rPr lang="ru-RU" sz="2000" u="wavy" dirty="0">
                          <a:latin typeface="Times New Roman"/>
                          <a:ea typeface="Times New Roman"/>
                          <a:cs typeface="Calibri"/>
                        </a:rPr>
                        <a:t> прозвищу </a:t>
                      </a:r>
                      <a:r>
                        <a:rPr lang="ru-RU" sz="2000" u="wavy" dirty="0" err="1">
                          <a:latin typeface="Times New Roman"/>
                          <a:ea typeface="Times New Roman"/>
                          <a:cs typeface="Calibri"/>
                        </a:rPr>
                        <a:t>Щёголёк</a:t>
                      </a:r>
                      <a:r>
                        <a:rPr lang="ru-RU" sz="2000" dirty="0" err="1">
                          <a:latin typeface="Times New Roman"/>
                          <a:ea typeface="Times New Roman"/>
                          <a:cs typeface="Calibri"/>
                        </a:rPr>
                        <a:t>|</a:t>
                      </a:r>
                      <a:r>
                        <a:rPr lang="ru-RU" sz="2000" dirty="0">
                          <a:latin typeface="Times New Roman"/>
                          <a:ea typeface="Times New Roman"/>
                          <a:cs typeface="Calibri"/>
                        </a:rPr>
                        <a:t>, вернулся поздно.</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6229">
                <a:tc>
                  <a:txBody>
                    <a:bodyPr/>
                    <a:lstStyle/>
                    <a:p>
                      <a:pPr>
                        <a:lnSpc>
                          <a:spcPct val="100000"/>
                        </a:lnSpc>
                        <a:spcAft>
                          <a:spcPts val="0"/>
                        </a:spcAft>
                      </a:pPr>
                      <a:r>
                        <a:rPr lang="ru-RU" sz="2000">
                          <a:latin typeface="Times New Roman"/>
                          <a:ea typeface="Times New Roman"/>
                          <a:cs typeface="Calibri"/>
                        </a:rPr>
                        <a:t>8) сущ. </a:t>
                      </a:r>
                      <a:r>
                        <a:rPr lang="ru-RU" sz="2000" b="1">
                          <a:latin typeface="Times New Roman"/>
                          <a:ea typeface="Times New Roman"/>
                          <a:cs typeface="Calibri"/>
                        </a:rPr>
                        <a:t>–</a:t>
                      </a:r>
                      <a:r>
                        <a:rPr lang="ru-RU" sz="2000">
                          <a:latin typeface="Times New Roman"/>
                          <a:ea typeface="Times New Roman"/>
                          <a:cs typeface="Calibri"/>
                        </a:rPr>
                        <a:t> |</a:t>
                      </a:r>
                      <a:r>
                        <a:rPr lang="ru-RU" sz="2000" u="wavy">
                          <a:latin typeface="Times New Roman"/>
                          <a:ea typeface="Times New Roman"/>
                          <a:cs typeface="Calibri"/>
                        </a:rPr>
                        <a:t>            </a:t>
                      </a:r>
                      <a:r>
                        <a:rPr lang="ru-RU" sz="2000">
                          <a:latin typeface="Times New Roman"/>
                          <a:ea typeface="Times New Roman"/>
                          <a:cs typeface="Calibri"/>
                        </a:rPr>
                        <a:t>|</a:t>
                      </a:r>
                      <a:r>
                        <a:rPr lang="en-US" sz="2000">
                          <a:latin typeface="Times New Roman"/>
                          <a:ea typeface="Times New Roman"/>
                          <a:cs typeface="Calibri"/>
                        </a:rPr>
                        <a:t>.</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000" dirty="0">
                          <a:latin typeface="Times New Roman"/>
                          <a:ea typeface="Times New Roman"/>
                          <a:cs typeface="Calibri"/>
                        </a:rPr>
                        <a:t>Придёт </a:t>
                      </a:r>
                      <a:r>
                        <a:rPr lang="ru-RU" sz="2000" u="sng" dirty="0">
                          <a:latin typeface="Times New Roman"/>
                          <a:ea typeface="Times New Roman"/>
                          <a:cs typeface="Calibri"/>
                        </a:rPr>
                        <a:t>апрель</a:t>
                      </a:r>
                      <a:r>
                        <a:rPr lang="ru-RU" sz="2000" dirty="0">
                          <a:latin typeface="Times New Roman"/>
                          <a:ea typeface="Times New Roman"/>
                          <a:cs typeface="Calibri"/>
                        </a:rPr>
                        <a:t>  – </a:t>
                      </a:r>
                      <a:r>
                        <a:rPr lang="ru-RU" sz="2000" dirty="0" err="1">
                          <a:latin typeface="Times New Roman"/>
                          <a:ea typeface="Times New Roman"/>
                          <a:cs typeface="Calibri"/>
                        </a:rPr>
                        <a:t>|</a:t>
                      </a:r>
                      <a:r>
                        <a:rPr lang="ru-RU" sz="2000" u="wavy" dirty="0" err="1">
                          <a:latin typeface="Times New Roman"/>
                          <a:ea typeface="Times New Roman"/>
                          <a:cs typeface="Calibri"/>
                        </a:rPr>
                        <a:t>самый</a:t>
                      </a:r>
                      <a:r>
                        <a:rPr lang="ru-RU" sz="2000" u="wavy" dirty="0">
                          <a:latin typeface="Times New Roman"/>
                          <a:ea typeface="Times New Roman"/>
                          <a:cs typeface="Calibri"/>
                        </a:rPr>
                        <a:t> шумный месяц вешней </a:t>
                      </a:r>
                      <a:r>
                        <a:rPr lang="ru-RU" sz="2000" u="wavy" dirty="0" err="1">
                          <a:latin typeface="Times New Roman"/>
                          <a:ea typeface="Times New Roman"/>
                          <a:cs typeface="Calibri"/>
                        </a:rPr>
                        <a:t>воды</a:t>
                      </a:r>
                      <a:r>
                        <a:rPr lang="ru-RU" sz="2000" dirty="0" err="1">
                          <a:latin typeface="Times New Roman"/>
                          <a:ea typeface="Times New Roman"/>
                          <a:cs typeface="Calibri"/>
                        </a:rPr>
                        <a:t>|</a:t>
                      </a:r>
                      <a:r>
                        <a:rPr lang="ru-RU" sz="2000" dirty="0">
                          <a:latin typeface="Times New Roman"/>
                          <a:ea typeface="Times New Roman"/>
                          <a:cs typeface="Calibri"/>
                        </a:rPr>
                        <a:t>.</a:t>
                      </a:r>
                      <a:endParaRPr lang="ru-RU" sz="2000" dirty="0">
                        <a:latin typeface="Calibri"/>
                        <a:ea typeface="MS Mincho"/>
                        <a:cs typeface="Calibri"/>
                      </a:endParaRPr>
                    </a:p>
                    <a:p>
                      <a:pPr marL="457200" algn="just">
                        <a:lnSpc>
                          <a:spcPct val="100000"/>
                        </a:lnSpc>
                        <a:spcAft>
                          <a:spcPts val="0"/>
                        </a:spcAft>
                      </a:pPr>
                      <a:r>
                        <a:rPr lang="ru-RU" sz="2000" dirty="0">
                          <a:latin typeface="Times New Roman"/>
                          <a:ea typeface="Times New Roman"/>
                          <a:cs typeface="Calibri"/>
                        </a:rPr>
                        <a:t> (Распространённое приложение выражает дополнительную информацию) </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06229">
                <a:tc>
                  <a:txBody>
                    <a:bodyPr/>
                    <a:lstStyle/>
                    <a:p>
                      <a:pPr>
                        <a:lnSpc>
                          <a:spcPct val="100000"/>
                        </a:lnSpc>
                        <a:spcAft>
                          <a:spcPts val="0"/>
                        </a:spcAft>
                      </a:pPr>
                      <a:r>
                        <a:rPr lang="ru-RU" sz="2000">
                          <a:latin typeface="Times New Roman"/>
                          <a:ea typeface="Times New Roman"/>
                          <a:cs typeface="Calibri"/>
                        </a:rPr>
                        <a:t>9) сущ. – |</a:t>
                      </a:r>
                      <a:r>
                        <a:rPr lang="ru-RU" sz="2000" u="wavy">
                          <a:latin typeface="Times New Roman"/>
                          <a:ea typeface="Times New Roman"/>
                          <a:cs typeface="Calibri"/>
                        </a:rPr>
                        <a:t>              </a:t>
                      </a:r>
                      <a:r>
                        <a:rPr lang="ru-RU" sz="2000">
                          <a:latin typeface="Times New Roman"/>
                          <a:ea typeface="Times New Roman"/>
                          <a:cs typeface="Calibri"/>
                        </a:rPr>
                        <a:t>|  –… </a:t>
                      </a:r>
                      <a:endParaRPr lang="ru-RU" sz="20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l">
                        <a:lnSpc>
                          <a:spcPct val="100000"/>
                        </a:lnSpc>
                        <a:spcAft>
                          <a:spcPts val="0"/>
                        </a:spcAft>
                      </a:pPr>
                      <a:r>
                        <a:rPr lang="ru-RU" sz="2000" dirty="0">
                          <a:latin typeface="Times New Roman"/>
                          <a:ea typeface="Times New Roman"/>
                          <a:cs typeface="Calibri"/>
                        </a:rPr>
                        <a:t>Другое дело – </a:t>
                      </a:r>
                      <a:r>
                        <a:rPr lang="ru-RU" sz="2000" dirty="0" err="1">
                          <a:latin typeface="Times New Roman"/>
                          <a:ea typeface="Times New Roman"/>
                          <a:cs typeface="Calibri"/>
                        </a:rPr>
                        <a:t>|</a:t>
                      </a:r>
                      <a:r>
                        <a:rPr lang="ru-RU" sz="2000" u="wavy" dirty="0" err="1">
                          <a:latin typeface="Times New Roman"/>
                          <a:ea typeface="Times New Roman"/>
                          <a:cs typeface="Calibri"/>
                        </a:rPr>
                        <a:t>получение</a:t>
                      </a:r>
                      <a:r>
                        <a:rPr lang="ru-RU" sz="2000" u="wavy" dirty="0">
                          <a:latin typeface="Times New Roman"/>
                          <a:ea typeface="Times New Roman"/>
                          <a:cs typeface="Calibri"/>
                        </a:rPr>
                        <a:t> </a:t>
                      </a:r>
                      <a:r>
                        <a:rPr lang="ru-RU" sz="2000" u="wavy" dirty="0" err="1">
                          <a:latin typeface="Times New Roman"/>
                          <a:ea typeface="Times New Roman"/>
                          <a:cs typeface="Calibri"/>
                        </a:rPr>
                        <a:t>денег|</a:t>
                      </a:r>
                      <a:r>
                        <a:rPr lang="ru-RU" sz="2000" dirty="0">
                          <a:latin typeface="Times New Roman"/>
                          <a:ea typeface="Times New Roman"/>
                          <a:cs typeface="Calibri"/>
                        </a:rPr>
                        <a:t> – точно так же встречало препятствие.       </a:t>
                      </a:r>
                      <a:r>
                        <a:rPr lang="ru-RU" sz="2000" dirty="0" smtClean="0">
                          <a:latin typeface="Times New Roman"/>
                          <a:ea typeface="Times New Roman"/>
                          <a:cs typeface="Calibri"/>
                        </a:rPr>
                        <a:t>        </a:t>
                      </a:r>
                    </a:p>
                    <a:p>
                      <a:pPr marL="457200" algn="l">
                        <a:lnSpc>
                          <a:spcPct val="100000"/>
                        </a:lnSpc>
                        <a:spcAft>
                          <a:spcPts val="0"/>
                        </a:spcAft>
                      </a:pPr>
                      <a:r>
                        <a:rPr lang="ru-RU" sz="2000" dirty="0" smtClean="0">
                          <a:latin typeface="Times New Roman"/>
                          <a:ea typeface="Times New Roman"/>
                          <a:cs typeface="Calibri"/>
                        </a:rPr>
                        <a:t> </a:t>
                      </a:r>
                      <a:r>
                        <a:rPr lang="ru-RU" sz="2000" dirty="0">
                          <a:latin typeface="Times New Roman"/>
                          <a:ea typeface="Times New Roman"/>
                          <a:cs typeface="Calibri"/>
                        </a:rPr>
                        <a:t>(Приложение носит пояснительный характер)</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Таблица 3"/>
          <p:cNvGraphicFramePr>
            <a:graphicFrameLocks noGrp="1"/>
          </p:cNvGraphicFramePr>
          <p:nvPr/>
        </p:nvGraphicFramePr>
        <p:xfrm>
          <a:off x="1155033" y="2466475"/>
          <a:ext cx="9613230" cy="457200"/>
        </p:xfrm>
        <a:graphic>
          <a:graphicData uri="http://schemas.openxmlformats.org/drawingml/2006/table">
            <a:tbl>
              <a:tblPr/>
              <a:tblGrid>
                <a:gridCol w="3910262"/>
                <a:gridCol w="5702968"/>
              </a:tblGrid>
              <a:tr h="457200">
                <a:tc>
                  <a:txBody>
                    <a:bodyPr/>
                    <a:lstStyle/>
                    <a:p>
                      <a:pPr marL="342900" lvl="0" indent="-342900">
                        <a:lnSpc>
                          <a:spcPct val="115000"/>
                        </a:lnSpc>
                        <a:spcAft>
                          <a:spcPts val="0"/>
                        </a:spcAft>
                        <a:buFont typeface="+mj-lt"/>
                        <a:buAutoNum type="arabicParenR"/>
                        <a:tabLst>
                          <a:tab pos="457200" algn="l"/>
                        </a:tabLst>
                      </a:pPr>
                      <a:r>
                        <a:rPr lang="ru-RU" sz="2400" dirty="0" err="1">
                          <a:latin typeface="Times New Roman"/>
                          <a:ea typeface="Times New Roman"/>
                          <a:cs typeface="Calibri"/>
                        </a:rPr>
                        <a:t>нариц</a:t>
                      </a:r>
                      <a:r>
                        <a:rPr lang="ru-RU" sz="2400" dirty="0">
                          <a:latin typeface="Times New Roman"/>
                          <a:ea typeface="Times New Roman"/>
                          <a:cs typeface="Calibri"/>
                        </a:rPr>
                        <a:t>. сущ./собств.сущ.</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a:latin typeface="Times New Roman"/>
                          <a:ea typeface="Times New Roman"/>
                          <a:cs typeface="Calibri"/>
                        </a:rPr>
                        <a:t>Пришёл сосед Егор.</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6865" name="Rectangle 1"/>
          <p:cNvSpPr>
            <a:spLocks noChangeArrowheads="1"/>
          </p:cNvSpPr>
          <p:nvPr/>
        </p:nvSpPr>
        <p:spPr bwMode="auto">
          <a:xfrm>
            <a:off x="1263316" y="982127"/>
            <a:ext cx="8337884" cy="9233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tab pos="457200" algn="l"/>
              </a:tabLst>
            </a:pPr>
            <a:r>
              <a:rPr kumimoji="0" lang="ru-RU" altLang="ja-JP" sz="3600" b="1" i="0" u="none" strike="noStrike" cap="none" normalizeH="0" baseline="0" dirty="0" smtClean="0">
                <a:ln>
                  <a:noFill/>
                </a:ln>
                <a:solidFill>
                  <a:schemeClr val="tx1"/>
                </a:solidFill>
                <a:effectLst>
                  <a:outerShdw blurRad="38100" dist="38100" dir="2700000" algn="tl">
                    <a:srgbClr val="000000">
                      <a:alpha val="43137"/>
                    </a:srgbClr>
                  </a:outerShdw>
                </a:effectLst>
                <a:latin typeface="Times New Roman" pitchFamily="18" charset="0"/>
                <a:ea typeface="MS Mincho" pitchFamily="49" charset="-128"/>
                <a:cs typeface="Times New Roman" pitchFamily="18" charset="0"/>
              </a:rPr>
              <a:t>Приложения не обособляются</a:t>
            </a:r>
            <a:endParaRPr kumimoji="0" lang="ru-RU" altLang="ja-JP" sz="3600" b="1" i="0" u="none" strike="noStrike" cap="none" normalizeH="0" baseline="0" dirty="0" smtClean="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457200" algn="l"/>
              </a:tabLst>
            </a:pPr>
            <a:endParaRPr kumimoji="0" lang="ru-RU" altLang="ja-JP"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9916" y="505325"/>
            <a:ext cx="9956800" cy="659649"/>
          </a:xfrm>
        </p:spPr>
        <p:txBody>
          <a:bodyPr/>
          <a:lstStyle/>
          <a:p>
            <a:pPr algn="ctr"/>
            <a:r>
              <a:rPr lang="ru-RU" b="1" dirty="0" smtClean="0"/>
              <a:t>Обособленные обстоятельства</a:t>
            </a:r>
            <a:endParaRPr lang="ru-RU" dirty="0"/>
          </a:p>
        </p:txBody>
      </p:sp>
      <p:graphicFrame>
        <p:nvGraphicFramePr>
          <p:cNvPr id="4" name="Таблица 3"/>
          <p:cNvGraphicFramePr>
            <a:graphicFrameLocks noGrp="1"/>
          </p:cNvGraphicFramePr>
          <p:nvPr/>
        </p:nvGraphicFramePr>
        <p:xfrm>
          <a:off x="770021" y="1600200"/>
          <a:ext cx="10407316" cy="2923675"/>
        </p:xfrm>
        <a:graphic>
          <a:graphicData uri="http://schemas.openxmlformats.org/drawingml/2006/table">
            <a:tbl>
              <a:tblPr/>
              <a:tblGrid>
                <a:gridCol w="3524187"/>
                <a:gridCol w="6883129"/>
              </a:tblGrid>
              <a:tr h="575325">
                <a:tc>
                  <a:txBody>
                    <a:bodyPr/>
                    <a:lstStyle/>
                    <a:p>
                      <a:pPr>
                        <a:lnSpc>
                          <a:spcPct val="115000"/>
                        </a:lnSpc>
                        <a:spcAft>
                          <a:spcPts val="0"/>
                        </a:spcAft>
                      </a:pPr>
                      <a:r>
                        <a:rPr lang="ru-RU" sz="2400" dirty="0">
                          <a:latin typeface="Times New Roman"/>
                          <a:ea typeface="Times New Roman"/>
                          <a:cs typeface="Calibri"/>
                        </a:rPr>
                        <a:t>1)  </a:t>
                      </a:r>
                      <a:r>
                        <a:rPr lang="ru-RU" sz="2400" u="dbl" dirty="0">
                          <a:latin typeface="Times New Roman"/>
                          <a:ea typeface="Times New Roman"/>
                          <a:cs typeface="Calibri"/>
                        </a:rPr>
                        <a:t>      </a:t>
                      </a:r>
                      <a:r>
                        <a:rPr lang="ru-RU" sz="2400" dirty="0">
                          <a:latin typeface="Times New Roman"/>
                          <a:ea typeface="Times New Roman"/>
                          <a:cs typeface="Calibri"/>
                        </a:rPr>
                        <a:t> </a:t>
                      </a:r>
                      <a:r>
                        <a:rPr lang="ru-RU" sz="2400" b="1" dirty="0">
                          <a:latin typeface="Times New Roman"/>
                          <a:ea typeface="Times New Roman"/>
                          <a:cs typeface="Calibri"/>
                        </a:rPr>
                        <a:t>,</a:t>
                      </a:r>
                      <a:r>
                        <a:rPr lang="ru-RU" sz="2400" dirty="0" err="1">
                          <a:latin typeface="Times New Roman"/>
                          <a:ea typeface="Times New Roman"/>
                          <a:cs typeface="Calibri"/>
                        </a:rPr>
                        <a:t>|</a:t>
                      </a:r>
                      <a:r>
                        <a:rPr lang="ru-RU" sz="2400" u="dotDash" dirty="0" err="1">
                          <a:latin typeface="Times New Roman"/>
                          <a:ea typeface="Times New Roman"/>
                          <a:cs typeface="Calibri"/>
                        </a:rPr>
                        <a:t>д.о.</a:t>
                      </a:r>
                      <a:r>
                        <a:rPr lang="ru-RU" sz="2400" dirty="0" err="1">
                          <a:latin typeface="Times New Roman"/>
                          <a:ea typeface="Times New Roman"/>
                          <a:cs typeface="Calibri"/>
                        </a:rPr>
                        <a:t>|</a:t>
                      </a:r>
                      <a:r>
                        <a:rPr lang="ru-RU" sz="2400" b="1" dirty="0">
                          <a:latin typeface="Times New Roman"/>
                          <a:ea typeface="Times New Roman"/>
                          <a:cs typeface="Calibri"/>
                        </a:rPr>
                        <a:t>,</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a:latin typeface="Times New Roman"/>
                          <a:ea typeface="Times New Roman"/>
                          <a:cs typeface="Calibri"/>
                        </a:rPr>
                        <a:t>Поезд </a:t>
                      </a:r>
                      <a:r>
                        <a:rPr lang="ru-RU" sz="2400" u="dbl" dirty="0" err="1">
                          <a:latin typeface="Times New Roman"/>
                          <a:ea typeface="Times New Roman"/>
                          <a:cs typeface="Calibri"/>
                        </a:rPr>
                        <a:t>уходит</a:t>
                      </a:r>
                      <a:r>
                        <a:rPr lang="ru-RU" sz="2400" dirty="0" err="1">
                          <a:latin typeface="Times New Roman"/>
                          <a:ea typeface="Times New Roman"/>
                          <a:cs typeface="Calibri"/>
                        </a:rPr>
                        <a:t>,|</a:t>
                      </a:r>
                      <a:r>
                        <a:rPr lang="ru-RU" sz="2400" u="dotDash" dirty="0" err="1">
                          <a:latin typeface="Times New Roman"/>
                          <a:ea typeface="Times New Roman"/>
                          <a:cs typeface="Calibri"/>
                        </a:rPr>
                        <a:t>увозя</a:t>
                      </a:r>
                      <a:r>
                        <a:rPr lang="ru-RU" sz="2400" u="dotDash" dirty="0">
                          <a:latin typeface="Times New Roman"/>
                          <a:ea typeface="Times New Roman"/>
                          <a:cs typeface="Calibri"/>
                        </a:rPr>
                        <a:t> </a:t>
                      </a:r>
                      <a:r>
                        <a:rPr lang="ru-RU" sz="2400" u="dotDash" dirty="0" err="1">
                          <a:latin typeface="Times New Roman"/>
                          <a:ea typeface="Times New Roman"/>
                          <a:cs typeface="Calibri"/>
                        </a:rPr>
                        <a:t>солдата</a:t>
                      </a:r>
                      <a:r>
                        <a:rPr lang="ru-RU" sz="2400" dirty="0" err="1">
                          <a:latin typeface="Times New Roman"/>
                          <a:ea typeface="Times New Roman"/>
                          <a:cs typeface="Calibri"/>
                        </a:rPr>
                        <a:t>|</a:t>
                      </a:r>
                      <a:r>
                        <a:rPr lang="ru-RU" sz="2400" dirty="0">
                          <a:latin typeface="Times New Roman"/>
                          <a:ea typeface="Times New Roman"/>
                          <a:cs typeface="Calibri"/>
                        </a:rPr>
                        <a:t>.</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75325">
                <a:tc>
                  <a:txBody>
                    <a:bodyPr/>
                    <a:lstStyle/>
                    <a:p>
                      <a:pPr>
                        <a:lnSpc>
                          <a:spcPct val="115000"/>
                        </a:lnSpc>
                        <a:spcAft>
                          <a:spcPts val="0"/>
                        </a:spcAft>
                      </a:pPr>
                      <a:r>
                        <a:rPr lang="ru-RU" sz="2400">
                          <a:latin typeface="Times New Roman"/>
                          <a:ea typeface="Times New Roman"/>
                          <a:cs typeface="Calibri"/>
                        </a:rPr>
                        <a:t>2) </a:t>
                      </a:r>
                      <a:r>
                        <a:rPr lang="ru-RU" sz="2400" u="dbl">
                          <a:latin typeface="Times New Roman"/>
                          <a:ea typeface="Times New Roman"/>
                          <a:cs typeface="Calibri"/>
                        </a:rPr>
                        <a:t>      </a:t>
                      </a:r>
                      <a:r>
                        <a:rPr lang="ru-RU" sz="2400">
                          <a:latin typeface="Times New Roman"/>
                          <a:ea typeface="Times New Roman"/>
                          <a:cs typeface="Calibri"/>
                        </a:rPr>
                        <a:t> </a:t>
                      </a:r>
                      <a:r>
                        <a:rPr lang="ru-RU" sz="2400" b="1">
                          <a:latin typeface="Times New Roman"/>
                          <a:ea typeface="Times New Roman"/>
                          <a:cs typeface="Calibri"/>
                        </a:rPr>
                        <a:t>,</a:t>
                      </a:r>
                      <a:r>
                        <a:rPr lang="ru-RU" sz="2400">
                          <a:latin typeface="Times New Roman"/>
                          <a:ea typeface="Times New Roman"/>
                          <a:cs typeface="Calibri"/>
                        </a:rPr>
                        <a:t> |</a:t>
                      </a:r>
                      <a:r>
                        <a:rPr lang="ru-RU" sz="2400" u="dotDash">
                          <a:latin typeface="Times New Roman"/>
                          <a:ea typeface="Times New Roman"/>
                          <a:cs typeface="Calibri"/>
                        </a:rPr>
                        <a:t>д.о.</a:t>
                      </a:r>
                      <a:r>
                        <a:rPr lang="ru-RU" sz="2400">
                          <a:latin typeface="Times New Roman"/>
                          <a:ea typeface="Times New Roman"/>
                          <a:cs typeface="Calibri"/>
                        </a:rPr>
                        <a:t>|  и   |</a:t>
                      </a:r>
                      <a:r>
                        <a:rPr lang="ru-RU" sz="2400" u="dotDash">
                          <a:latin typeface="Times New Roman"/>
                          <a:ea typeface="Times New Roman"/>
                          <a:cs typeface="Calibri"/>
                        </a:rPr>
                        <a:t>д.о.</a:t>
                      </a:r>
                      <a:r>
                        <a:rPr lang="ru-RU" sz="2400">
                          <a:latin typeface="Times New Roman"/>
                          <a:ea typeface="Times New Roman"/>
                          <a:cs typeface="Calibri"/>
                        </a:rPr>
                        <a:t>|</a:t>
                      </a:r>
                      <a:r>
                        <a:rPr lang="ru-RU" sz="2400" b="1">
                          <a:latin typeface="Times New Roman"/>
                          <a:ea typeface="Times New Roman"/>
                          <a:cs typeface="Calibri"/>
                        </a:rPr>
                        <a:t>,</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a:latin typeface="Times New Roman"/>
                          <a:ea typeface="Times New Roman"/>
                          <a:cs typeface="Calibri"/>
                        </a:rPr>
                        <a:t>Кот </a:t>
                      </a:r>
                      <a:r>
                        <a:rPr lang="ru-RU" sz="2400" u="dbl" dirty="0">
                          <a:latin typeface="Times New Roman"/>
                          <a:ea typeface="Times New Roman"/>
                          <a:cs typeface="Calibri"/>
                        </a:rPr>
                        <a:t>тёрся</a:t>
                      </a:r>
                      <a:r>
                        <a:rPr lang="ru-RU" sz="2400" dirty="0">
                          <a:latin typeface="Times New Roman"/>
                          <a:ea typeface="Times New Roman"/>
                          <a:cs typeface="Calibri"/>
                        </a:rPr>
                        <a:t>, </a:t>
                      </a:r>
                      <a:r>
                        <a:rPr lang="ru-RU" sz="2400" dirty="0" err="1">
                          <a:latin typeface="Times New Roman"/>
                          <a:ea typeface="Times New Roman"/>
                          <a:cs typeface="Calibri"/>
                        </a:rPr>
                        <a:t>|</a:t>
                      </a:r>
                      <a:r>
                        <a:rPr lang="ru-RU" sz="2400" u="dotDash" dirty="0" err="1">
                          <a:latin typeface="Times New Roman"/>
                          <a:ea typeface="Times New Roman"/>
                          <a:cs typeface="Calibri"/>
                        </a:rPr>
                        <a:t>подняв</a:t>
                      </a:r>
                      <a:r>
                        <a:rPr lang="ru-RU" sz="2400" u="dotDash" dirty="0">
                          <a:latin typeface="Times New Roman"/>
                          <a:ea typeface="Times New Roman"/>
                          <a:cs typeface="Calibri"/>
                        </a:rPr>
                        <a:t> хвост и изредка </a:t>
                      </a:r>
                      <a:r>
                        <a:rPr lang="ru-RU" sz="2400" u="dotDash" dirty="0" err="1">
                          <a:latin typeface="Times New Roman"/>
                          <a:ea typeface="Times New Roman"/>
                          <a:cs typeface="Calibri"/>
                        </a:rPr>
                        <a:t>мяукая</a:t>
                      </a:r>
                      <a:r>
                        <a:rPr lang="ru-RU" sz="2400" dirty="0" err="1">
                          <a:latin typeface="Times New Roman"/>
                          <a:ea typeface="Times New Roman"/>
                          <a:cs typeface="Calibri"/>
                        </a:rPr>
                        <a:t>|</a:t>
                      </a:r>
                      <a:r>
                        <a:rPr lang="ru-RU" sz="2400" dirty="0">
                          <a:latin typeface="Times New Roman"/>
                          <a:ea typeface="Times New Roman"/>
                          <a:cs typeface="Calibri"/>
                        </a:rPr>
                        <a:t>.</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50650">
                <a:tc>
                  <a:txBody>
                    <a:bodyPr/>
                    <a:lstStyle/>
                    <a:p>
                      <a:pPr>
                        <a:lnSpc>
                          <a:spcPct val="115000"/>
                        </a:lnSpc>
                        <a:spcAft>
                          <a:spcPts val="0"/>
                        </a:spcAft>
                      </a:pPr>
                      <a:r>
                        <a:rPr lang="ru-RU" sz="2400" dirty="0">
                          <a:latin typeface="Times New Roman"/>
                          <a:ea typeface="Times New Roman"/>
                          <a:cs typeface="Calibri"/>
                        </a:rPr>
                        <a:t>3)   </a:t>
                      </a:r>
                      <a:r>
                        <a:rPr lang="ru-RU" sz="2400" dirty="0" err="1">
                          <a:latin typeface="Times New Roman"/>
                          <a:ea typeface="Times New Roman"/>
                          <a:cs typeface="Calibri"/>
                        </a:rPr>
                        <a:t>|</a:t>
                      </a:r>
                      <a:r>
                        <a:rPr lang="ru-RU" sz="2400" u="dotDash" dirty="0" err="1">
                          <a:latin typeface="Times New Roman"/>
                          <a:ea typeface="Times New Roman"/>
                          <a:cs typeface="Calibri"/>
                        </a:rPr>
                        <a:t>д.о.</a:t>
                      </a:r>
                      <a:r>
                        <a:rPr lang="ru-RU" sz="2400" dirty="0" err="1">
                          <a:latin typeface="Times New Roman"/>
                          <a:ea typeface="Times New Roman"/>
                          <a:cs typeface="Calibri"/>
                        </a:rPr>
                        <a:t>|</a:t>
                      </a:r>
                      <a:r>
                        <a:rPr lang="ru-RU" sz="2400" b="1" dirty="0">
                          <a:latin typeface="Times New Roman"/>
                          <a:ea typeface="Times New Roman"/>
                          <a:cs typeface="Calibri"/>
                        </a:rPr>
                        <a:t>,</a:t>
                      </a:r>
                      <a:r>
                        <a:rPr lang="ru-RU" sz="2400" dirty="0">
                          <a:latin typeface="Times New Roman"/>
                          <a:ea typeface="Times New Roman"/>
                          <a:cs typeface="Calibri"/>
                        </a:rPr>
                        <a:t>  </a:t>
                      </a:r>
                      <a:r>
                        <a:rPr lang="ru-RU" sz="2400" u="dbl" dirty="0">
                          <a:latin typeface="Times New Roman"/>
                          <a:ea typeface="Times New Roman"/>
                          <a:cs typeface="Calibri"/>
                        </a:rPr>
                        <a:t>      </a:t>
                      </a:r>
                      <a:r>
                        <a:rPr lang="ru-RU" sz="2400" dirty="0">
                          <a:latin typeface="Times New Roman"/>
                          <a:ea typeface="Times New Roman"/>
                          <a:cs typeface="Calibri"/>
                        </a:rPr>
                        <a:t> и, </a:t>
                      </a:r>
                      <a:r>
                        <a:rPr lang="ru-RU" sz="2400" dirty="0" err="1">
                          <a:latin typeface="Times New Roman"/>
                          <a:ea typeface="Times New Roman"/>
                          <a:cs typeface="Calibri"/>
                        </a:rPr>
                        <a:t>|</a:t>
                      </a:r>
                      <a:r>
                        <a:rPr lang="ru-RU" sz="2400" u="dotDash" dirty="0" err="1">
                          <a:latin typeface="Times New Roman"/>
                          <a:ea typeface="Times New Roman"/>
                          <a:cs typeface="Calibri"/>
                        </a:rPr>
                        <a:t>д.о.</a:t>
                      </a:r>
                      <a:r>
                        <a:rPr lang="ru-RU" sz="2400" dirty="0" err="1">
                          <a:latin typeface="Times New Roman"/>
                          <a:ea typeface="Times New Roman"/>
                          <a:cs typeface="Calibri"/>
                        </a:rPr>
                        <a:t>|</a:t>
                      </a:r>
                      <a:r>
                        <a:rPr lang="ru-RU" sz="2400" b="1" dirty="0">
                          <a:latin typeface="Times New Roman"/>
                          <a:ea typeface="Times New Roman"/>
                          <a:cs typeface="Calibri"/>
                        </a:rPr>
                        <a:t>,</a:t>
                      </a:r>
                      <a:r>
                        <a:rPr lang="ru-RU" sz="2400" dirty="0">
                          <a:latin typeface="Times New Roman"/>
                          <a:ea typeface="Times New Roman"/>
                          <a:cs typeface="Calibri"/>
                        </a:rPr>
                        <a:t> </a:t>
                      </a:r>
                      <a:r>
                        <a:rPr lang="ru-RU" sz="2400" u="dbl" dirty="0">
                          <a:latin typeface="Times New Roman"/>
                          <a:ea typeface="Times New Roman"/>
                          <a:cs typeface="Calibri"/>
                        </a:rPr>
                        <a:t>     </a:t>
                      </a:r>
                      <a:r>
                        <a:rPr lang="ru-RU" sz="2400" u="dbl" dirty="0" smtClean="0">
                          <a:latin typeface="Times New Roman"/>
                          <a:ea typeface="Times New Roman"/>
                          <a:cs typeface="Calibri"/>
                        </a:rPr>
                        <a:t>.</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err="1">
                          <a:latin typeface="Times New Roman"/>
                          <a:ea typeface="Times New Roman"/>
                          <a:cs typeface="Calibri"/>
                        </a:rPr>
                        <a:t>|</a:t>
                      </a:r>
                      <a:r>
                        <a:rPr lang="ru-RU" sz="2400" u="dotDash" dirty="0" err="1">
                          <a:latin typeface="Times New Roman"/>
                          <a:ea typeface="Times New Roman"/>
                          <a:cs typeface="Calibri"/>
                        </a:rPr>
                        <a:t>Взяв</a:t>
                      </a:r>
                      <a:r>
                        <a:rPr lang="ru-RU" sz="2400" u="dotDash" dirty="0">
                          <a:latin typeface="Times New Roman"/>
                          <a:ea typeface="Times New Roman"/>
                          <a:cs typeface="Calibri"/>
                        </a:rPr>
                        <a:t> </a:t>
                      </a:r>
                      <a:r>
                        <a:rPr lang="ru-RU" sz="2400" u="dotDash" dirty="0" err="1">
                          <a:latin typeface="Times New Roman"/>
                          <a:ea typeface="Times New Roman"/>
                          <a:cs typeface="Calibri"/>
                        </a:rPr>
                        <a:t>документы</a:t>
                      </a:r>
                      <a:r>
                        <a:rPr lang="ru-RU" sz="2400" dirty="0" err="1">
                          <a:latin typeface="Times New Roman"/>
                          <a:ea typeface="Times New Roman"/>
                          <a:cs typeface="Calibri"/>
                        </a:rPr>
                        <a:t>|</a:t>
                      </a:r>
                      <a:r>
                        <a:rPr lang="ru-RU" sz="2400" dirty="0">
                          <a:latin typeface="Times New Roman"/>
                          <a:ea typeface="Times New Roman"/>
                          <a:cs typeface="Calibri"/>
                        </a:rPr>
                        <a:t>, шофёр </a:t>
                      </a:r>
                      <a:r>
                        <a:rPr lang="ru-RU" sz="2400" u="dbl" dirty="0">
                          <a:latin typeface="Times New Roman"/>
                          <a:ea typeface="Times New Roman"/>
                          <a:cs typeface="Calibri"/>
                        </a:rPr>
                        <a:t>выскочил</a:t>
                      </a:r>
                      <a:r>
                        <a:rPr lang="ru-RU" sz="2400" dirty="0">
                          <a:latin typeface="Times New Roman"/>
                          <a:ea typeface="Times New Roman"/>
                          <a:cs typeface="Calibri"/>
                        </a:rPr>
                        <a:t> из машины и, </a:t>
                      </a:r>
                      <a:r>
                        <a:rPr lang="ru-RU" sz="2400" dirty="0" err="1">
                          <a:latin typeface="Times New Roman"/>
                          <a:ea typeface="Times New Roman"/>
                          <a:cs typeface="Calibri"/>
                        </a:rPr>
                        <a:t>|</a:t>
                      </a:r>
                      <a:r>
                        <a:rPr lang="ru-RU" sz="2400" u="dotDash" dirty="0" err="1">
                          <a:latin typeface="Times New Roman"/>
                          <a:ea typeface="Times New Roman"/>
                          <a:cs typeface="Calibri"/>
                        </a:rPr>
                        <a:t>размахивая</a:t>
                      </a:r>
                      <a:r>
                        <a:rPr lang="ru-RU" sz="2400" u="dotDash" dirty="0">
                          <a:latin typeface="Times New Roman"/>
                          <a:ea typeface="Times New Roman"/>
                          <a:cs typeface="Calibri"/>
                        </a:rPr>
                        <a:t> </a:t>
                      </a:r>
                      <a:r>
                        <a:rPr lang="ru-RU" sz="2400" u="dotDash" dirty="0" err="1">
                          <a:latin typeface="Times New Roman"/>
                          <a:ea typeface="Times New Roman"/>
                          <a:cs typeface="Calibri"/>
                        </a:rPr>
                        <a:t>ими</a:t>
                      </a:r>
                      <a:r>
                        <a:rPr lang="ru-RU" sz="2400" dirty="0" err="1">
                          <a:latin typeface="Times New Roman"/>
                          <a:ea typeface="Times New Roman"/>
                          <a:cs typeface="Calibri"/>
                        </a:rPr>
                        <a:t>|</a:t>
                      </a:r>
                      <a:r>
                        <a:rPr lang="ru-RU" sz="2400" dirty="0">
                          <a:latin typeface="Times New Roman"/>
                          <a:ea typeface="Times New Roman"/>
                          <a:cs typeface="Calibri"/>
                        </a:rPr>
                        <a:t>, </a:t>
                      </a:r>
                      <a:r>
                        <a:rPr lang="ru-RU" sz="2400" u="dbl" dirty="0">
                          <a:latin typeface="Times New Roman"/>
                          <a:ea typeface="Times New Roman"/>
                          <a:cs typeface="Calibri"/>
                        </a:rPr>
                        <a:t>побежал</a:t>
                      </a:r>
                      <a:r>
                        <a:rPr lang="ru-RU" sz="2400" dirty="0">
                          <a:latin typeface="Times New Roman"/>
                          <a:ea typeface="Times New Roman"/>
                          <a:cs typeface="Calibri"/>
                        </a:rPr>
                        <a:t>.</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22375">
                <a:tc>
                  <a:txBody>
                    <a:bodyPr/>
                    <a:lstStyle/>
                    <a:p>
                      <a:pPr>
                        <a:lnSpc>
                          <a:spcPct val="115000"/>
                        </a:lnSpc>
                        <a:spcAft>
                          <a:spcPts val="0"/>
                        </a:spcAft>
                      </a:pPr>
                      <a:r>
                        <a:rPr lang="ru-RU" sz="2400">
                          <a:latin typeface="Times New Roman"/>
                          <a:ea typeface="Times New Roman"/>
                          <a:cs typeface="Calibri"/>
                        </a:rPr>
                        <a:t>4)  </a:t>
                      </a:r>
                      <a:r>
                        <a:rPr lang="en-US" sz="2400">
                          <a:latin typeface="Times New Roman"/>
                          <a:ea typeface="Times New Roman"/>
                          <a:cs typeface="Calibri"/>
                        </a:rPr>
                        <a:t>|</a:t>
                      </a:r>
                      <a:r>
                        <a:rPr lang="ru-RU" sz="2400" u="dotDash">
                          <a:latin typeface="Times New Roman"/>
                          <a:ea typeface="Times New Roman"/>
                          <a:cs typeface="Calibri"/>
                        </a:rPr>
                        <a:t>несмотря …</a:t>
                      </a:r>
                      <a:r>
                        <a:rPr lang="en-US" sz="2400">
                          <a:latin typeface="Times New Roman"/>
                          <a:ea typeface="Times New Roman"/>
                          <a:cs typeface="Calibri"/>
                        </a:rPr>
                        <a:t>|</a:t>
                      </a:r>
                      <a:r>
                        <a:rPr lang="ru-RU" sz="2400">
                          <a:latin typeface="Times New Roman"/>
                          <a:ea typeface="Times New Roman"/>
                          <a:cs typeface="Calibri"/>
                        </a:rPr>
                        <a:t>,  </a:t>
                      </a:r>
                      <a:r>
                        <a:rPr lang="en-US" sz="2400" u="dbl">
                          <a:latin typeface="Times New Roman"/>
                          <a:ea typeface="Times New Roman"/>
                          <a:cs typeface="Calibri"/>
                        </a:rPr>
                        <a:t>      .</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err="1">
                          <a:latin typeface="Times New Roman"/>
                          <a:ea typeface="Times New Roman"/>
                          <a:cs typeface="Calibri"/>
                        </a:rPr>
                        <a:t>|</a:t>
                      </a:r>
                      <a:r>
                        <a:rPr lang="ru-RU" sz="2400" u="dotDash" dirty="0" err="1">
                          <a:latin typeface="Times New Roman"/>
                          <a:ea typeface="Times New Roman"/>
                          <a:cs typeface="Calibri"/>
                        </a:rPr>
                        <a:t>Несмотря</a:t>
                      </a:r>
                      <a:r>
                        <a:rPr lang="ru-RU" sz="2400" u="dotDash" dirty="0">
                          <a:latin typeface="Times New Roman"/>
                          <a:ea typeface="Times New Roman"/>
                          <a:cs typeface="Calibri"/>
                        </a:rPr>
                        <a:t> на ранний </a:t>
                      </a:r>
                      <a:r>
                        <a:rPr lang="ru-RU" sz="2400" u="dotDash" dirty="0" err="1">
                          <a:latin typeface="Times New Roman"/>
                          <a:ea typeface="Times New Roman"/>
                          <a:cs typeface="Calibri"/>
                        </a:rPr>
                        <a:t>час</a:t>
                      </a:r>
                      <a:r>
                        <a:rPr lang="ru-RU" sz="2400" dirty="0" err="1">
                          <a:latin typeface="Times New Roman"/>
                          <a:ea typeface="Times New Roman"/>
                          <a:cs typeface="Calibri"/>
                        </a:rPr>
                        <a:t>|</a:t>
                      </a:r>
                      <a:r>
                        <a:rPr lang="ru-RU" sz="2400" dirty="0">
                          <a:latin typeface="Times New Roman"/>
                          <a:ea typeface="Times New Roman"/>
                          <a:cs typeface="Calibri"/>
                        </a:rPr>
                        <a:t>, народу </a:t>
                      </a:r>
                      <a:r>
                        <a:rPr lang="ru-RU" sz="2400" u="dbl" dirty="0">
                          <a:latin typeface="Times New Roman"/>
                          <a:ea typeface="Times New Roman"/>
                          <a:cs typeface="Calibri"/>
                        </a:rPr>
                        <a:t>было много</a:t>
                      </a:r>
                      <a:r>
                        <a:rPr lang="ru-RU" sz="2400" dirty="0">
                          <a:latin typeface="Times New Roman"/>
                          <a:ea typeface="Times New Roman"/>
                          <a:cs typeface="Calibri"/>
                        </a:rPr>
                        <a:t>.</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9916" y="505325"/>
            <a:ext cx="9956800" cy="659649"/>
          </a:xfrm>
        </p:spPr>
        <p:txBody>
          <a:bodyPr/>
          <a:lstStyle/>
          <a:p>
            <a:pPr algn="ctr"/>
            <a:r>
              <a:rPr lang="ru-RU" b="1" dirty="0" smtClean="0"/>
              <a:t>Обособленные обстоятельства</a:t>
            </a:r>
            <a:endParaRPr lang="ru-RU" dirty="0"/>
          </a:p>
        </p:txBody>
      </p:sp>
      <p:graphicFrame>
        <p:nvGraphicFramePr>
          <p:cNvPr id="5" name="Таблица 4"/>
          <p:cNvGraphicFramePr>
            <a:graphicFrameLocks noGrp="1"/>
          </p:cNvGraphicFramePr>
          <p:nvPr/>
        </p:nvGraphicFramePr>
        <p:xfrm>
          <a:off x="457200" y="4182257"/>
          <a:ext cx="10792325" cy="750690"/>
        </p:xfrm>
        <a:graphic>
          <a:graphicData uri="http://schemas.openxmlformats.org/drawingml/2006/table">
            <a:tbl>
              <a:tblPr/>
              <a:tblGrid>
                <a:gridCol w="4680284"/>
                <a:gridCol w="6112041"/>
              </a:tblGrid>
              <a:tr h="750690">
                <a:tc>
                  <a:txBody>
                    <a:bodyPr/>
                    <a:lstStyle/>
                    <a:p>
                      <a:pPr algn="just">
                        <a:lnSpc>
                          <a:spcPct val="115000"/>
                        </a:lnSpc>
                        <a:spcAft>
                          <a:spcPts val="0"/>
                        </a:spcAft>
                      </a:pPr>
                      <a:r>
                        <a:rPr lang="ru-RU" sz="2400" dirty="0">
                          <a:latin typeface="Times New Roman"/>
                          <a:ea typeface="Times New Roman"/>
                          <a:cs typeface="Calibri"/>
                        </a:rPr>
                        <a:t> между подлежащим и сказуемым          </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dirty="0">
                          <a:latin typeface="Times New Roman"/>
                          <a:ea typeface="Times New Roman"/>
                          <a:cs typeface="Calibri"/>
                        </a:rPr>
                        <a:t>Посевы, </a:t>
                      </a:r>
                      <a:r>
                        <a:rPr lang="en-US" sz="2400" dirty="0">
                          <a:latin typeface="Times New Roman"/>
                          <a:ea typeface="Times New Roman"/>
                          <a:cs typeface="Calibri"/>
                        </a:rPr>
                        <a:t>|</a:t>
                      </a:r>
                      <a:r>
                        <a:rPr lang="ru-RU" sz="2400" u="dotDash" dirty="0">
                          <a:latin typeface="Times New Roman"/>
                          <a:ea typeface="Times New Roman"/>
                          <a:cs typeface="Calibri"/>
                        </a:rPr>
                        <a:t>благодаря дождям</a:t>
                      </a:r>
                      <a:r>
                        <a:rPr lang="en-US" sz="2400" dirty="0">
                          <a:latin typeface="Times New Roman"/>
                          <a:ea typeface="Times New Roman"/>
                          <a:cs typeface="Calibri"/>
                        </a:rPr>
                        <a:t>|</a:t>
                      </a:r>
                      <a:r>
                        <a:rPr lang="ru-RU" sz="2400" dirty="0">
                          <a:latin typeface="Times New Roman"/>
                          <a:ea typeface="Times New Roman"/>
                          <a:cs typeface="Calibri"/>
                        </a:rPr>
                        <a:t>, зазеленели.</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8914"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38913" name="AutoShape 1"/>
          <p:cNvSpPr>
            <a:spLocks/>
          </p:cNvSpPr>
          <p:nvPr/>
        </p:nvSpPr>
        <p:spPr bwMode="auto">
          <a:xfrm>
            <a:off x="4957011" y="1479884"/>
            <a:ext cx="372978" cy="2586790"/>
          </a:xfrm>
          <a:prstGeom prst="rightBrace">
            <a:avLst>
              <a:gd name="adj1" fmla="val 82917"/>
              <a:gd name="adj2" fmla="val 50000"/>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38915" name="Rectangle 3"/>
          <p:cNvSpPr>
            <a:spLocks noChangeArrowheads="1"/>
          </p:cNvSpPr>
          <p:nvPr/>
        </p:nvSpPr>
        <p:spPr bwMode="auto">
          <a:xfrm>
            <a:off x="457200" y="1548751"/>
            <a:ext cx="11057020"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a:t>
            </a:r>
            <a:r>
              <a:rPr kumimoji="0" lang="ru-RU" altLang="ja-JP" sz="2400" b="0" i="0" u="none" strike="noStrike" cap="none" normalizeH="0" dirty="0" smtClean="0">
                <a:ln>
                  <a:noFill/>
                </a:ln>
                <a:solidFill>
                  <a:schemeClr val="tx1"/>
                </a:solidFill>
                <a:effectLst/>
                <a:latin typeface="Times New Roman" pitchFamily="18" charset="0"/>
                <a:ea typeface="MS Mincho" pitchFamily="49" charset="-128"/>
                <a:cs typeface="Times New Roman" pitchFamily="18" charset="0"/>
              </a:rPr>
              <a:t>      </a:t>
            </a: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5) благодаря</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вопреки</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согласно                       </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вследствие      +  сущ.         ОБОСОБЛЯЕТСЯ, если стоит</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ввиду</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по причине</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Не обособляются обстоятельства</a:t>
            </a:r>
            <a:endParaRPr lang="ru-RU" dirty="0"/>
          </a:p>
        </p:txBody>
      </p:sp>
      <p:graphicFrame>
        <p:nvGraphicFramePr>
          <p:cNvPr id="4" name="Таблица 3"/>
          <p:cNvGraphicFramePr>
            <a:graphicFrameLocks noGrp="1"/>
          </p:cNvGraphicFramePr>
          <p:nvPr/>
        </p:nvGraphicFramePr>
        <p:xfrm>
          <a:off x="697832" y="1780672"/>
          <a:ext cx="10647947" cy="3932884"/>
        </p:xfrm>
        <a:graphic>
          <a:graphicData uri="http://schemas.openxmlformats.org/drawingml/2006/table">
            <a:tbl>
              <a:tblPr/>
              <a:tblGrid>
                <a:gridCol w="4390048"/>
                <a:gridCol w="6257899"/>
              </a:tblGrid>
              <a:tr h="2225843">
                <a:tc>
                  <a:txBody>
                    <a:bodyPr/>
                    <a:lstStyle/>
                    <a:p>
                      <a:pPr algn="just">
                        <a:lnSpc>
                          <a:spcPct val="115000"/>
                        </a:lnSpc>
                        <a:spcAft>
                          <a:spcPts val="0"/>
                        </a:spcAft>
                      </a:pPr>
                      <a:r>
                        <a:rPr lang="ru-RU" sz="2400" dirty="0">
                          <a:latin typeface="Times New Roman"/>
                          <a:ea typeface="Times New Roman"/>
                          <a:cs typeface="Calibri"/>
                        </a:rPr>
                        <a:t>1)одиночное </a:t>
                      </a:r>
                      <a:r>
                        <a:rPr lang="ru-RU" sz="2400" dirty="0" err="1">
                          <a:latin typeface="Times New Roman"/>
                          <a:ea typeface="Times New Roman"/>
                          <a:cs typeface="Calibri"/>
                        </a:rPr>
                        <a:t>деепр</a:t>
                      </a:r>
                      <a:r>
                        <a:rPr lang="ru-RU" sz="2400" dirty="0">
                          <a:latin typeface="Times New Roman"/>
                          <a:ea typeface="Times New Roman"/>
                          <a:cs typeface="Calibri"/>
                        </a:rPr>
                        <a:t>., перешедшее в наречие, если непосредственно примыкает к глаголу (можно заменить близким по смыслу наречием)</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400" dirty="0">
                          <a:latin typeface="Times New Roman"/>
                          <a:ea typeface="Times New Roman"/>
                          <a:cs typeface="Calibri"/>
                        </a:rPr>
                        <a:t>1)По дороге он </a:t>
                      </a:r>
                      <a:r>
                        <a:rPr lang="ru-RU" sz="2400" u="dbl" dirty="0">
                          <a:latin typeface="Times New Roman"/>
                          <a:ea typeface="Times New Roman"/>
                          <a:cs typeface="Calibri"/>
                        </a:rPr>
                        <a:t>шёл</a:t>
                      </a:r>
                      <a:r>
                        <a:rPr lang="ru-RU" sz="2400" dirty="0">
                          <a:latin typeface="Times New Roman"/>
                          <a:ea typeface="Times New Roman"/>
                          <a:cs typeface="Calibri"/>
                        </a:rPr>
                        <a:t> не оглядываясь.</a:t>
                      </a:r>
                      <a:endParaRPr lang="ru-RU" sz="2400" dirty="0">
                        <a:latin typeface="Calibri"/>
                        <a:ea typeface="MS Mincho"/>
                        <a:cs typeface="Calibri"/>
                      </a:endParaRPr>
                    </a:p>
                    <a:p>
                      <a:pPr marL="457200" algn="just">
                        <a:lnSpc>
                          <a:spcPct val="115000"/>
                        </a:lnSpc>
                        <a:spcAft>
                          <a:spcPts val="0"/>
                        </a:spcAft>
                      </a:pPr>
                      <a:r>
                        <a:rPr lang="ru-RU" sz="2400" b="1" dirty="0">
                          <a:latin typeface="Times New Roman"/>
                          <a:ea typeface="Times New Roman"/>
                          <a:cs typeface="Calibri"/>
                        </a:rPr>
                        <a:t>НО!</a:t>
                      </a:r>
                      <a:r>
                        <a:rPr lang="ru-RU" sz="2400" dirty="0">
                          <a:latin typeface="Times New Roman"/>
                          <a:ea typeface="Times New Roman"/>
                          <a:cs typeface="Calibri"/>
                        </a:rPr>
                        <a:t> Не оглядываясь</a:t>
                      </a:r>
                      <a:r>
                        <a:rPr lang="ru-RU" sz="2400" b="1" dirty="0">
                          <a:latin typeface="Times New Roman"/>
                          <a:ea typeface="Times New Roman"/>
                          <a:cs typeface="Calibri"/>
                        </a:rPr>
                        <a:t>, </a:t>
                      </a:r>
                      <a:r>
                        <a:rPr lang="ru-RU" sz="2400" dirty="0">
                          <a:latin typeface="Times New Roman"/>
                          <a:ea typeface="Times New Roman"/>
                          <a:cs typeface="Calibri"/>
                        </a:rPr>
                        <a:t>он </a:t>
                      </a:r>
                      <a:r>
                        <a:rPr lang="ru-RU" sz="2400" u="dbl" dirty="0">
                          <a:latin typeface="Times New Roman"/>
                          <a:ea typeface="Times New Roman"/>
                          <a:cs typeface="Calibri"/>
                        </a:rPr>
                        <a:t>шёл</a:t>
                      </a:r>
                      <a:r>
                        <a:rPr lang="ru-RU" sz="2400" dirty="0">
                          <a:latin typeface="Times New Roman"/>
                          <a:ea typeface="Times New Roman"/>
                          <a:cs typeface="Calibri"/>
                        </a:rPr>
                        <a:t> по дороге.</a:t>
                      </a:r>
                      <a:endParaRPr lang="ru-RU" sz="2400" dirty="0">
                        <a:latin typeface="Calibri"/>
                        <a:ea typeface="MS Mincho"/>
                        <a:cs typeface="Calibri"/>
                      </a:endParaRPr>
                    </a:p>
                    <a:p>
                      <a:pPr marL="457200" algn="just">
                        <a:lnSpc>
                          <a:spcPct val="115000"/>
                        </a:lnSpc>
                        <a:spcAft>
                          <a:spcPts val="0"/>
                        </a:spcAft>
                      </a:pPr>
                      <a:r>
                        <a:rPr lang="ru-RU" sz="2400" dirty="0">
                          <a:latin typeface="Times New Roman"/>
                          <a:ea typeface="Times New Roman"/>
                          <a:cs typeface="Calibri"/>
                        </a:rPr>
                        <a:t>2)Он бросился в воду не раздумывая (мгновенно).</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5169">
                <a:tc>
                  <a:txBody>
                    <a:bodyPr/>
                    <a:lstStyle/>
                    <a:p>
                      <a:pPr>
                        <a:lnSpc>
                          <a:spcPct val="115000"/>
                        </a:lnSpc>
                        <a:spcAft>
                          <a:spcPts val="0"/>
                        </a:spcAft>
                      </a:pPr>
                      <a:r>
                        <a:rPr lang="ru-RU" sz="2400">
                          <a:latin typeface="Times New Roman"/>
                          <a:ea typeface="Times New Roman"/>
                          <a:cs typeface="Calibri"/>
                        </a:rPr>
                        <a:t>2)    </a:t>
                      </a:r>
                      <a:r>
                        <a:rPr lang="ru-RU" sz="2400" u="dbl">
                          <a:latin typeface="Times New Roman"/>
                          <a:ea typeface="Times New Roman"/>
                          <a:cs typeface="Calibri"/>
                        </a:rPr>
                        <a:t>      </a:t>
                      </a:r>
                      <a:r>
                        <a:rPr lang="ru-RU" sz="2400">
                          <a:latin typeface="Times New Roman"/>
                          <a:ea typeface="Times New Roman"/>
                          <a:cs typeface="Calibri"/>
                        </a:rPr>
                        <a:t> фразеологизм</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dirty="0">
                          <a:latin typeface="Times New Roman"/>
                          <a:ea typeface="Times New Roman"/>
                          <a:cs typeface="Calibri"/>
                        </a:rPr>
                        <a:t>Он </a:t>
                      </a:r>
                      <a:r>
                        <a:rPr lang="ru-RU" sz="2400" u="dbl" dirty="0">
                          <a:latin typeface="Times New Roman"/>
                          <a:ea typeface="Times New Roman"/>
                          <a:cs typeface="Calibri"/>
                        </a:rPr>
                        <a:t>относился</a:t>
                      </a:r>
                      <a:r>
                        <a:rPr lang="ru-RU" sz="2400" dirty="0">
                          <a:latin typeface="Times New Roman"/>
                          <a:ea typeface="Times New Roman"/>
                          <a:cs typeface="Calibri"/>
                        </a:rPr>
                        <a:t> к делу </a:t>
                      </a:r>
                      <a:r>
                        <a:rPr lang="ru-RU" sz="2400" u="dotDash" dirty="0">
                          <a:latin typeface="Times New Roman"/>
                          <a:ea typeface="Times New Roman"/>
                          <a:cs typeface="Calibri"/>
                        </a:rPr>
                        <a:t>спустя рукава</a:t>
                      </a:r>
                      <a:r>
                        <a:rPr lang="ru-RU" sz="2400" dirty="0">
                          <a:latin typeface="Times New Roman"/>
                          <a:ea typeface="Times New Roman"/>
                          <a:cs typeface="Calibri"/>
                        </a:rPr>
                        <a:t>.</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0337">
                <a:tc>
                  <a:txBody>
                    <a:bodyPr/>
                    <a:lstStyle/>
                    <a:p>
                      <a:pPr algn="just">
                        <a:lnSpc>
                          <a:spcPct val="115000"/>
                        </a:lnSpc>
                        <a:spcAft>
                          <a:spcPts val="0"/>
                        </a:spcAft>
                      </a:pPr>
                      <a:r>
                        <a:rPr lang="ru-RU" sz="2400">
                          <a:latin typeface="Times New Roman"/>
                          <a:ea typeface="Times New Roman"/>
                          <a:cs typeface="Calibri"/>
                        </a:rPr>
                        <a:t>3) наречие. и деепр. оборот не обособляется в однородном ряду </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nSpc>
                          <a:spcPct val="115000"/>
                        </a:lnSpc>
                        <a:spcAft>
                          <a:spcPts val="0"/>
                        </a:spcAft>
                      </a:pPr>
                      <a:r>
                        <a:rPr lang="ru-RU" sz="2400" u="dotDash" dirty="0">
                          <a:latin typeface="Times New Roman"/>
                          <a:ea typeface="Times New Roman"/>
                          <a:cs typeface="Calibri"/>
                        </a:rPr>
                        <a:t>Осторожно</a:t>
                      </a:r>
                      <a:r>
                        <a:rPr lang="ru-RU" sz="2400" dirty="0">
                          <a:latin typeface="Times New Roman"/>
                          <a:ea typeface="Times New Roman"/>
                          <a:cs typeface="Calibri"/>
                        </a:rPr>
                        <a:t> и </a:t>
                      </a:r>
                      <a:r>
                        <a:rPr lang="ru-RU" sz="2400" u="dotDash" dirty="0">
                          <a:latin typeface="Times New Roman"/>
                          <a:ea typeface="Times New Roman"/>
                          <a:cs typeface="Calibri"/>
                        </a:rPr>
                        <a:t>стараясь не разлить воду</a:t>
                      </a:r>
                      <a:r>
                        <a:rPr lang="ru-RU" sz="2400" dirty="0">
                          <a:latin typeface="Times New Roman"/>
                          <a:ea typeface="Times New Roman"/>
                          <a:cs typeface="Calibri"/>
                        </a:rPr>
                        <a:t> он шёл по дорожке.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35443" y="180473"/>
            <a:ext cx="5706979" cy="527301"/>
          </a:xfrm>
        </p:spPr>
        <p:txBody>
          <a:bodyPr>
            <a:normAutofit fontScale="90000"/>
          </a:bodyPr>
          <a:lstStyle/>
          <a:p>
            <a:r>
              <a:rPr lang="ru-RU" b="1" dirty="0" smtClean="0"/>
              <a:t>Обособленные дополнения</a:t>
            </a:r>
            <a:endParaRPr lang="ru-RU" dirty="0"/>
          </a:p>
        </p:txBody>
      </p:sp>
      <p:graphicFrame>
        <p:nvGraphicFramePr>
          <p:cNvPr id="4" name="Таблица 3"/>
          <p:cNvGraphicFramePr>
            <a:graphicFrameLocks noGrp="1"/>
          </p:cNvGraphicFramePr>
          <p:nvPr/>
        </p:nvGraphicFramePr>
        <p:xfrm>
          <a:off x="697833" y="2815387"/>
          <a:ext cx="10575756" cy="3549317"/>
        </p:xfrm>
        <a:graphic>
          <a:graphicData uri="http://schemas.openxmlformats.org/drawingml/2006/table">
            <a:tbl>
              <a:tblPr/>
              <a:tblGrid>
                <a:gridCol w="3177650"/>
                <a:gridCol w="7398106"/>
              </a:tblGrid>
              <a:tr h="791846">
                <a:tc>
                  <a:txBody>
                    <a:bodyPr/>
                    <a:lstStyle/>
                    <a:p>
                      <a:pPr algn="just">
                        <a:lnSpc>
                          <a:spcPct val="100000"/>
                        </a:lnSpc>
                        <a:spcAft>
                          <a:spcPts val="0"/>
                        </a:spcAft>
                      </a:pPr>
                      <a:r>
                        <a:rPr lang="ru-RU" sz="2400" dirty="0">
                          <a:latin typeface="Times New Roman"/>
                          <a:ea typeface="Times New Roman"/>
                          <a:cs typeface="Calibri"/>
                        </a:rPr>
                        <a:t>1)между   подлежащим и сказуемым</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400" dirty="0">
                          <a:latin typeface="Times New Roman"/>
                          <a:ea typeface="Times New Roman"/>
                          <a:cs typeface="Calibri"/>
                        </a:rPr>
                        <a:t>Этимологический словарь, </a:t>
                      </a:r>
                      <a:r>
                        <a:rPr lang="ru-RU" sz="2400" i="1" dirty="0">
                          <a:latin typeface="Times New Roman"/>
                          <a:ea typeface="Times New Roman"/>
                          <a:cs typeface="Calibri"/>
                        </a:rPr>
                        <a:t>наряду с другими словарями</a:t>
                      </a:r>
                      <a:r>
                        <a:rPr lang="ru-RU" sz="2400" dirty="0">
                          <a:latin typeface="Times New Roman"/>
                          <a:ea typeface="Times New Roman"/>
                          <a:cs typeface="Calibri"/>
                        </a:rPr>
                        <a:t>, очень нужен филологу.</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77857">
                <a:tc>
                  <a:txBody>
                    <a:bodyPr/>
                    <a:lstStyle/>
                    <a:p>
                      <a:pPr algn="just">
                        <a:lnSpc>
                          <a:spcPct val="100000"/>
                        </a:lnSpc>
                        <a:spcAft>
                          <a:spcPts val="0"/>
                        </a:spcAft>
                      </a:pPr>
                      <a:r>
                        <a:rPr lang="ru-RU" sz="2400" dirty="0">
                          <a:latin typeface="Times New Roman"/>
                          <a:ea typeface="Times New Roman"/>
                          <a:cs typeface="Calibri"/>
                        </a:rPr>
                        <a:t>2) в начале предложения</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400" dirty="0">
                          <a:latin typeface="Times New Roman"/>
                          <a:ea typeface="Times New Roman"/>
                          <a:cs typeface="Calibri"/>
                        </a:rPr>
                        <a:t>Наряду с примерами мужества, мы находим …</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91846">
                <a:tc>
                  <a:txBody>
                    <a:bodyPr/>
                    <a:lstStyle/>
                    <a:p>
                      <a:pPr algn="just">
                        <a:lnSpc>
                          <a:spcPct val="100000"/>
                        </a:lnSpc>
                        <a:spcAft>
                          <a:spcPts val="0"/>
                        </a:spcAft>
                      </a:pPr>
                      <a:r>
                        <a:rPr lang="ru-RU" sz="2400" dirty="0">
                          <a:latin typeface="Times New Roman"/>
                          <a:ea typeface="Times New Roman"/>
                          <a:cs typeface="Calibri"/>
                        </a:rPr>
                        <a:t>3)между управляющим словом и управляемым</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400" dirty="0">
                          <a:latin typeface="Times New Roman"/>
                          <a:ea typeface="Times New Roman"/>
                          <a:cs typeface="Calibri"/>
                        </a:rPr>
                        <a:t>В школу </a:t>
                      </a:r>
                      <a:r>
                        <a:rPr lang="ru-RU" sz="2400" u="dbl" dirty="0">
                          <a:latin typeface="Times New Roman"/>
                          <a:ea typeface="Times New Roman"/>
                          <a:cs typeface="Calibri"/>
                        </a:rPr>
                        <a:t>привезли</a:t>
                      </a:r>
                      <a:r>
                        <a:rPr lang="ru-RU" sz="2400" dirty="0">
                          <a:latin typeface="Times New Roman"/>
                          <a:ea typeface="Times New Roman"/>
                          <a:cs typeface="Calibri"/>
                        </a:rPr>
                        <a:t>, </a:t>
                      </a:r>
                      <a:r>
                        <a:rPr lang="ru-RU" sz="2400" i="1" dirty="0">
                          <a:latin typeface="Times New Roman"/>
                          <a:ea typeface="Times New Roman"/>
                          <a:cs typeface="Calibri"/>
                        </a:rPr>
                        <a:t>помимо учебников</a:t>
                      </a:r>
                      <a:r>
                        <a:rPr lang="ru-RU" sz="2400" dirty="0">
                          <a:latin typeface="Times New Roman"/>
                          <a:ea typeface="Times New Roman"/>
                          <a:cs typeface="Calibri"/>
                        </a:rPr>
                        <a:t>, </a:t>
                      </a:r>
                      <a:r>
                        <a:rPr lang="ru-RU" sz="2400" u="dash" dirty="0">
                          <a:latin typeface="Times New Roman"/>
                          <a:ea typeface="Times New Roman"/>
                          <a:cs typeface="Calibri"/>
                        </a:rPr>
                        <a:t>словари</a:t>
                      </a:r>
                      <a:r>
                        <a:rPr lang="ru-RU" sz="2400" dirty="0">
                          <a:latin typeface="Times New Roman"/>
                          <a:ea typeface="Times New Roman"/>
                          <a:cs typeface="Calibri"/>
                        </a:rPr>
                        <a:t> русского языка.</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87768">
                <a:tc>
                  <a:txBody>
                    <a:bodyPr/>
                    <a:lstStyle/>
                    <a:p>
                      <a:pPr algn="just">
                        <a:lnSpc>
                          <a:spcPct val="100000"/>
                        </a:lnSpc>
                        <a:spcAft>
                          <a:spcPts val="0"/>
                        </a:spcAft>
                      </a:pPr>
                      <a:r>
                        <a:rPr lang="ru-RU" sz="2400" dirty="0">
                          <a:latin typeface="Times New Roman"/>
                          <a:ea typeface="Times New Roman"/>
                          <a:cs typeface="Calibri"/>
                        </a:rPr>
                        <a:t>4)оборот с предлогом</a:t>
                      </a:r>
                      <a:endParaRPr lang="ru-RU" sz="2400" dirty="0">
                        <a:latin typeface="Calibri"/>
                        <a:ea typeface="MS Mincho"/>
                        <a:cs typeface="Calibri"/>
                      </a:endParaRPr>
                    </a:p>
                    <a:p>
                      <a:pPr marL="295275" algn="just">
                        <a:lnSpc>
                          <a:spcPct val="100000"/>
                        </a:lnSpc>
                        <a:spcAft>
                          <a:spcPts val="0"/>
                        </a:spcAft>
                      </a:pPr>
                      <a:r>
                        <a:rPr lang="ru-RU" sz="2400" i="1" dirty="0">
                          <a:latin typeface="Times New Roman"/>
                          <a:ea typeface="Times New Roman"/>
                          <a:cs typeface="Calibri"/>
                        </a:rPr>
                        <a:t>    вместо</a:t>
                      </a:r>
                      <a:r>
                        <a:rPr lang="ru-RU" sz="2400" dirty="0">
                          <a:latin typeface="Times New Roman"/>
                          <a:ea typeface="Times New Roman"/>
                          <a:cs typeface="Calibri"/>
                        </a:rPr>
                        <a:t> + сущ.,  </a:t>
                      </a:r>
                      <a:r>
                        <a:rPr lang="ru-RU" sz="2400" dirty="0" err="1">
                          <a:latin typeface="Times New Roman"/>
                          <a:ea typeface="Times New Roman"/>
                          <a:cs typeface="Calibri"/>
                        </a:rPr>
                        <a:t>обознач</a:t>
                      </a:r>
                      <a:r>
                        <a:rPr lang="ru-RU" sz="2400" dirty="0">
                          <a:latin typeface="Times New Roman"/>
                          <a:ea typeface="Times New Roman"/>
                          <a:cs typeface="Calibri"/>
                        </a:rPr>
                        <a:t>. </a:t>
                      </a:r>
                      <a:r>
                        <a:rPr lang="ru-RU" sz="2400" dirty="0" smtClean="0">
                          <a:latin typeface="Times New Roman"/>
                          <a:ea typeface="Times New Roman"/>
                          <a:cs typeface="Calibri"/>
                        </a:rPr>
                        <a:t>действие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457200" algn="just">
                        <a:lnSpc>
                          <a:spcPct val="100000"/>
                        </a:lnSpc>
                        <a:spcAft>
                          <a:spcPts val="0"/>
                        </a:spcAft>
                      </a:pPr>
                      <a:r>
                        <a:rPr lang="ru-RU" sz="2400" dirty="0">
                          <a:latin typeface="Times New Roman"/>
                          <a:ea typeface="Times New Roman"/>
                          <a:cs typeface="Calibri"/>
                        </a:rPr>
                        <a:t>Вместо стирки белья, я пошёл погулять.</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В остальных случаях обособляются факультативно.    </a:t>
                      </a:r>
                      <a:endParaRPr lang="ru-RU" sz="2400" dirty="0">
                        <a:latin typeface="Calibri"/>
                        <a:ea typeface="MS Mincho"/>
                        <a:cs typeface="Calibri"/>
                      </a:endParaRPr>
                    </a:p>
                    <a:p>
                      <a:pPr algn="just">
                        <a:lnSpc>
                          <a:spcPct val="100000"/>
                        </a:lnSpc>
                        <a:spcAft>
                          <a:spcPts val="0"/>
                        </a:spcAft>
                      </a:pPr>
                      <a:r>
                        <a:rPr lang="ru-RU" sz="2400" dirty="0">
                          <a:latin typeface="Times New Roman"/>
                          <a:ea typeface="Times New Roman"/>
                          <a:cs typeface="Calibri"/>
                        </a:rPr>
                        <a:t>Вместо платков сейчас носят шапки.</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0962" name="Rectangle 2"/>
          <p:cNvSpPr>
            <a:spLocks noChangeArrowheads="1"/>
          </p:cNvSpPr>
          <p:nvPr/>
        </p:nvSpPr>
        <p:spPr bwMode="auto">
          <a:xfrm>
            <a:off x="0" y="0"/>
            <a:ext cx="12192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sp>
        <p:nvSpPr>
          <p:cNvPr id="40961" name="AutoShape 1"/>
          <p:cNvSpPr>
            <a:spLocks/>
          </p:cNvSpPr>
          <p:nvPr/>
        </p:nvSpPr>
        <p:spPr bwMode="auto">
          <a:xfrm>
            <a:off x="4127834" y="1276935"/>
            <a:ext cx="400050" cy="1128712"/>
          </a:xfrm>
          <a:prstGeom prst="rightBrace">
            <a:avLst>
              <a:gd name="adj1" fmla="val 23512"/>
              <a:gd name="adj2" fmla="val 44977"/>
            </a:avLst>
          </a:prstGeom>
          <a:noFill/>
          <a:ln w="9525">
            <a:solidFill>
              <a:srgbClr val="000000"/>
            </a:solidFill>
            <a:round/>
            <a:headEnd/>
            <a:tailEnd/>
          </a:ln>
        </p:spPr>
        <p:txBody>
          <a:bodyPr vert="horz" wrap="square" lIns="91440" tIns="45720" rIns="91440" bIns="45720" numCol="1" anchor="t" anchorCtr="0" compatLnSpc="1">
            <a:prstTxWarp prst="textNoShape">
              <a:avLst/>
            </a:prstTxWarp>
          </a:bodyPr>
          <a:lstStyle/>
          <a:p>
            <a:endParaRPr lang="ru-RU"/>
          </a:p>
        </p:txBody>
      </p:sp>
      <p:sp>
        <p:nvSpPr>
          <p:cNvPr id="40963" name="Rectangle 3"/>
          <p:cNvSpPr>
            <a:spLocks noChangeArrowheads="1"/>
          </p:cNvSpPr>
          <p:nvPr/>
        </p:nvSpPr>
        <p:spPr bwMode="auto">
          <a:xfrm>
            <a:off x="0" y="787540"/>
            <a:ext cx="10756232" cy="243143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ja-JP"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a:t>
            </a: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исключая</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помимо</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сверх        +   сущ.               ОБОСОБЛЯЕТСЯ, если стоит</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наряду</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2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за исключением</a:t>
            </a:r>
            <a:endParaRPr kumimoji="0" lang="ru-RU" altLang="ja-JP"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ja-JP" sz="1400" b="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                  </a:t>
            </a:r>
            <a:endParaRPr kumimoji="0" lang="ru-RU" altLang="ja-JP"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altLang="ja-JP"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pPr algn="ctr"/>
            <a:r>
              <a:rPr lang="ru-RU" b="1" dirty="0" smtClean="0"/>
              <a:t>Обособленные члены предложения со значением уточнения, пояснения, присоединения</a:t>
            </a:r>
            <a:endParaRPr lang="ru-RU" dirty="0"/>
          </a:p>
        </p:txBody>
      </p:sp>
      <p:graphicFrame>
        <p:nvGraphicFramePr>
          <p:cNvPr id="4" name="Таблица 3"/>
          <p:cNvGraphicFramePr>
            <a:graphicFrameLocks noGrp="1"/>
          </p:cNvGraphicFramePr>
          <p:nvPr/>
        </p:nvGraphicFramePr>
        <p:xfrm>
          <a:off x="529389" y="1730582"/>
          <a:ext cx="11153274" cy="4023360"/>
        </p:xfrm>
        <a:graphic>
          <a:graphicData uri="http://schemas.openxmlformats.org/drawingml/2006/table">
            <a:tbl>
              <a:tblPr/>
              <a:tblGrid>
                <a:gridCol w="2477018"/>
                <a:gridCol w="4003241"/>
                <a:gridCol w="4673015"/>
              </a:tblGrid>
              <a:tr h="0">
                <a:tc>
                  <a:txBody>
                    <a:bodyPr/>
                    <a:lstStyle/>
                    <a:p>
                      <a:pPr>
                        <a:lnSpc>
                          <a:spcPct val="100000"/>
                        </a:lnSpc>
                        <a:spcAft>
                          <a:spcPts val="0"/>
                        </a:spcAft>
                      </a:pPr>
                      <a:r>
                        <a:rPr lang="ru-RU" sz="2400" b="1" dirty="0">
                          <a:latin typeface="Times New Roman"/>
                          <a:ea typeface="Times New Roman"/>
                          <a:cs typeface="Calibri"/>
                        </a:rPr>
                        <a:t>Присоединение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ru-RU" sz="2400" dirty="0">
                          <a:latin typeface="Times New Roman"/>
                          <a:ea typeface="Times New Roman"/>
                          <a:cs typeface="Calibri"/>
                        </a:rPr>
                        <a:t>Присоединяются словами </a:t>
                      </a:r>
                      <a:r>
                        <a:rPr lang="ru-RU" sz="2400" i="1" dirty="0">
                          <a:latin typeface="Times New Roman"/>
                          <a:ea typeface="Times New Roman"/>
                          <a:cs typeface="Calibri"/>
                        </a:rPr>
                        <a:t>даже, особенно, в частности, например, притом, в том числе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endParaRPr lang="ru-RU" sz="2400" dirty="0">
                        <a:latin typeface="Times New Roman"/>
                        <a:ea typeface="Times New Roman"/>
                        <a:cs typeface="Calibri"/>
                      </a:endParaRPr>
                    </a:p>
                    <a:p>
                      <a:pPr algn="l">
                        <a:lnSpc>
                          <a:spcPct val="100000"/>
                        </a:lnSpc>
                        <a:spcAft>
                          <a:spcPts val="0"/>
                        </a:spcAft>
                      </a:pPr>
                      <a:r>
                        <a:rPr lang="ru-RU" sz="2400" dirty="0">
                          <a:latin typeface="Times New Roman"/>
                          <a:ea typeface="Times New Roman"/>
                          <a:cs typeface="Calibri"/>
                        </a:rPr>
                        <a:t>Мороженое любят все, </a:t>
                      </a:r>
                      <a:r>
                        <a:rPr lang="ru-RU" sz="2400" i="1" dirty="0">
                          <a:latin typeface="Times New Roman"/>
                          <a:ea typeface="Times New Roman"/>
                          <a:cs typeface="Calibri"/>
                        </a:rPr>
                        <a:t>даже взрослые</a:t>
                      </a:r>
                      <a:r>
                        <a:rPr lang="ru-RU" sz="2400" dirty="0">
                          <a:latin typeface="Times New Roman"/>
                          <a:ea typeface="Times New Roman"/>
                          <a:cs typeface="Calibri"/>
                        </a:rPr>
                        <a:t>.</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0000"/>
                        </a:lnSpc>
                        <a:spcAft>
                          <a:spcPts val="0"/>
                        </a:spcAft>
                      </a:pPr>
                      <a:r>
                        <a:rPr lang="ru-RU" sz="2400" b="1">
                          <a:latin typeface="Times New Roman"/>
                          <a:ea typeface="Times New Roman"/>
                          <a:cs typeface="Calibri"/>
                        </a:rPr>
                        <a:t>Пояснение</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ru-RU" sz="2400" dirty="0">
                          <a:latin typeface="Times New Roman"/>
                          <a:ea typeface="Times New Roman"/>
                          <a:cs typeface="Calibri"/>
                        </a:rPr>
                        <a:t>Вводятся при помощи союзов </a:t>
                      </a:r>
                      <a:r>
                        <a:rPr lang="ru-RU" sz="2400" i="1" dirty="0">
                          <a:latin typeface="Times New Roman"/>
                          <a:ea typeface="Times New Roman"/>
                          <a:cs typeface="Calibri"/>
                        </a:rPr>
                        <a:t>то есть, или</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ru-RU" sz="2400" dirty="0">
                          <a:latin typeface="Times New Roman"/>
                          <a:ea typeface="Times New Roman"/>
                          <a:cs typeface="Calibri"/>
                        </a:rPr>
                        <a:t>Чёрный тополь, </a:t>
                      </a:r>
                      <a:r>
                        <a:rPr lang="ru-RU" sz="2400" i="1" dirty="0">
                          <a:latin typeface="Times New Roman"/>
                          <a:ea typeface="Times New Roman"/>
                          <a:cs typeface="Calibri"/>
                        </a:rPr>
                        <a:t>или осокорь</a:t>
                      </a:r>
                      <a:r>
                        <a:rPr lang="ru-RU" sz="2400" dirty="0">
                          <a:latin typeface="Times New Roman"/>
                          <a:ea typeface="Times New Roman"/>
                          <a:cs typeface="Calibri"/>
                        </a:rPr>
                        <a:t>, растёт в наших местах.</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0">
                <a:tc>
                  <a:txBody>
                    <a:bodyPr/>
                    <a:lstStyle/>
                    <a:p>
                      <a:pPr>
                        <a:lnSpc>
                          <a:spcPct val="100000"/>
                        </a:lnSpc>
                        <a:spcAft>
                          <a:spcPts val="0"/>
                        </a:spcAft>
                      </a:pPr>
                      <a:r>
                        <a:rPr lang="ru-RU" sz="2400" b="1">
                          <a:latin typeface="Times New Roman"/>
                          <a:ea typeface="Times New Roman"/>
                          <a:cs typeface="Calibri"/>
                        </a:rPr>
                        <a:t>Уточнение</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ru-RU" sz="2400" dirty="0">
                          <a:latin typeface="Times New Roman"/>
                          <a:ea typeface="Times New Roman"/>
                          <a:cs typeface="Calibri"/>
                        </a:rPr>
                        <a:t>От широкого понятия к узкому: </a:t>
                      </a:r>
                      <a:endParaRPr lang="ru-RU" sz="2400" dirty="0">
                        <a:latin typeface="Calibri"/>
                        <a:ea typeface="MS Mincho"/>
                        <a:cs typeface="Calibri"/>
                      </a:endParaRPr>
                    </a:p>
                    <a:p>
                      <a:pPr algn="l">
                        <a:lnSpc>
                          <a:spcPct val="100000"/>
                        </a:lnSpc>
                        <a:spcAft>
                          <a:spcPts val="0"/>
                        </a:spcAft>
                      </a:pPr>
                      <a:r>
                        <a:rPr lang="ru-RU" sz="2400" i="1" dirty="0">
                          <a:latin typeface="Times New Roman"/>
                          <a:ea typeface="Times New Roman"/>
                          <a:cs typeface="Calibri"/>
                        </a:rPr>
                        <a:t>когда? когда именно?</a:t>
                      </a:r>
                      <a:endParaRPr lang="ru-RU" sz="2400" dirty="0">
                        <a:latin typeface="Calibri"/>
                        <a:ea typeface="MS Mincho"/>
                        <a:cs typeface="Calibri"/>
                      </a:endParaRPr>
                    </a:p>
                    <a:p>
                      <a:pPr algn="l">
                        <a:lnSpc>
                          <a:spcPct val="100000"/>
                        </a:lnSpc>
                        <a:spcAft>
                          <a:spcPts val="0"/>
                        </a:spcAft>
                      </a:pPr>
                      <a:r>
                        <a:rPr lang="ru-RU" sz="2400" i="1" dirty="0">
                          <a:latin typeface="Times New Roman"/>
                          <a:ea typeface="Times New Roman"/>
                          <a:cs typeface="Calibri"/>
                        </a:rPr>
                        <a:t>где? где именно?</a:t>
                      </a:r>
                      <a:endParaRPr lang="ru-RU" sz="2400" dirty="0">
                        <a:latin typeface="Calibri"/>
                        <a:ea typeface="MS Mincho"/>
                        <a:cs typeface="Calibri"/>
                      </a:endParaRPr>
                    </a:p>
                    <a:p>
                      <a:pPr algn="l">
                        <a:lnSpc>
                          <a:spcPct val="100000"/>
                        </a:lnSpc>
                        <a:spcAft>
                          <a:spcPts val="0"/>
                        </a:spcAft>
                      </a:pPr>
                      <a:r>
                        <a:rPr lang="ru-RU" sz="2400" i="1" dirty="0">
                          <a:latin typeface="Times New Roman"/>
                          <a:ea typeface="Times New Roman"/>
                          <a:cs typeface="Calibri"/>
                        </a:rPr>
                        <a:t>какой? какой именно?</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00000"/>
                        </a:lnSpc>
                        <a:spcAft>
                          <a:spcPts val="0"/>
                        </a:spcAft>
                      </a:pPr>
                      <a:r>
                        <a:rPr lang="ru-RU" sz="2400" dirty="0">
                          <a:latin typeface="Times New Roman"/>
                          <a:ea typeface="Times New Roman"/>
                          <a:cs typeface="Calibri"/>
                        </a:rPr>
                        <a:t>Завтра, </a:t>
                      </a:r>
                      <a:r>
                        <a:rPr lang="ru-RU" sz="2400" i="1" dirty="0">
                          <a:latin typeface="Times New Roman"/>
                          <a:ea typeface="Times New Roman"/>
                          <a:cs typeface="Calibri"/>
                        </a:rPr>
                        <a:t>17 сентября</a:t>
                      </a:r>
                      <a:r>
                        <a:rPr lang="ru-RU" sz="2400" dirty="0">
                          <a:latin typeface="Times New Roman"/>
                          <a:ea typeface="Times New Roman"/>
                          <a:cs typeface="Calibri"/>
                        </a:rPr>
                        <a:t>, в корпусе 1, </a:t>
                      </a:r>
                      <a:r>
                        <a:rPr lang="ru-RU" sz="2400" i="1" dirty="0">
                          <a:latin typeface="Times New Roman"/>
                          <a:ea typeface="Times New Roman"/>
                          <a:cs typeface="Calibri"/>
                        </a:rPr>
                        <a:t>в конференц-зале,</a:t>
                      </a:r>
                      <a:r>
                        <a:rPr lang="ru-RU" sz="2400" dirty="0">
                          <a:latin typeface="Times New Roman"/>
                          <a:ea typeface="Times New Roman"/>
                          <a:cs typeface="Calibri"/>
                        </a:rPr>
                        <a:t> состоится встреча с поэтами.</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ru-RU" b="1" dirty="0" smtClean="0"/>
              <a:t>Виды подчинительной связи слов в словосочетании</a:t>
            </a:r>
            <a:endParaRPr lang="ru-RU" dirty="0"/>
          </a:p>
        </p:txBody>
      </p:sp>
      <p:graphicFrame>
        <p:nvGraphicFramePr>
          <p:cNvPr id="4" name="Таблица 3"/>
          <p:cNvGraphicFramePr>
            <a:graphicFrameLocks noGrp="1"/>
          </p:cNvGraphicFramePr>
          <p:nvPr/>
        </p:nvGraphicFramePr>
        <p:xfrm>
          <a:off x="1419727" y="1457450"/>
          <a:ext cx="9059778" cy="4774908"/>
        </p:xfrm>
        <a:graphic>
          <a:graphicData uri="http://schemas.openxmlformats.org/drawingml/2006/table">
            <a:tbl>
              <a:tblPr/>
              <a:tblGrid>
                <a:gridCol w="3019926"/>
                <a:gridCol w="3019926"/>
                <a:gridCol w="3019926"/>
              </a:tblGrid>
              <a:tr h="1198956">
                <a:tc>
                  <a:txBody>
                    <a:bodyPr/>
                    <a:lstStyle/>
                    <a:p>
                      <a:pPr>
                        <a:lnSpc>
                          <a:spcPct val="100000"/>
                        </a:lnSpc>
                        <a:spcAft>
                          <a:spcPts val="0"/>
                        </a:spcAft>
                      </a:pPr>
                      <a:r>
                        <a:rPr lang="ru-RU" sz="2400" b="1" dirty="0">
                          <a:latin typeface="Times New Roman"/>
                          <a:ea typeface="MS Mincho"/>
                          <a:cs typeface="Calibri"/>
                        </a:rPr>
                        <a:t>Согласование</a:t>
                      </a:r>
                      <a:endParaRPr lang="ru-RU" sz="2400" dirty="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dirty="0">
                          <a:latin typeface="Times New Roman"/>
                          <a:ea typeface="MS Mincho"/>
                          <a:cs typeface="Calibri"/>
                        </a:rPr>
                        <a:t>зависимое слово употребляется в той же форме рода, числа, падежа, что и главное</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i="1">
                          <a:latin typeface="Times New Roman"/>
                          <a:ea typeface="MS Mincho"/>
                          <a:cs typeface="Calibri"/>
                        </a:rPr>
                        <a:t>летний вечер</a:t>
                      </a:r>
                      <a:endParaRPr lang="ru-RU" sz="1800">
                        <a:latin typeface="Calibri"/>
                        <a:ea typeface="MS Mincho"/>
                        <a:cs typeface="Calibri"/>
                      </a:endParaRPr>
                    </a:p>
                    <a:p>
                      <a:pPr>
                        <a:lnSpc>
                          <a:spcPct val="100000"/>
                        </a:lnSpc>
                        <a:spcAft>
                          <a:spcPts val="0"/>
                        </a:spcAft>
                      </a:pPr>
                      <a:r>
                        <a:rPr lang="ru-RU" sz="1800" i="1">
                          <a:latin typeface="Times New Roman"/>
                          <a:ea typeface="MS Mincho"/>
                          <a:cs typeface="Calibri"/>
                        </a:rPr>
                        <a:t>в трёх километрах</a:t>
                      </a:r>
                      <a:endParaRPr lang="ru-RU" sz="1800">
                        <a:latin typeface="Calibri"/>
                        <a:ea typeface="MS Mincho"/>
                        <a:cs typeface="Calibri"/>
                      </a:endParaRPr>
                    </a:p>
                    <a:p>
                      <a:pPr>
                        <a:lnSpc>
                          <a:spcPct val="100000"/>
                        </a:lnSpc>
                        <a:spcAft>
                          <a:spcPts val="0"/>
                        </a:spcAft>
                      </a:pPr>
                      <a:r>
                        <a:rPr lang="ru-RU" sz="1800" i="1">
                          <a:latin typeface="Times New Roman"/>
                          <a:ea typeface="MS Mincho"/>
                          <a:cs typeface="Calibri"/>
                        </a:rPr>
                        <a:t>кто-то чужой</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6996">
                <a:tc>
                  <a:txBody>
                    <a:bodyPr/>
                    <a:lstStyle/>
                    <a:p>
                      <a:pPr>
                        <a:lnSpc>
                          <a:spcPct val="100000"/>
                        </a:lnSpc>
                        <a:spcAft>
                          <a:spcPts val="0"/>
                        </a:spcAft>
                      </a:pPr>
                      <a:r>
                        <a:rPr lang="ru-RU" sz="2400" b="1" dirty="0">
                          <a:latin typeface="Times New Roman"/>
                          <a:ea typeface="MS Mincho"/>
                          <a:cs typeface="Calibri"/>
                        </a:rPr>
                        <a:t>Управление</a:t>
                      </a:r>
                      <a:endParaRPr lang="ru-RU" sz="2400" dirty="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dirty="0">
                          <a:latin typeface="Times New Roman"/>
                          <a:ea typeface="MS Mincho"/>
                          <a:cs typeface="Calibri"/>
                        </a:rPr>
                        <a:t>зависимое слово употребляется в том косвенном падеже, которого требует главное слово (зависимое слово не меняет своей формы с изменением главного слова)</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i="1" dirty="0">
                          <a:latin typeface="Times New Roman"/>
                          <a:ea typeface="MS Mincho"/>
                          <a:cs typeface="Calibri"/>
                        </a:rPr>
                        <a:t>слушать музыку</a:t>
                      </a:r>
                      <a:endParaRPr lang="ru-RU" sz="1800" dirty="0">
                        <a:latin typeface="Calibri"/>
                        <a:ea typeface="MS Mincho"/>
                        <a:cs typeface="Calibri"/>
                      </a:endParaRPr>
                    </a:p>
                    <a:p>
                      <a:pPr>
                        <a:lnSpc>
                          <a:spcPct val="100000"/>
                        </a:lnSpc>
                        <a:spcAft>
                          <a:spcPts val="0"/>
                        </a:spcAft>
                      </a:pPr>
                      <a:r>
                        <a:rPr lang="ru-RU" sz="1800" i="1" dirty="0">
                          <a:latin typeface="Times New Roman"/>
                          <a:ea typeface="MS Mincho"/>
                          <a:cs typeface="Calibri"/>
                        </a:rPr>
                        <a:t>два друга</a:t>
                      </a:r>
                      <a:endParaRPr lang="ru-RU" sz="1800" dirty="0">
                        <a:latin typeface="Calibri"/>
                        <a:ea typeface="MS Mincho"/>
                        <a:cs typeface="Calibri"/>
                      </a:endParaRPr>
                    </a:p>
                    <a:p>
                      <a:pPr>
                        <a:lnSpc>
                          <a:spcPct val="100000"/>
                        </a:lnSpc>
                        <a:spcAft>
                          <a:spcPts val="0"/>
                        </a:spcAft>
                      </a:pPr>
                      <a:r>
                        <a:rPr lang="ru-RU" sz="1800" i="1" dirty="0">
                          <a:latin typeface="Times New Roman"/>
                          <a:ea typeface="MS Mincho"/>
                          <a:cs typeface="Calibri"/>
                        </a:rPr>
                        <a:t>направляющийся к морю</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8956">
                <a:tc>
                  <a:txBody>
                    <a:bodyPr/>
                    <a:lstStyle/>
                    <a:p>
                      <a:pPr>
                        <a:lnSpc>
                          <a:spcPct val="100000"/>
                        </a:lnSpc>
                        <a:spcAft>
                          <a:spcPts val="0"/>
                        </a:spcAft>
                      </a:pPr>
                      <a:r>
                        <a:rPr lang="ru-RU" sz="2400" b="1" dirty="0">
                          <a:latin typeface="Times New Roman"/>
                          <a:ea typeface="MS Mincho"/>
                          <a:cs typeface="Calibri"/>
                        </a:rPr>
                        <a:t>Примыкание</a:t>
                      </a:r>
                      <a:endParaRPr lang="ru-RU" sz="2400" dirty="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a:latin typeface="Times New Roman"/>
                          <a:ea typeface="MS Mincho"/>
                          <a:cs typeface="Calibri"/>
                        </a:rPr>
                        <a:t>неизменяемое зависимое слово присоединяется к главному только по смыслу</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00000"/>
                        </a:lnSpc>
                        <a:spcAft>
                          <a:spcPts val="0"/>
                        </a:spcAft>
                      </a:pPr>
                      <a:r>
                        <a:rPr lang="ru-RU" sz="1800" i="1" dirty="0">
                          <a:latin typeface="Times New Roman"/>
                          <a:ea typeface="MS Mincho"/>
                          <a:cs typeface="Calibri"/>
                        </a:rPr>
                        <a:t>цвет беж</a:t>
                      </a:r>
                      <a:endParaRPr lang="ru-RU" sz="1800" dirty="0">
                        <a:latin typeface="Calibri"/>
                        <a:ea typeface="MS Mincho"/>
                        <a:cs typeface="Calibri"/>
                      </a:endParaRPr>
                    </a:p>
                    <a:p>
                      <a:pPr>
                        <a:lnSpc>
                          <a:spcPct val="100000"/>
                        </a:lnSpc>
                        <a:spcAft>
                          <a:spcPts val="0"/>
                        </a:spcAft>
                      </a:pPr>
                      <a:r>
                        <a:rPr lang="ru-RU" sz="1800" i="1" dirty="0">
                          <a:latin typeface="Times New Roman"/>
                          <a:ea typeface="MS Mincho"/>
                          <a:cs typeface="Calibri"/>
                        </a:rPr>
                        <a:t>закрыть поплотнее</a:t>
                      </a:r>
                      <a:endParaRPr lang="ru-RU" sz="1800" dirty="0">
                        <a:latin typeface="Calibri"/>
                        <a:ea typeface="MS Mincho"/>
                        <a:cs typeface="Calibri"/>
                      </a:endParaRPr>
                    </a:p>
                    <a:p>
                      <a:pPr>
                        <a:lnSpc>
                          <a:spcPct val="100000"/>
                        </a:lnSpc>
                        <a:spcAft>
                          <a:spcPts val="0"/>
                        </a:spcAft>
                      </a:pPr>
                      <a:r>
                        <a:rPr lang="ru-RU" sz="1800" i="1" dirty="0">
                          <a:latin typeface="Times New Roman"/>
                          <a:ea typeface="MS Mincho"/>
                          <a:cs typeface="Calibri"/>
                        </a:rPr>
                        <a:t>желание отдохнуть</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 y="274638"/>
            <a:ext cx="11634536" cy="1143000"/>
          </a:xfrm>
        </p:spPr>
        <p:txBody>
          <a:bodyPr>
            <a:normAutofit fontScale="90000"/>
          </a:bodyPr>
          <a:lstStyle/>
          <a:p>
            <a:r>
              <a:rPr lang="ru-RU" b="1" cap="none" dirty="0" smtClean="0"/>
              <a:t>1. Обособленные второстепенные члены есть в предложениях (учтите, что знаки препинания не расставлены): </a:t>
            </a:r>
            <a:r>
              <a:rPr lang="ru-RU" b="1" i="1" cap="none" dirty="0" smtClean="0"/>
              <a:t>2, 3, 5, 6, 10</a:t>
            </a:r>
            <a:endParaRPr lang="ru-RU" i="1" cap="none" dirty="0"/>
          </a:p>
        </p:txBody>
      </p:sp>
      <p:sp>
        <p:nvSpPr>
          <p:cNvPr id="3" name="Содержимое 2"/>
          <p:cNvSpPr>
            <a:spLocks noGrp="1"/>
          </p:cNvSpPr>
          <p:nvPr>
            <p:ph sz="quarter" idx="1"/>
          </p:nvPr>
        </p:nvSpPr>
        <p:spPr>
          <a:xfrm>
            <a:off x="601579" y="1479883"/>
            <a:ext cx="10407316" cy="5077327"/>
          </a:xfrm>
        </p:spPr>
        <p:txBody>
          <a:bodyPr>
            <a:normAutofit fontScale="92500" lnSpcReduction="20000"/>
          </a:bodyPr>
          <a:lstStyle/>
          <a:p>
            <a:pPr>
              <a:buNone/>
            </a:pPr>
            <a:r>
              <a:rPr lang="ru-RU" dirty="0" smtClean="0"/>
              <a:t>1) Не торопись мой сын твоя пора ещё придёт.</a:t>
            </a:r>
          </a:p>
          <a:p>
            <a:pPr>
              <a:buNone/>
            </a:pPr>
            <a:r>
              <a:rPr lang="ru-RU" dirty="0" smtClean="0"/>
              <a:t>2) Меня приветливо обвевал степной ветер одаривая свежестью и запахом трав.</a:t>
            </a:r>
          </a:p>
          <a:p>
            <a:pPr>
              <a:buNone/>
            </a:pPr>
            <a:r>
              <a:rPr lang="ru-RU" dirty="0" smtClean="0"/>
              <a:t>3) Только кое-где на вершинах деревьев дрожал яркий золотой свет переливающийся радугой в сетях паутины.</a:t>
            </a:r>
          </a:p>
          <a:p>
            <a:pPr>
              <a:buNone/>
            </a:pPr>
            <a:r>
              <a:rPr lang="ru-RU" dirty="0" smtClean="0"/>
              <a:t>4) Я обернулся и узнал встреченную на перроне девушку.</a:t>
            </a:r>
          </a:p>
          <a:p>
            <a:pPr>
              <a:buNone/>
            </a:pPr>
            <a:r>
              <a:rPr lang="ru-RU" dirty="0" smtClean="0"/>
              <a:t>5) Изобретателем из Голландии был сконструирован первый мотороллер разновидность мотоцикла.</a:t>
            </a:r>
          </a:p>
          <a:p>
            <a:pPr>
              <a:buNone/>
            </a:pPr>
            <a:r>
              <a:rPr lang="ru-RU" dirty="0" smtClean="0"/>
              <a:t>6) </a:t>
            </a:r>
            <a:r>
              <a:rPr lang="be-BY" dirty="0" smtClean="0"/>
              <a:t>Машина резко затормозив остановилась в метрах трёх от нас.</a:t>
            </a:r>
            <a:endParaRPr lang="ru-RU" dirty="0" smtClean="0"/>
          </a:p>
          <a:p>
            <a:pPr>
              <a:buNone/>
            </a:pPr>
            <a:r>
              <a:rPr lang="ru-RU" dirty="0" smtClean="0"/>
              <a:t>7) </a:t>
            </a:r>
            <a:r>
              <a:rPr lang="be-BY" dirty="0" smtClean="0"/>
              <a:t>И спустя много лет я помнил того китайца который так ловко жонглировал мечами и копьями.</a:t>
            </a:r>
            <a:endParaRPr lang="ru-RU" dirty="0" smtClean="0"/>
          </a:p>
          <a:p>
            <a:pPr>
              <a:buNone/>
            </a:pPr>
            <a:r>
              <a:rPr lang="ru-RU" dirty="0" smtClean="0"/>
              <a:t>8) </a:t>
            </a:r>
            <a:r>
              <a:rPr lang="be-BY" dirty="0" smtClean="0"/>
              <a:t>На краю деревни стоял только что отстроенный и ещё не обшитый тёсом небольшой деревянный домик.</a:t>
            </a:r>
            <a:endParaRPr lang="ru-RU" dirty="0" smtClean="0"/>
          </a:p>
          <a:p>
            <a:pPr>
              <a:buNone/>
            </a:pPr>
            <a:r>
              <a:rPr lang="ru-RU" dirty="0" smtClean="0"/>
              <a:t>9) </a:t>
            </a:r>
            <a:r>
              <a:rPr lang="be-BY" dirty="0" smtClean="0"/>
              <a:t>Знаете друзья мои я лучше встречусь с вами на станции.</a:t>
            </a:r>
            <a:endParaRPr lang="ru-RU" dirty="0" smtClean="0"/>
          </a:p>
          <a:p>
            <a:pPr>
              <a:buNone/>
            </a:pPr>
            <a:r>
              <a:rPr lang="ru-RU" dirty="0" smtClean="0"/>
              <a:t>10) </a:t>
            </a:r>
            <a:r>
              <a:rPr lang="be-BY" dirty="0" smtClean="0"/>
              <a:t>Много раз ему мудрому наставнику ещё придётся поправлять своих учеников.</a:t>
            </a:r>
            <a:endParaRPr lang="ru-RU" dirty="0" smtClean="0"/>
          </a:p>
          <a:p>
            <a:endParaRPr lang="ru-RU"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411" y="274637"/>
            <a:ext cx="11490157" cy="1421815"/>
          </a:xfrm>
        </p:spPr>
        <p:txBody>
          <a:bodyPr>
            <a:normAutofit fontScale="90000"/>
          </a:bodyPr>
          <a:lstStyle/>
          <a:p>
            <a:r>
              <a:rPr lang="ru-RU" b="1" cap="none" dirty="0" smtClean="0"/>
              <a:t>2. В каких предложениях расстановка знаков препинания соответствует приведённой ниже схеме (учтите, что в предложениях знаки препинания  не расставлены)?</a:t>
            </a:r>
            <a:endParaRPr lang="ru-RU" cap="none" dirty="0"/>
          </a:p>
        </p:txBody>
      </p:sp>
      <p:sp>
        <p:nvSpPr>
          <p:cNvPr id="3" name="Содержимое 2"/>
          <p:cNvSpPr>
            <a:spLocks noGrp="1"/>
          </p:cNvSpPr>
          <p:nvPr>
            <p:ph sz="quarter" idx="1"/>
          </p:nvPr>
        </p:nvSpPr>
        <p:spPr>
          <a:xfrm>
            <a:off x="609600" y="1973180"/>
            <a:ext cx="10579768" cy="4223084"/>
          </a:xfrm>
        </p:spPr>
        <p:txBody>
          <a:bodyPr>
            <a:normAutofit lnSpcReduction="10000"/>
          </a:bodyPr>
          <a:lstStyle/>
          <a:p>
            <a:pPr algn="ctr">
              <a:buNone/>
            </a:pPr>
            <a:r>
              <a:rPr lang="ru-RU" b="1" dirty="0" smtClean="0"/>
              <a:t>[ …, /деепричастный оборот/].</a:t>
            </a:r>
            <a:endParaRPr lang="ru-RU" dirty="0" smtClean="0"/>
          </a:p>
          <a:p>
            <a:pPr>
              <a:buNone/>
            </a:pPr>
            <a:r>
              <a:rPr lang="ru-RU" dirty="0" smtClean="0"/>
              <a:t>1) Яна росла счастливым ребёнком окружённым любовью и заботой многочисленной родни.</a:t>
            </a:r>
          </a:p>
          <a:p>
            <a:pPr>
              <a:buNone/>
            </a:pPr>
            <a:r>
              <a:rPr lang="ru-RU" dirty="0" smtClean="0"/>
              <a:t>2) Вода в озере была чистой несмотря на обилие птиц.</a:t>
            </a:r>
          </a:p>
          <a:p>
            <a:pPr>
              <a:buNone/>
            </a:pPr>
            <a:r>
              <a:rPr lang="ru-RU" dirty="0" smtClean="0"/>
              <a:t>3) В особенно тёплые годы грачи могут вообще не покидать привычную территорию всю зиму находя корм на свалках.</a:t>
            </a:r>
          </a:p>
          <a:p>
            <a:pPr>
              <a:buNone/>
            </a:pPr>
            <a:r>
              <a:rPr lang="ru-RU" dirty="0" smtClean="0"/>
              <a:t>4) Полигон горел отдельными очагами создавая вокруг себя плотную дымовую завесу.</a:t>
            </a:r>
          </a:p>
          <a:p>
            <a:pPr>
              <a:buNone/>
            </a:pPr>
            <a:r>
              <a:rPr lang="ru-RU" dirty="0" smtClean="0"/>
              <a:t>5) Не добился старший брат царской милости и отправился домой несолоно хлебавши.</a:t>
            </a:r>
          </a:p>
          <a:p>
            <a:pPr>
              <a:buNone/>
            </a:pPr>
            <a:r>
              <a:rPr lang="ru-RU" b="1" i="1" dirty="0" smtClean="0"/>
              <a:t>Ответы: 3, 4</a:t>
            </a:r>
            <a:endParaRPr lang="ru-RU" b="1" i="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cap="none" dirty="0" smtClean="0"/>
              <a:t>3. Какие предложения соответствуют приведённой ниже схеме (учтите, что знаки препинания в предложениях не расставлены)?</a:t>
            </a:r>
            <a:endParaRPr lang="ru-RU" dirty="0"/>
          </a:p>
        </p:txBody>
      </p:sp>
      <p:sp>
        <p:nvSpPr>
          <p:cNvPr id="3" name="Содержимое 2"/>
          <p:cNvSpPr>
            <a:spLocks noGrp="1"/>
          </p:cNvSpPr>
          <p:nvPr>
            <p:ph sz="quarter" idx="1"/>
          </p:nvPr>
        </p:nvSpPr>
        <p:spPr/>
        <p:txBody>
          <a:bodyPr/>
          <a:lstStyle/>
          <a:p>
            <a:pPr algn="ctr">
              <a:buNone/>
            </a:pPr>
            <a:r>
              <a:rPr lang="ru-RU" b="1" dirty="0" smtClean="0"/>
              <a:t>[… сущ., /причастный оборот/, …].</a:t>
            </a:r>
          </a:p>
          <a:p>
            <a:pPr>
              <a:buNone/>
            </a:pPr>
            <a:r>
              <a:rPr lang="ru-RU" dirty="0" smtClean="0"/>
              <a:t>1) Мастера извлекая радующие взгляд эффекты из союза скульптуры с водой создали в городе целую архитектуру фонтанов.</a:t>
            </a:r>
          </a:p>
          <a:p>
            <a:pPr>
              <a:buNone/>
            </a:pPr>
            <a:r>
              <a:rPr lang="ru-RU" dirty="0" smtClean="0"/>
              <a:t>2) Вдалеке послышался постепенно усиливающийся и переходящий в непрерывные раскаты гул.</a:t>
            </a:r>
          </a:p>
          <a:p>
            <a:pPr>
              <a:buNone/>
            </a:pPr>
            <a:r>
              <a:rPr lang="ru-RU" dirty="0" smtClean="0"/>
              <a:t>3) На некоторых берёзах обращённых к солнцу уже появились золотые серёжки.</a:t>
            </a:r>
          </a:p>
          <a:p>
            <a:pPr>
              <a:buNone/>
            </a:pPr>
            <a:r>
              <a:rPr lang="ru-RU" dirty="0" smtClean="0"/>
              <a:t>4) На кустах смородины росшей вдоль ограды тяжёлыми каплями лежала роса.</a:t>
            </a:r>
          </a:p>
          <a:p>
            <a:pPr>
              <a:buNone/>
            </a:pPr>
            <a:r>
              <a:rPr lang="ru-RU" dirty="0" smtClean="0"/>
              <a:t>5) По тропинке бежала Лиза моя школьная подруга и что-то отчаянно кричала.                 </a:t>
            </a:r>
            <a:r>
              <a:rPr lang="ru-RU" b="1" i="1" dirty="0" smtClean="0"/>
              <a:t>Ответы: 3, 4</a:t>
            </a:r>
          </a:p>
          <a:p>
            <a:endParaRPr lang="ru-RU"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74638"/>
            <a:ext cx="10555705" cy="1143000"/>
          </a:xfrm>
        </p:spPr>
        <p:txBody>
          <a:bodyPr/>
          <a:lstStyle/>
          <a:p>
            <a:r>
              <a:rPr lang="ru-RU" b="1" cap="none" dirty="0" smtClean="0"/>
              <a:t>4. Запятая на месте всех пропусков ставится в предложениях: </a:t>
            </a:r>
            <a:r>
              <a:rPr lang="ru-RU" b="1" i="1" cap="none" dirty="0" smtClean="0"/>
              <a:t>1, 3, 5</a:t>
            </a:r>
            <a:endParaRPr lang="ru-RU" i="1" cap="none" dirty="0"/>
          </a:p>
        </p:txBody>
      </p:sp>
      <p:sp>
        <p:nvSpPr>
          <p:cNvPr id="3" name="Содержимое 2"/>
          <p:cNvSpPr>
            <a:spLocks noGrp="1"/>
          </p:cNvSpPr>
          <p:nvPr>
            <p:ph sz="quarter" idx="1"/>
          </p:nvPr>
        </p:nvSpPr>
        <p:spPr/>
        <p:txBody>
          <a:bodyPr/>
          <a:lstStyle/>
          <a:p>
            <a:pPr>
              <a:buNone/>
            </a:pPr>
            <a:r>
              <a:rPr lang="ru-RU" dirty="0" smtClean="0"/>
              <a:t>1) Спортсмен </a:t>
            </a:r>
            <a:r>
              <a:rPr lang="ru-RU" dirty="0" err="1" smtClean="0"/>
              <a:t>то__</a:t>
            </a:r>
            <a:r>
              <a:rPr lang="ru-RU" dirty="0" smtClean="0"/>
              <a:t> почти ложась на </a:t>
            </a:r>
            <a:r>
              <a:rPr lang="ru-RU" dirty="0" err="1" smtClean="0"/>
              <a:t>воду__</a:t>
            </a:r>
            <a:r>
              <a:rPr lang="ru-RU" dirty="0" smtClean="0"/>
              <a:t> огибал прибрежные камыши, </a:t>
            </a:r>
            <a:r>
              <a:rPr lang="ru-RU" dirty="0" err="1" smtClean="0"/>
              <a:t>то__</a:t>
            </a:r>
            <a:r>
              <a:rPr lang="ru-RU" dirty="0" smtClean="0"/>
              <a:t> уносясь </a:t>
            </a:r>
            <a:r>
              <a:rPr lang="ru-RU" dirty="0" err="1" smtClean="0"/>
              <a:t>вдаль__</a:t>
            </a:r>
            <a:r>
              <a:rPr lang="ru-RU" dirty="0" smtClean="0"/>
              <a:t> почти терялся в ослепительной солнечной полосе.</a:t>
            </a:r>
          </a:p>
          <a:p>
            <a:pPr>
              <a:buNone/>
            </a:pPr>
            <a:r>
              <a:rPr lang="ru-RU" dirty="0" smtClean="0"/>
              <a:t>2) Он открыл глаза </a:t>
            </a:r>
            <a:r>
              <a:rPr lang="ru-RU" dirty="0" err="1" smtClean="0"/>
              <a:t>и__</a:t>
            </a:r>
            <a:r>
              <a:rPr lang="ru-RU" dirty="0" smtClean="0"/>
              <a:t> </a:t>
            </a:r>
            <a:r>
              <a:rPr lang="ru-RU" dirty="0" err="1" smtClean="0"/>
              <a:t>то__</a:t>
            </a:r>
            <a:r>
              <a:rPr lang="ru-RU" dirty="0" smtClean="0"/>
              <a:t> теряя сознание, </a:t>
            </a:r>
            <a:r>
              <a:rPr lang="ru-RU" dirty="0" err="1" smtClean="0"/>
              <a:t>то__</a:t>
            </a:r>
            <a:r>
              <a:rPr lang="ru-RU" dirty="0" smtClean="0"/>
              <a:t> снова приходя в </a:t>
            </a:r>
            <a:r>
              <a:rPr lang="ru-RU" dirty="0" err="1" smtClean="0"/>
              <a:t>себя__</a:t>
            </a:r>
            <a:r>
              <a:rPr lang="ru-RU" dirty="0" smtClean="0"/>
              <a:t> лежал ещё минут пять или десять.                       </a:t>
            </a:r>
          </a:p>
          <a:p>
            <a:pPr>
              <a:buNone/>
            </a:pPr>
            <a:r>
              <a:rPr lang="ru-RU" dirty="0" smtClean="0"/>
              <a:t>3) Он </a:t>
            </a:r>
            <a:r>
              <a:rPr lang="ru-RU" dirty="0" err="1" smtClean="0"/>
              <a:t>бежал__</a:t>
            </a:r>
            <a:r>
              <a:rPr lang="ru-RU" dirty="0" smtClean="0"/>
              <a:t> несмотря на грязь и </a:t>
            </a:r>
            <a:r>
              <a:rPr lang="ru-RU" dirty="0" err="1" smtClean="0"/>
              <a:t>темноту__</a:t>
            </a:r>
            <a:r>
              <a:rPr lang="ru-RU" dirty="0" smtClean="0"/>
              <a:t> очень быстро.</a:t>
            </a:r>
          </a:p>
          <a:p>
            <a:pPr>
              <a:buNone/>
            </a:pPr>
            <a:r>
              <a:rPr lang="ru-RU" dirty="0" smtClean="0"/>
              <a:t>4) </a:t>
            </a:r>
            <a:r>
              <a:rPr lang="ru-RU" dirty="0" err="1" smtClean="0"/>
              <a:t>Пёс__</a:t>
            </a:r>
            <a:r>
              <a:rPr lang="ru-RU" dirty="0" smtClean="0"/>
              <a:t> трясясь от обиды и </a:t>
            </a:r>
            <a:r>
              <a:rPr lang="ru-RU" dirty="0" err="1" smtClean="0"/>
              <a:t>холода__</a:t>
            </a:r>
            <a:r>
              <a:rPr lang="ru-RU" dirty="0" smtClean="0"/>
              <a:t> не замечал, что его шкура дымится и потрескивает </a:t>
            </a:r>
            <a:r>
              <a:rPr lang="ru-RU" dirty="0" err="1" smtClean="0"/>
              <a:t>от__</a:t>
            </a:r>
            <a:r>
              <a:rPr lang="ru-RU" dirty="0" smtClean="0"/>
              <a:t> разлетающихся </a:t>
            </a:r>
            <a:r>
              <a:rPr lang="ru-RU" dirty="0" err="1" smtClean="0"/>
              <a:t>веером__</a:t>
            </a:r>
            <a:r>
              <a:rPr lang="ru-RU" dirty="0" smtClean="0"/>
              <a:t> искр.</a:t>
            </a:r>
          </a:p>
          <a:p>
            <a:pPr>
              <a:buNone/>
            </a:pPr>
            <a:r>
              <a:rPr lang="ru-RU" dirty="0" smtClean="0"/>
              <a:t>5) Хороший </a:t>
            </a:r>
            <a:r>
              <a:rPr lang="ru-RU" dirty="0" err="1" smtClean="0"/>
              <a:t>хирург__</a:t>
            </a:r>
            <a:r>
              <a:rPr lang="ru-RU" dirty="0" smtClean="0"/>
              <a:t> спасший на своём веку немало </a:t>
            </a:r>
            <a:r>
              <a:rPr lang="ru-RU" dirty="0" err="1" smtClean="0"/>
              <a:t>людей__</a:t>
            </a:r>
            <a:r>
              <a:rPr lang="ru-RU" dirty="0" smtClean="0"/>
              <a:t> он, как ни странно, считал своим долгом говорить о медицине скептически.</a:t>
            </a:r>
          </a:p>
          <a:p>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94611" y="288757"/>
            <a:ext cx="9956800" cy="599491"/>
          </a:xfrm>
        </p:spPr>
        <p:txBody>
          <a:bodyPr/>
          <a:lstStyle/>
          <a:p>
            <a:pPr algn="ctr"/>
            <a:r>
              <a:rPr lang="ru-RU" b="1" dirty="0" smtClean="0"/>
              <a:t>Вводные слова и словосочетания</a:t>
            </a:r>
            <a:endParaRPr lang="ru-RU" dirty="0"/>
          </a:p>
        </p:txBody>
      </p:sp>
      <p:graphicFrame>
        <p:nvGraphicFramePr>
          <p:cNvPr id="4" name="Таблица 3"/>
          <p:cNvGraphicFramePr>
            <a:graphicFrameLocks noGrp="1"/>
          </p:cNvGraphicFramePr>
          <p:nvPr/>
        </p:nvGraphicFramePr>
        <p:xfrm>
          <a:off x="577516" y="998621"/>
          <a:ext cx="10732167" cy="5174051"/>
        </p:xfrm>
        <a:graphic>
          <a:graphicData uri="http://schemas.openxmlformats.org/drawingml/2006/table">
            <a:tbl>
              <a:tblPr/>
              <a:tblGrid>
                <a:gridCol w="6039852"/>
                <a:gridCol w="4692315"/>
              </a:tblGrid>
              <a:tr h="304328">
                <a:tc>
                  <a:txBody>
                    <a:bodyPr/>
                    <a:lstStyle/>
                    <a:p>
                      <a:pPr algn="ctr">
                        <a:lnSpc>
                          <a:spcPct val="100000"/>
                        </a:lnSpc>
                        <a:spcAft>
                          <a:spcPts val="0"/>
                        </a:spcAft>
                      </a:pPr>
                      <a:r>
                        <a:rPr lang="ru-RU" sz="2000" b="1" dirty="0">
                          <a:latin typeface="Times New Roman"/>
                          <a:ea typeface="MS Mincho"/>
                          <a:cs typeface="Calibri"/>
                        </a:rPr>
                        <a:t>Значения</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Aft>
                          <a:spcPts val="0"/>
                        </a:spcAft>
                      </a:pPr>
                      <a:r>
                        <a:rPr lang="ru-RU" sz="2000" b="1" dirty="0">
                          <a:latin typeface="Times New Roman"/>
                          <a:ea typeface="MS Mincho"/>
                          <a:cs typeface="Calibri"/>
                        </a:rPr>
                        <a:t>примеры</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869251">
                <a:tc>
                  <a:txBody>
                    <a:bodyPr/>
                    <a:lstStyle/>
                    <a:p>
                      <a:pPr algn="just">
                        <a:lnSpc>
                          <a:spcPct val="100000"/>
                        </a:lnSpc>
                        <a:spcAft>
                          <a:spcPts val="0"/>
                        </a:spcAft>
                      </a:pPr>
                      <a:r>
                        <a:rPr lang="ru-RU" sz="2000" dirty="0">
                          <a:latin typeface="Times New Roman"/>
                          <a:ea typeface="MS Mincho"/>
                          <a:cs typeface="Calibri"/>
                        </a:rPr>
                        <a:t>1. </a:t>
                      </a:r>
                      <a:r>
                        <a:rPr lang="ru-RU" sz="2000" b="1" dirty="0">
                          <a:latin typeface="Times New Roman"/>
                          <a:ea typeface="MS Mincho"/>
                          <a:cs typeface="Calibri"/>
                        </a:rPr>
                        <a:t>Различная степень уверенности</a:t>
                      </a:r>
                      <a:r>
                        <a:rPr lang="ru-RU" sz="2000" dirty="0">
                          <a:latin typeface="Times New Roman"/>
                          <a:ea typeface="MS Mincho"/>
                          <a:cs typeface="Calibri"/>
                        </a:rPr>
                        <a:t>: </a:t>
                      </a:r>
                      <a:r>
                        <a:rPr lang="ru-RU" sz="2000" i="1" dirty="0">
                          <a:latin typeface="Times New Roman"/>
                          <a:ea typeface="MS Mincho"/>
                          <a:cs typeface="Calibri"/>
                        </a:rPr>
                        <a:t>конечно, разумеется, бесспорно, несомненно, без сомнения, действительно, кажется, может быть, возможно, очевидно</a:t>
                      </a:r>
                      <a:r>
                        <a:rPr lang="ru-RU" sz="2000" dirty="0">
                          <a:latin typeface="Times New Roman"/>
                          <a:ea typeface="MS Mincho"/>
                          <a:cs typeface="Calibri"/>
                        </a:rPr>
                        <a:t> и др.</a:t>
                      </a:r>
                      <a:endParaRPr lang="ru-RU" sz="2000" dirty="0">
                        <a:latin typeface="Calibri"/>
                        <a:ea typeface="MS Mincho"/>
                        <a:cs typeface="Calibri"/>
                      </a:endParaRPr>
                    </a:p>
                    <a:p>
                      <a:pPr algn="just">
                        <a:lnSpc>
                          <a:spcPct val="100000"/>
                        </a:lnSpc>
                        <a:spcAft>
                          <a:spcPts val="0"/>
                        </a:spcAft>
                      </a:pPr>
                      <a:r>
                        <a:rPr lang="ru-RU" sz="2000" dirty="0">
                          <a:latin typeface="Times New Roman"/>
                          <a:ea typeface="MS Mincho"/>
                          <a:cs typeface="Calibri"/>
                        </a:rPr>
                        <a:t>2.</a:t>
                      </a:r>
                      <a:r>
                        <a:rPr lang="ru-RU" sz="2000" b="1" dirty="0">
                          <a:latin typeface="Times New Roman"/>
                          <a:ea typeface="MS Mincho"/>
                          <a:cs typeface="Calibri"/>
                        </a:rPr>
                        <a:t> Различные чувства</a:t>
                      </a:r>
                      <a:r>
                        <a:rPr lang="ru-RU" sz="2000" dirty="0">
                          <a:latin typeface="Times New Roman"/>
                          <a:ea typeface="MS Mincho"/>
                          <a:cs typeface="Calibri"/>
                        </a:rPr>
                        <a:t>: </a:t>
                      </a:r>
                      <a:r>
                        <a:rPr lang="ru-RU" sz="2000" i="1" dirty="0">
                          <a:latin typeface="Times New Roman"/>
                          <a:ea typeface="MS Mincho"/>
                          <a:cs typeface="Calibri"/>
                        </a:rPr>
                        <a:t>к радости, к сожалению, к удовольствию, к несчастью, к удивлению </a:t>
                      </a:r>
                      <a:r>
                        <a:rPr lang="ru-RU" sz="2000" dirty="0">
                          <a:latin typeface="Times New Roman"/>
                          <a:ea typeface="MS Mincho"/>
                          <a:cs typeface="Calibri"/>
                        </a:rPr>
                        <a:t>и др.</a:t>
                      </a:r>
                      <a:endParaRPr lang="ru-RU" sz="2000" dirty="0">
                        <a:latin typeface="Calibri"/>
                        <a:ea typeface="MS Mincho"/>
                        <a:cs typeface="Calibri"/>
                      </a:endParaRPr>
                    </a:p>
                    <a:p>
                      <a:pPr algn="just">
                        <a:lnSpc>
                          <a:spcPct val="100000"/>
                        </a:lnSpc>
                        <a:spcAft>
                          <a:spcPts val="0"/>
                        </a:spcAft>
                      </a:pPr>
                      <a:r>
                        <a:rPr lang="ru-RU" sz="2000" dirty="0">
                          <a:latin typeface="Times New Roman"/>
                          <a:ea typeface="MS Mincho"/>
                          <a:cs typeface="Calibri"/>
                        </a:rPr>
                        <a:t>3. </a:t>
                      </a:r>
                      <a:r>
                        <a:rPr lang="ru-RU" sz="2000" b="1" dirty="0">
                          <a:latin typeface="Times New Roman"/>
                          <a:ea typeface="MS Mincho"/>
                          <a:cs typeface="Calibri"/>
                        </a:rPr>
                        <a:t>Источник сообщения</a:t>
                      </a:r>
                      <a:r>
                        <a:rPr lang="ru-RU" sz="2000" dirty="0">
                          <a:latin typeface="Times New Roman"/>
                          <a:ea typeface="MS Mincho"/>
                          <a:cs typeface="Calibri"/>
                        </a:rPr>
                        <a:t> (кому оно принадлежит): </a:t>
                      </a:r>
                      <a:r>
                        <a:rPr lang="ru-RU" sz="2000" i="1" dirty="0">
                          <a:latin typeface="Times New Roman"/>
                          <a:ea typeface="MS Mincho"/>
                          <a:cs typeface="Calibri"/>
                        </a:rPr>
                        <a:t>по словам, по сообщению</a:t>
                      </a:r>
                      <a:r>
                        <a:rPr lang="ru-RU" sz="2000" dirty="0">
                          <a:latin typeface="Times New Roman"/>
                          <a:ea typeface="MS Mincho"/>
                          <a:cs typeface="Calibri"/>
                        </a:rPr>
                        <a:t> (кого-либо), </a:t>
                      </a:r>
                      <a:r>
                        <a:rPr lang="ru-RU" sz="2000" i="1" dirty="0">
                          <a:latin typeface="Times New Roman"/>
                          <a:ea typeface="MS Mincho"/>
                          <a:cs typeface="Calibri"/>
                        </a:rPr>
                        <a:t>по мнению</a:t>
                      </a:r>
                      <a:r>
                        <a:rPr lang="ru-RU" sz="2000" dirty="0">
                          <a:latin typeface="Times New Roman"/>
                          <a:ea typeface="MS Mincho"/>
                          <a:cs typeface="Calibri"/>
                        </a:rPr>
                        <a:t> и д.р.</a:t>
                      </a:r>
                      <a:endParaRPr lang="ru-RU" sz="2000" dirty="0">
                        <a:latin typeface="Calibri"/>
                        <a:ea typeface="MS Mincho"/>
                        <a:cs typeface="Calibri"/>
                      </a:endParaRPr>
                    </a:p>
                    <a:p>
                      <a:pPr algn="just">
                        <a:lnSpc>
                          <a:spcPct val="100000"/>
                        </a:lnSpc>
                        <a:spcAft>
                          <a:spcPts val="0"/>
                        </a:spcAft>
                      </a:pPr>
                      <a:r>
                        <a:rPr lang="ru-RU" sz="2000" dirty="0">
                          <a:latin typeface="Times New Roman"/>
                          <a:ea typeface="MS Mincho"/>
                          <a:cs typeface="Calibri"/>
                        </a:rPr>
                        <a:t>4. </a:t>
                      </a:r>
                      <a:r>
                        <a:rPr lang="ru-RU" sz="2000" b="1" dirty="0">
                          <a:latin typeface="Times New Roman"/>
                          <a:ea typeface="MS Mincho"/>
                          <a:cs typeface="Calibri"/>
                        </a:rPr>
                        <a:t>Порядок мыслей и их связь</a:t>
                      </a:r>
                      <a:r>
                        <a:rPr lang="ru-RU" sz="2000" dirty="0">
                          <a:latin typeface="Times New Roman"/>
                          <a:ea typeface="MS Mincho"/>
                          <a:cs typeface="Calibri"/>
                        </a:rPr>
                        <a:t>: </a:t>
                      </a:r>
                      <a:r>
                        <a:rPr lang="ru-RU" sz="2000" i="1" dirty="0">
                          <a:latin typeface="Times New Roman"/>
                          <a:ea typeface="MS Mincho"/>
                          <a:cs typeface="Calibri"/>
                        </a:rPr>
                        <a:t>во-первых, в-третьих, наконец, следовательно, значит, наоборот, например </a:t>
                      </a:r>
                      <a:r>
                        <a:rPr lang="ru-RU" sz="2000" dirty="0">
                          <a:latin typeface="Times New Roman"/>
                          <a:ea typeface="MS Mincho"/>
                          <a:cs typeface="Calibri"/>
                        </a:rPr>
                        <a:t>и др.</a:t>
                      </a:r>
                      <a:endParaRPr lang="ru-RU" sz="2000" dirty="0">
                        <a:latin typeface="Calibri"/>
                        <a:ea typeface="MS Mincho"/>
                        <a:cs typeface="Calibri"/>
                      </a:endParaRPr>
                    </a:p>
                    <a:p>
                      <a:pPr algn="just">
                        <a:lnSpc>
                          <a:spcPct val="100000"/>
                        </a:lnSpc>
                        <a:spcAft>
                          <a:spcPts val="0"/>
                        </a:spcAft>
                      </a:pPr>
                      <a:r>
                        <a:rPr lang="ru-RU" sz="2000" dirty="0">
                          <a:latin typeface="Times New Roman"/>
                          <a:ea typeface="MS Mincho"/>
                          <a:cs typeface="Calibri"/>
                        </a:rPr>
                        <a:t>5. </a:t>
                      </a:r>
                      <a:r>
                        <a:rPr lang="ru-RU" sz="2000" b="1" dirty="0">
                          <a:latin typeface="Times New Roman"/>
                          <a:ea typeface="MS Mincho"/>
                          <a:cs typeface="Calibri"/>
                        </a:rPr>
                        <a:t>Замечания о способах оформления мыслей и привлечения внимания слушающего</a:t>
                      </a:r>
                      <a:r>
                        <a:rPr lang="ru-RU" sz="2000" dirty="0">
                          <a:latin typeface="Times New Roman"/>
                          <a:ea typeface="MS Mincho"/>
                          <a:cs typeface="Calibri"/>
                        </a:rPr>
                        <a:t>: </a:t>
                      </a:r>
                      <a:r>
                        <a:rPr lang="ru-RU" sz="2000" i="1" dirty="0">
                          <a:latin typeface="Times New Roman"/>
                          <a:ea typeface="MS Mincho"/>
                          <a:cs typeface="Calibri"/>
                        </a:rPr>
                        <a:t>одним словом, иначе говоря, по правде сказать, попросту</a:t>
                      </a:r>
                      <a:r>
                        <a:rPr lang="ru-RU" sz="2000" dirty="0">
                          <a:latin typeface="Times New Roman"/>
                          <a:ea typeface="MS Mincho"/>
                          <a:cs typeface="Calibri"/>
                        </a:rPr>
                        <a:t> ... </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Aft>
                          <a:spcPts val="0"/>
                        </a:spcAft>
                      </a:pPr>
                      <a:r>
                        <a:rPr lang="ru-RU" sz="2000" dirty="0">
                          <a:latin typeface="Times New Roman"/>
                          <a:ea typeface="MS Mincho"/>
                          <a:cs typeface="Calibri"/>
                        </a:rPr>
                        <a:t>С тех пор, </a:t>
                      </a:r>
                      <a:r>
                        <a:rPr lang="ru-RU" sz="2000" i="1" dirty="0">
                          <a:latin typeface="Times New Roman"/>
                          <a:ea typeface="MS Mincho"/>
                          <a:cs typeface="Calibri"/>
                        </a:rPr>
                        <a:t>может быть</a:t>
                      </a:r>
                      <a:r>
                        <a:rPr lang="ru-RU" sz="2000" dirty="0">
                          <a:latin typeface="Times New Roman"/>
                          <a:ea typeface="MS Mincho"/>
                          <a:cs typeface="Calibri"/>
                        </a:rPr>
                        <a:t>, двести лет эти ель и сосна вместе растут.</a:t>
                      </a:r>
                      <a:endParaRPr lang="ru-RU" sz="2000" dirty="0">
                        <a:latin typeface="Calibri"/>
                        <a:ea typeface="MS Mincho"/>
                        <a:cs typeface="Calibri"/>
                      </a:endParaRPr>
                    </a:p>
                    <a:p>
                      <a:pPr algn="just">
                        <a:lnSpc>
                          <a:spcPct val="100000"/>
                        </a:lnSpc>
                        <a:spcAft>
                          <a:spcPts val="0"/>
                        </a:spcAft>
                      </a:pPr>
                      <a:r>
                        <a:rPr lang="ru-RU" sz="2000" dirty="0">
                          <a:latin typeface="Times New Roman"/>
                          <a:ea typeface="MS Mincho"/>
                          <a:cs typeface="Calibri"/>
                        </a:rPr>
                        <a:t>Я, </a:t>
                      </a:r>
                      <a:r>
                        <a:rPr lang="ru-RU" sz="2000" i="1" dirty="0">
                          <a:latin typeface="Times New Roman"/>
                          <a:ea typeface="MS Mincho"/>
                          <a:cs typeface="Calibri"/>
                        </a:rPr>
                        <a:t>к сожалению</a:t>
                      </a:r>
                      <a:r>
                        <a:rPr lang="ru-RU" sz="2000" dirty="0">
                          <a:latin typeface="Times New Roman"/>
                          <a:ea typeface="MS Mincho"/>
                          <a:cs typeface="Calibri"/>
                        </a:rPr>
                        <a:t>, должен прибавить, что в том же году Павла не стало.</a:t>
                      </a:r>
                      <a:endParaRPr lang="ru-RU" sz="2000" dirty="0">
                        <a:latin typeface="Calibri"/>
                        <a:ea typeface="MS Mincho"/>
                        <a:cs typeface="Calibri"/>
                      </a:endParaRPr>
                    </a:p>
                    <a:p>
                      <a:pPr algn="just">
                        <a:lnSpc>
                          <a:spcPct val="100000"/>
                        </a:lnSpc>
                        <a:spcAft>
                          <a:spcPts val="0"/>
                        </a:spcAft>
                      </a:pPr>
                      <a:r>
                        <a:rPr lang="ru-RU" sz="2000" i="1" dirty="0">
                          <a:latin typeface="Times New Roman"/>
                          <a:ea typeface="MS Mincho"/>
                          <a:cs typeface="Calibri"/>
                        </a:rPr>
                        <a:t>По мнению специалистов</a:t>
                      </a:r>
                      <a:r>
                        <a:rPr lang="ru-RU" sz="2000" dirty="0">
                          <a:latin typeface="Times New Roman"/>
                          <a:ea typeface="MS Mincho"/>
                          <a:cs typeface="Calibri"/>
                        </a:rPr>
                        <a:t>, прибор хорошо зарекомендовал себя.</a:t>
                      </a:r>
                      <a:endParaRPr lang="ru-RU" sz="2000" dirty="0">
                        <a:latin typeface="Calibri"/>
                        <a:ea typeface="MS Mincho"/>
                        <a:cs typeface="Calibri"/>
                      </a:endParaRPr>
                    </a:p>
                    <a:p>
                      <a:pPr algn="just">
                        <a:lnSpc>
                          <a:spcPct val="100000"/>
                        </a:lnSpc>
                        <a:spcAft>
                          <a:spcPts val="0"/>
                        </a:spcAft>
                      </a:pPr>
                      <a:r>
                        <a:rPr lang="ru-RU" sz="2000" i="1" dirty="0">
                          <a:latin typeface="Times New Roman"/>
                          <a:ea typeface="MS Mincho"/>
                          <a:cs typeface="Calibri"/>
                        </a:rPr>
                        <a:t>Во-первых</a:t>
                      </a:r>
                      <a:r>
                        <a:rPr lang="ru-RU" sz="2000" dirty="0">
                          <a:latin typeface="Times New Roman"/>
                          <a:ea typeface="MS Mincho"/>
                          <a:cs typeface="Calibri"/>
                        </a:rPr>
                        <a:t>, и шампиньоны в наших лесах почти не собирают, а </a:t>
                      </a:r>
                      <a:r>
                        <a:rPr lang="ru-RU" sz="2000" i="1" dirty="0">
                          <a:latin typeface="Times New Roman"/>
                          <a:ea typeface="MS Mincho"/>
                          <a:cs typeface="Calibri"/>
                        </a:rPr>
                        <a:t>во-вторых</a:t>
                      </a:r>
                      <a:r>
                        <a:rPr lang="ru-RU" sz="2000" dirty="0">
                          <a:latin typeface="Times New Roman"/>
                          <a:ea typeface="MS Mincho"/>
                          <a:cs typeface="Calibri"/>
                        </a:rPr>
                        <a:t>, те, кто собирает шампиньоны, знают их признаки.</a:t>
                      </a:r>
                      <a:endParaRPr lang="ru-RU" sz="2000" dirty="0">
                        <a:latin typeface="Calibri"/>
                        <a:ea typeface="MS Mincho"/>
                        <a:cs typeface="Calibri"/>
                      </a:endParaRPr>
                    </a:p>
                    <a:p>
                      <a:pPr algn="just">
                        <a:lnSpc>
                          <a:spcPct val="100000"/>
                        </a:lnSpc>
                        <a:spcAft>
                          <a:spcPts val="0"/>
                        </a:spcAft>
                      </a:pPr>
                      <a:r>
                        <a:rPr lang="ru-RU" sz="2000" dirty="0">
                          <a:latin typeface="Times New Roman"/>
                          <a:ea typeface="MS Mincho"/>
                          <a:cs typeface="Calibri"/>
                        </a:rPr>
                        <a:t>Однако, </a:t>
                      </a:r>
                      <a:r>
                        <a:rPr lang="ru-RU" sz="2000" i="1" dirty="0">
                          <a:latin typeface="Times New Roman"/>
                          <a:ea typeface="MS Mincho"/>
                          <a:cs typeface="Calibri"/>
                        </a:rPr>
                        <a:t>знаете</a:t>
                      </a:r>
                      <a:r>
                        <a:rPr lang="ru-RU" sz="2000" dirty="0">
                          <a:latin typeface="Times New Roman"/>
                          <a:ea typeface="MS Mincho"/>
                          <a:cs typeface="Calibri"/>
                        </a:rPr>
                        <a:t>, мне стало грустно.</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9956800" cy="1349625"/>
          </a:xfrm>
        </p:spPr>
        <p:txBody>
          <a:bodyPr>
            <a:normAutofit fontScale="90000"/>
          </a:bodyPr>
          <a:lstStyle/>
          <a:p>
            <a:pPr algn="ctr"/>
            <a:r>
              <a:rPr lang="ru-RU" b="1" cap="none" dirty="0" smtClean="0">
                <a:effectLst>
                  <a:outerShdw blurRad="38100" dist="38100" dir="2700000" algn="tl">
                    <a:srgbClr val="000000">
                      <a:alpha val="43137"/>
                    </a:srgbClr>
                  </a:outerShdw>
                </a:effectLst>
              </a:rPr>
              <a:t>Особенности пунктуации в предложениях с вводными словами</a:t>
            </a:r>
            <a:r>
              <a:rPr lang="ru-RU" b="1" cap="none" dirty="0" smtClean="0"/>
              <a:t>:</a:t>
            </a:r>
            <a:r>
              <a:rPr lang="ru-RU" cap="none" dirty="0" smtClean="0"/>
              <a:t/>
            </a:r>
            <a:br>
              <a:rPr lang="ru-RU" cap="none" dirty="0" smtClean="0"/>
            </a:br>
            <a:r>
              <a:rPr lang="ru-RU" b="1" cap="none" dirty="0" smtClean="0"/>
              <a:t>Следует иметь в виду следующее:</a:t>
            </a:r>
            <a:endParaRPr lang="ru-RU" cap="none" dirty="0"/>
          </a:p>
        </p:txBody>
      </p:sp>
      <p:sp>
        <p:nvSpPr>
          <p:cNvPr id="3" name="Содержимое 2"/>
          <p:cNvSpPr>
            <a:spLocks noGrp="1"/>
          </p:cNvSpPr>
          <p:nvPr>
            <p:ph sz="quarter" idx="1"/>
          </p:nvPr>
        </p:nvSpPr>
        <p:spPr>
          <a:xfrm>
            <a:off x="609599" y="1696454"/>
            <a:ext cx="10988843" cy="4776535"/>
          </a:xfrm>
        </p:spPr>
        <p:txBody>
          <a:bodyPr>
            <a:normAutofit fontScale="85000" lnSpcReduction="20000"/>
          </a:bodyPr>
          <a:lstStyle/>
          <a:p>
            <a:pPr>
              <a:buNone/>
            </a:pPr>
            <a:r>
              <a:rPr lang="ru-RU" sz="2900" b="1" dirty="0" smtClean="0"/>
              <a:t>1. </a:t>
            </a:r>
            <a:r>
              <a:rPr lang="ru-RU" sz="2900" dirty="0" smtClean="0"/>
              <a:t>Слово </a:t>
            </a:r>
            <a:r>
              <a:rPr lang="ru-RU" sz="2900" b="1" dirty="0" smtClean="0"/>
              <a:t>значит</a:t>
            </a:r>
            <a:r>
              <a:rPr lang="ru-RU" sz="2900" dirty="0" smtClean="0"/>
              <a:t> является вводным, если его можно заменить словами </a:t>
            </a:r>
            <a:r>
              <a:rPr lang="ru-RU" sz="2900" i="1" dirty="0" smtClean="0"/>
              <a:t>«следовательно», «стало быть»</a:t>
            </a:r>
            <a:r>
              <a:rPr lang="ru-RU" sz="2900" dirty="0" smtClean="0"/>
              <a:t>; если же его можно заменить словом «</a:t>
            </a:r>
            <a:r>
              <a:rPr lang="ru-RU" sz="2900" i="1" dirty="0" smtClean="0"/>
              <a:t>означает</a:t>
            </a:r>
            <a:r>
              <a:rPr lang="ru-RU" sz="2900" dirty="0" smtClean="0"/>
              <a:t>» или если оно стоит между подлежащим и сказуемым, то оно не является вводным и не выделяется знаками препинания (в последнем случае между подлежащим и сказуемым перед значит ставится тире).</a:t>
            </a:r>
          </a:p>
          <a:p>
            <a:pPr>
              <a:buNone/>
            </a:pPr>
            <a:r>
              <a:rPr lang="ru-RU" sz="2900" dirty="0" smtClean="0"/>
              <a:t>	[Значит, (= следовательно)…].</a:t>
            </a:r>
          </a:p>
          <a:p>
            <a:pPr>
              <a:buNone/>
            </a:pPr>
            <a:r>
              <a:rPr lang="ru-RU" sz="2900" dirty="0" smtClean="0"/>
              <a:t> </a:t>
            </a:r>
          </a:p>
          <a:p>
            <a:pPr>
              <a:buNone/>
            </a:pPr>
            <a:r>
              <a:rPr lang="ru-RU" sz="2900" i="1" dirty="0" smtClean="0"/>
              <a:t>Экзамен будет сложным. </a:t>
            </a:r>
            <a:r>
              <a:rPr lang="ru-RU" sz="2900" b="1" i="1" dirty="0" smtClean="0"/>
              <a:t>Значит</a:t>
            </a:r>
            <a:r>
              <a:rPr lang="ru-RU" sz="2900" i="1" dirty="0" smtClean="0"/>
              <a:t>, нужно серьёзно к нему подготовиться.</a:t>
            </a:r>
            <a:endParaRPr lang="ru-RU" sz="2900" dirty="0" smtClean="0"/>
          </a:p>
          <a:p>
            <a:pPr>
              <a:buNone/>
            </a:pPr>
            <a:r>
              <a:rPr lang="ru-RU" sz="2900" i="1" dirty="0" smtClean="0"/>
              <a:t>Это письмо </a:t>
            </a:r>
            <a:r>
              <a:rPr lang="ru-RU" sz="2900" b="1" i="1" dirty="0" smtClean="0"/>
              <a:t>значит</a:t>
            </a:r>
            <a:r>
              <a:rPr lang="ru-RU" sz="2900" i="1" dirty="0" smtClean="0"/>
              <a:t> для меня очень многое...</a:t>
            </a:r>
            <a:endParaRPr lang="ru-RU" sz="2900" dirty="0" smtClean="0"/>
          </a:p>
          <a:p>
            <a:pPr>
              <a:buNone/>
            </a:pPr>
            <a:r>
              <a:rPr lang="ru-RU" sz="2900" i="1" dirty="0" smtClean="0"/>
              <a:t>Охранять природу – </a:t>
            </a:r>
            <a:r>
              <a:rPr lang="ru-RU" sz="2900" b="1" i="1" dirty="0" smtClean="0"/>
              <a:t>значит</a:t>
            </a:r>
            <a:r>
              <a:rPr lang="ru-RU" sz="2900" i="1" dirty="0" smtClean="0"/>
              <a:t> охранять Родину.</a:t>
            </a:r>
            <a:endParaRPr lang="ru-RU" sz="2900" dirty="0" smtClean="0"/>
          </a:p>
          <a:p>
            <a:pPr>
              <a:buNone/>
            </a:pPr>
            <a:r>
              <a:rPr lang="ru-RU" sz="2900" i="1" dirty="0" smtClean="0"/>
              <a:t> </a:t>
            </a:r>
            <a:endParaRPr lang="ru-RU" sz="2900" dirty="0" smtClean="0"/>
          </a:p>
          <a:p>
            <a:pPr>
              <a:buNone/>
            </a:pPr>
            <a:endParaRPr lang="ru-RU"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9956800" cy="1349625"/>
          </a:xfrm>
        </p:spPr>
        <p:txBody>
          <a:bodyPr>
            <a:normAutofit fontScale="90000"/>
          </a:bodyPr>
          <a:lstStyle/>
          <a:p>
            <a:pPr algn="ctr"/>
            <a:r>
              <a:rPr lang="ru-RU" b="1" cap="none" dirty="0" smtClean="0">
                <a:effectLst>
                  <a:outerShdw blurRad="38100" dist="38100" dir="2700000" algn="tl">
                    <a:srgbClr val="000000">
                      <a:alpha val="43137"/>
                    </a:srgbClr>
                  </a:outerShdw>
                </a:effectLst>
              </a:rPr>
              <a:t>Особенности пунктуации в предложениях с вводными словами</a:t>
            </a:r>
            <a:r>
              <a:rPr lang="ru-RU" b="1" cap="none" dirty="0" smtClean="0"/>
              <a:t>:</a:t>
            </a:r>
            <a:r>
              <a:rPr lang="ru-RU" cap="none" dirty="0" smtClean="0"/>
              <a:t/>
            </a:r>
            <a:br>
              <a:rPr lang="ru-RU" cap="none" dirty="0" smtClean="0"/>
            </a:br>
            <a:r>
              <a:rPr lang="ru-RU" b="1" cap="none" dirty="0" smtClean="0"/>
              <a:t>Следует иметь в виду следующее:</a:t>
            </a:r>
            <a:endParaRPr lang="ru-RU" cap="none" dirty="0"/>
          </a:p>
        </p:txBody>
      </p:sp>
      <p:sp>
        <p:nvSpPr>
          <p:cNvPr id="3" name="Содержимое 2"/>
          <p:cNvSpPr>
            <a:spLocks noGrp="1"/>
          </p:cNvSpPr>
          <p:nvPr>
            <p:ph sz="quarter" idx="1"/>
          </p:nvPr>
        </p:nvSpPr>
        <p:spPr>
          <a:xfrm>
            <a:off x="609599" y="1696454"/>
            <a:ext cx="10796337" cy="4776535"/>
          </a:xfrm>
        </p:spPr>
        <p:txBody>
          <a:bodyPr>
            <a:normAutofit fontScale="85000" lnSpcReduction="20000"/>
          </a:bodyPr>
          <a:lstStyle/>
          <a:p>
            <a:pPr>
              <a:buNone/>
            </a:pPr>
            <a:r>
              <a:rPr lang="ru-RU" sz="2900" b="1" dirty="0" smtClean="0"/>
              <a:t>2.</a:t>
            </a:r>
            <a:r>
              <a:rPr lang="ru-RU" sz="2900" dirty="0" smtClean="0"/>
              <a:t> Слово </a:t>
            </a:r>
            <a:r>
              <a:rPr lang="ru-RU" sz="2900" b="1" dirty="0" smtClean="0"/>
              <a:t>наконец</a:t>
            </a:r>
            <a:r>
              <a:rPr lang="ru-RU" sz="2900" dirty="0" smtClean="0"/>
              <a:t> является вводным, если оно указывает на связь мыслей, порядок изложения (можно заменить выражением «</a:t>
            </a:r>
            <a:r>
              <a:rPr lang="ru-RU" sz="2900" i="1" dirty="0" smtClean="0"/>
              <a:t>и ещё</a:t>
            </a:r>
            <a:r>
              <a:rPr lang="ru-RU" sz="2900" dirty="0" smtClean="0"/>
              <a:t>») или даёт оценку факту с точки зрения говорящего. Оно не является вводным, если употребляется в значении </a:t>
            </a:r>
            <a:r>
              <a:rPr lang="ru-RU" sz="2900" i="1" dirty="0" smtClean="0"/>
              <a:t>«под конец», «напоследок», «после всего», «в результате всего»</a:t>
            </a:r>
            <a:r>
              <a:rPr lang="ru-RU" sz="2900" dirty="0" smtClean="0"/>
              <a:t> (в таких случаях к слову наконец можно прибавить частицу -</a:t>
            </a:r>
            <a:r>
              <a:rPr lang="ru-RU" sz="2900" i="1" dirty="0" smtClean="0"/>
              <a:t>то</a:t>
            </a:r>
            <a:r>
              <a:rPr lang="ru-RU" sz="2900" dirty="0" smtClean="0"/>
              <a:t>). [Наконец, (= и ещё)…].</a:t>
            </a:r>
          </a:p>
          <a:p>
            <a:pPr>
              <a:buNone/>
            </a:pPr>
            <a:r>
              <a:rPr lang="ru-RU" sz="2900" dirty="0" smtClean="0"/>
              <a:t> </a:t>
            </a:r>
          </a:p>
          <a:p>
            <a:pPr>
              <a:buNone/>
            </a:pPr>
            <a:r>
              <a:rPr lang="ru-RU" sz="2900" i="1" dirty="0" smtClean="0"/>
              <a:t>Вот дождь зашуршал по крыше дальнего сарая, вот перешёл через дорогу, вот ударил по ступеням и, </a:t>
            </a:r>
            <a:r>
              <a:rPr lang="ru-RU" sz="2900" b="1" i="1" dirty="0" smtClean="0"/>
              <a:t>наконец</a:t>
            </a:r>
            <a:r>
              <a:rPr lang="ru-RU" sz="2900" i="1" dirty="0" smtClean="0"/>
              <a:t>, захватив весь двор, стал набирать силу.</a:t>
            </a:r>
            <a:endParaRPr lang="ru-RU" sz="2900" dirty="0" smtClean="0"/>
          </a:p>
          <a:p>
            <a:pPr>
              <a:buNone/>
            </a:pPr>
            <a:r>
              <a:rPr lang="ru-RU" sz="2900" i="1" dirty="0" smtClean="0"/>
              <a:t>Да замолчите же, </a:t>
            </a:r>
            <a:r>
              <a:rPr lang="ru-RU" sz="2900" b="1" i="1" dirty="0" smtClean="0"/>
              <a:t>наконец</a:t>
            </a:r>
            <a:r>
              <a:rPr lang="ru-RU" sz="2900" i="1" dirty="0" smtClean="0"/>
              <a:t>!</a:t>
            </a:r>
            <a:endParaRPr lang="ru-RU" sz="2900" dirty="0" smtClean="0"/>
          </a:p>
          <a:p>
            <a:pPr>
              <a:buNone/>
            </a:pPr>
            <a:r>
              <a:rPr lang="ru-RU" sz="2900" i="1" dirty="0" smtClean="0"/>
              <a:t>Часы внизу долго шипели и </a:t>
            </a:r>
            <a:r>
              <a:rPr lang="ru-RU" sz="2900" b="1" i="1" dirty="0" smtClean="0"/>
              <a:t>наконец</a:t>
            </a:r>
            <a:r>
              <a:rPr lang="ru-RU" sz="2900" i="1" dirty="0" smtClean="0"/>
              <a:t> пробили два медных удара.</a:t>
            </a:r>
            <a:endParaRPr lang="ru-RU" sz="2900" dirty="0" smtClean="0"/>
          </a:p>
          <a:p>
            <a:pPr>
              <a:buNone/>
            </a:pPr>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3979" y="178385"/>
            <a:ext cx="9956800" cy="1349625"/>
          </a:xfrm>
        </p:spPr>
        <p:txBody>
          <a:bodyPr>
            <a:normAutofit fontScale="90000"/>
          </a:bodyPr>
          <a:lstStyle/>
          <a:p>
            <a:pPr algn="ctr"/>
            <a:r>
              <a:rPr lang="ru-RU" b="1" cap="none" dirty="0" smtClean="0">
                <a:effectLst>
                  <a:outerShdw blurRad="38100" dist="38100" dir="2700000" algn="tl">
                    <a:srgbClr val="000000">
                      <a:alpha val="43137"/>
                    </a:srgbClr>
                  </a:outerShdw>
                </a:effectLst>
              </a:rPr>
              <a:t>Особенности пунктуации в предложениях с вводными словами</a:t>
            </a:r>
            <a:r>
              <a:rPr lang="ru-RU" b="1" cap="none" dirty="0" smtClean="0"/>
              <a:t>:</a:t>
            </a:r>
            <a:r>
              <a:rPr lang="ru-RU" cap="none" dirty="0" smtClean="0"/>
              <a:t/>
            </a:r>
            <a:br>
              <a:rPr lang="ru-RU" cap="none" dirty="0" smtClean="0"/>
            </a:br>
            <a:r>
              <a:rPr lang="ru-RU" b="1" cap="none" dirty="0" smtClean="0"/>
              <a:t>Следует иметь в виду следующее:</a:t>
            </a:r>
            <a:endParaRPr lang="ru-RU" cap="none" dirty="0"/>
          </a:p>
        </p:txBody>
      </p:sp>
      <p:sp>
        <p:nvSpPr>
          <p:cNvPr id="3" name="Содержимое 2"/>
          <p:cNvSpPr>
            <a:spLocks noGrp="1"/>
          </p:cNvSpPr>
          <p:nvPr>
            <p:ph sz="quarter" idx="1"/>
          </p:nvPr>
        </p:nvSpPr>
        <p:spPr>
          <a:xfrm>
            <a:off x="609599" y="1528012"/>
            <a:ext cx="10796338" cy="5149514"/>
          </a:xfrm>
        </p:spPr>
        <p:txBody>
          <a:bodyPr>
            <a:normAutofit fontScale="70000" lnSpcReduction="20000"/>
          </a:bodyPr>
          <a:lstStyle/>
          <a:p>
            <a:pPr>
              <a:buNone/>
            </a:pPr>
            <a:r>
              <a:rPr lang="ru-RU" sz="2800" b="1" dirty="0" smtClean="0"/>
              <a:t>3.</a:t>
            </a:r>
            <a:r>
              <a:rPr lang="ru-RU" sz="2800" dirty="0" smtClean="0"/>
              <a:t> Слово </a:t>
            </a:r>
            <a:r>
              <a:rPr lang="ru-RU" sz="2800" b="1" dirty="0" smtClean="0"/>
              <a:t>однако</a:t>
            </a:r>
            <a:r>
              <a:rPr lang="ru-RU" sz="2800" dirty="0" smtClean="0"/>
              <a:t> является вводным, если стоит в середине или в конце предложения. Употребляясь в начале простого предложения (части сложного) или между однородными членами, слово </a:t>
            </a:r>
            <a:r>
              <a:rPr lang="ru-RU" sz="2800" i="1" dirty="0" smtClean="0"/>
              <a:t>однако</a:t>
            </a:r>
            <a:r>
              <a:rPr lang="ru-RU" sz="2800" dirty="0" smtClean="0"/>
              <a:t> не обособляется, выступая в роли союза </a:t>
            </a:r>
            <a:r>
              <a:rPr lang="ru-RU" sz="2800" b="1" i="1" dirty="0" smtClean="0"/>
              <a:t>но</a:t>
            </a:r>
            <a:r>
              <a:rPr lang="ru-RU" sz="2800" dirty="0" smtClean="0"/>
              <a:t>.</a:t>
            </a:r>
          </a:p>
          <a:p>
            <a:pPr>
              <a:buNone/>
            </a:pPr>
            <a:r>
              <a:rPr lang="ru-RU" sz="2800" dirty="0" smtClean="0"/>
              <a:t> </a:t>
            </a:r>
          </a:p>
          <a:p>
            <a:pPr>
              <a:buNone/>
            </a:pPr>
            <a:r>
              <a:rPr lang="ru-RU" sz="2800" i="1" dirty="0" smtClean="0"/>
              <a:t>Никто, </a:t>
            </a:r>
            <a:r>
              <a:rPr lang="ru-RU" sz="2800" b="1" i="1" dirty="0" smtClean="0"/>
              <a:t>однако</a:t>
            </a:r>
            <a:r>
              <a:rPr lang="ru-RU" sz="2800" i="1" dirty="0" smtClean="0"/>
              <a:t>, не знал так лес, как он.</a:t>
            </a:r>
            <a:endParaRPr lang="ru-RU" sz="2800" dirty="0" smtClean="0"/>
          </a:p>
          <a:p>
            <a:pPr>
              <a:buNone/>
            </a:pPr>
            <a:r>
              <a:rPr lang="ru-RU" sz="2800" i="1" dirty="0" smtClean="0"/>
              <a:t>Я уже не надеялся на удачу, </a:t>
            </a:r>
            <a:r>
              <a:rPr lang="ru-RU" sz="2800" b="1" i="1" dirty="0" smtClean="0"/>
              <a:t>однако</a:t>
            </a:r>
            <a:r>
              <a:rPr lang="ru-RU" sz="2800" i="1" dirty="0" smtClean="0"/>
              <a:t> мне повезло </a:t>
            </a:r>
            <a:r>
              <a:rPr lang="ru-RU" sz="2800" dirty="0" smtClean="0"/>
              <a:t>(однако = но).</a:t>
            </a:r>
          </a:p>
          <a:p>
            <a:pPr>
              <a:buNone/>
            </a:pPr>
            <a:r>
              <a:rPr lang="ru-RU" sz="2800" dirty="0" smtClean="0"/>
              <a:t>А)[Однако…].     Б)[…, однако,…].      В)[…, однако].   Г)[…, однако (= но)…].</a:t>
            </a:r>
          </a:p>
          <a:p>
            <a:pPr>
              <a:buNone/>
            </a:pPr>
            <a:r>
              <a:rPr lang="ru-RU" sz="2800" dirty="0" smtClean="0"/>
              <a:t> </a:t>
            </a:r>
          </a:p>
          <a:p>
            <a:pPr>
              <a:buNone/>
            </a:pPr>
            <a:r>
              <a:rPr lang="ru-RU" sz="2800" b="1" dirty="0" smtClean="0"/>
              <a:t>4.</a:t>
            </a:r>
            <a:r>
              <a:rPr lang="ru-RU" sz="2800" dirty="0" smtClean="0"/>
              <a:t> Слово </a:t>
            </a:r>
            <a:r>
              <a:rPr lang="ru-RU" sz="2800" b="1" dirty="0" smtClean="0"/>
              <a:t>вообще </a:t>
            </a:r>
            <a:r>
              <a:rPr lang="ru-RU" sz="2800" dirty="0" smtClean="0"/>
              <a:t>является вводным, если оно употреблено в значении «</a:t>
            </a:r>
            <a:r>
              <a:rPr lang="ru-RU" sz="2800" i="1" dirty="0" smtClean="0"/>
              <a:t>вообще говоря</a:t>
            </a:r>
            <a:r>
              <a:rPr lang="ru-RU" sz="2800" dirty="0" smtClean="0"/>
              <a:t>». В других значениях </a:t>
            </a:r>
            <a:r>
              <a:rPr lang="ru-RU" sz="2800" i="1" dirty="0" smtClean="0"/>
              <a:t>(«всегда», «совсем», «в общем», «в целом», «во всех отношениях», «ни при каких условиях»</a:t>
            </a:r>
            <a:r>
              <a:rPr lang="ru-RU" sz="2800" dirty="0" smtClean="0"/>
              <a:t>) вводными не является.</a:t>
            </a:r>
          </a:p>
          <a:p>
            <a:pPr>
              <a:buNone/>
            </a:pPr>
            <a:r>
              <a:rPr lang="ru-RU" sz="2800" i="1" dirty="0" smtClean="0"/>
              <a:t>Эти сведения, </a:t>
            </a:r>
            <a:r>
              <a:rPr lang="ru-RU" sz="2800" b="1" i="1" dirty="0" smtClean="0"/>
              <a:t>вообще</a:t>
            </a:r>
            <a:r>
              <a:rPr lang="ru-RU" sz="2800" i="1" dirty="0" smtClean="0"/>
              <a:t>, представляют большой интерес, но пока мы не можем их использовать.</a:t>
            </a:r>
            <a:endParaRPr lang="ru-RU" sz="2800" dirty="0" smtClean="0"/>
          </a:p>
          <a:p>
            <a:pPr>
              <a:buNone/>
            </a:pPr>
            <a:r>
              <a:rPr lang="ru-RU" sz="2800" i="1" dirty="0" smtClean="0"/>
              <a:t>Туда мы </a:t>
            </a:r>
            <a:r>
              <a:rPr lang="ru-RU" sz="2800" b="1" i="1" dirty="0" smtClean="0"/>
              <a:t>вообще</a:t>
            </a:r>
            <a:r>
              <a:rPr lang="ru-RU" sz="2800" i="1" dirty="0" smtClean="0"/>
              <a:t> не поедем.</a:t>
            </a:r>
            <a:endParaRPr lang="ru-RU" sz="2800" dirty="0" smtClean="0"/>
          </a:p>
          <a:p>
            <a:pPr>
              <a:buNone/>
            </a:pPr>
            <a:r>
              <a:rPr lang="ru-RU" sz="2800" i="1" dirty="0" smtClean="0"/>
              <a:t> </a:t>
            </a:r>
            <a:endParaRPr lang="ru-RU" sz="2800" dirty="0" smtClean="0"/>
          </a:p>
          <a:p>
            <a:pPr>
              <a:buNone/>
            </a:pPr>
            <a:r>
              <a:rPr lang="ru-RU" sz="2800" b="1" dirty="0" smtClean="0"/>
              <a:t>5.</a:t>
            </a:r>
            <a:r>
              <a:rPr lang="ru-RU" sz="2800" dirty="0" smtClean="0"/>
              <a:t> Как и слово </a:t>
            </a:r>
            <a:r>
              <a:rPr lang="ru-RU" sz="2800" b="1" dirty="0" smtClean="0"/>
              <a:t>вообще</a:t>
            </a:r>
            <a:r>
              <a:rPr lang="ru-RU" sz="2800" dirty="0" smtClean="0"/>
              <a:t>, слова </a:t>
            </a:r>
            <a:r>
              <a:rPr lang="ru-RU" sz="2800" b="1" dirty="0" smtClean="0"/>
              <a:t>собственно</a:t>
            </a:r>
            <a:r>
              <a:rPr lang="ru-RU" sz="2800" dirty="0" smtClean="0"/>
              <a:t>, </a:t>
            </a:r>
            <a:r>
              <a:rPr lang="ru-RU" sz="2800" b="1" dirty="0" smtClean="0"/>
              <a:t>вернее</a:t>
            </a:r>
            <a:r>
              <a:rPr lang="ru-RU" sz="2800" dirty="0" smtClean="0"/>
              <a:t>, </a:t>
            </a:r>
            <a:r>
              <a:rPr lang="ru-RU" sz="2800" b="1" dirty="0" smtClean="0"/>
              <a:t>точнее</a:t>
            </a:r>
            <a:r>
              <a:rPr lang="ru-RU" sz="2800" dirty="0" smtClean="0"/>
              <a:t>, </a:t>
            </a:r>
            <a:r>
              <a:rPr lang="ru-RU" sz="2800" b="1" dirty="0" smtClean="0"/>
              <a:t>скорее</a:t>
            </a:r>
            <a:r>
              <a:rPr lang="ru-RU" sz="2800" dirty="0" smtClean="0"/>
              <a:t> являются вводными, если после них можно подставить слово </a:t>
            </a:r>
            <a:r>
              <a:rPr lang="ru-RU" sz="2800" b="1" dirty="0" smtClean="0"/>
              <a:t>говоря</a:t>
            </a:r>
            <a:r>
              <a:rPr lang="ru-RU" sz="2800" dirty="0" smtClean="0"/>
              <a:t>.</a:t>
            </a:r>
            <a:endParaRPr lang="ru-RU" sz="28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53979" y="178385"/>
            <a:ext cx="9956800" cy="1349625"/>
          </a:xfrm>
        </p:spPr>
        <p:txBody>
          <a:bodyPr>
            <a:normAutofit fontScale="90000"/>
          </a:bodyPr>
          <a:lstStyle/>
          <a:p>
            <a:pPr algn="ctr"/>
            <a:r>
              <a:rPr lang="ru-RU" b="1" cap="none" dirty="0" smtClean="0">
                <a:effectLst>
                  <a:outerShdw blurRad="38100" dist="38100" dir="2700000" algn="tl">
                    <a:srgbClr val="000000">
                      <a:alpha val="43137"/>
                    </a:srgbClr>
                  </a:outerShdw>
                </a:effectLst>
              </a:rPr>
              <a:t>Особенности пунктуации в предложениях с вводными словами</a:t>
            </a:r>
            <a:r>
              <a:rPr lang="ru-RU" b="1" cap="none" dirty="0" smtClean="0"/>
              <a:t>:</a:t>
            </a:r>
            <a:r>
              <a:rPr lang="ru-RU" cap="none" dirty="0" smtClean="0"/>
              <a:t/>
            </a:r>
            <a:br>
              <a:rPr lang="ru-RU" cap="none" dirty="0" smtClean="0"/>
            </a:br>
            <a:r>
              <a:rPr lang="ru-RU" b="1" cap="none" dirty="0" smtClean="0"/>
              <a:t>Следует иметь в виду следующее:</a:t>
            </a:r>
            <a:endParaRPr lang="ru-RU" cap="none" dirty="0"/>
          </a:p>
        </p:txBody>
      </p:sp>
      <p:sp>
        <p:nvSpPr>
          <p:cNvPr id="3" name="Содержимое 2"/>
          <p:cNvSpPr>
            <a:spLocks noGrp="1"/>
          </p:cNvSpPr>
          <p:nvPr>
            <p:ph sz="quarter" idx="1"/>
          </p:nvPr>
        </p:nvSpPr>
        <p:spPr>
          <a:xfrm>
            <a:off x="609599" y="1528012"/>
            <a:ext cx="10796338" cy="481262"/>
          </a:xfrm>
        </p:spPr>
        <p:txBody>
          <a:bodyPr>
            <a:normAutofit fontScale="92500"/>
          </a:bodyPr>
          <a:lstStyle/>
          <a:p>
            <a:r>
              <a:rPr lang="ru-RU" sz="2000" b="1" dirty="0" smtClean="0"/>
              <a:t>6.</a:t>
            </a:r>
            <a:r>
              <a:rPr lang="ru-RU" sz="2000" dirty="0" smtClean="0"/>
              <a:t> </a:t>
            </a:r>
            <a:r>
              <a:rPr lang="ru-RU" sz="2000" b="1" dirty="0" smtClean="0"/>
              <a:t>Не являются вводными и не выделяются запятыми слова и словосочетания:</a:t>
            </a:r>
            <a:endParaRPr lang="ru-RU" sz="2000" dirty="0"/>
          </a:p>
        </p:txBody>
      </p:sp>
      <p:graphicFrame>
        <p:nvGraphicFramePr>
          <p:cNvPr id="4" name="Таблица 3"/>
          <p:cNvGraphicFramePr>
            <a:graphicFrameLocks noGrp="1"/>
          </p:cNvGraphicFramePr>
          <p:nvPr/>
        </p:nvGraphicFramePr>
        <p:xfrm>
          <a:off x="661738" y="2079497"/>
          <a:ext cx="10142622" cy="4626864"/>
        </p:xfrm>
        <a:graphic>
          <a:graphicData uri="http://schemas.openxmlformats.org/drawingml/2006/table">
            <a:tbl>
              <a:tblPr/>
              <a:tblGrid>
                <a:gridCol w="3380521"/>
                <a:gridCol w="3380521"/>
                <a:gridCol w="3381580"/>
              </a:tblGrid>
              <a:tr h="4321304">
                <a:tc>
                  <a:txBody>
                    <a:bodyPr/>
                    <a:lstStyle/>
                    <a:p>
                      <a:pPr>
                        <a:lnSpc>
                          <a:spcPct val="115000"/>
                        </a:lnSpc>
                        <a:spcAft>
                          <a:spcPts val="0"/>
                        </a:spcAft>
                      </a:pPr>
                      <a:r>
                        <a:rPr lang="ru-RU" sz="2400" dirty="0">
                          <a:latin typeface="Times New Roman"/>
                          <a:ea typeface="MS Mincho"/>
                          <a:cs typeface="Calibri"/>
                        </a:rPr>
                        <a:t>Авось</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буквально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будто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вдобавок</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 довершение</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вдруг</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ведь</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 конечном счёте</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вот</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вряд ли</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всё-таки</a:t>
                      </a:r>
                      <a:endParaRPr lang="ru-RU" sz="2400" dirty="0">
                        <a:latin typeface="Calibri"/>
                        <a:ea typeface="MS Mincho"/>
                        <a:cs typeface="Calibri"/>
                      </a:endParaRPr>
                    </a:p>
                  </a:txBody>
                  <a:tcPr marL="68580" marR="68580" marT="0" marB="0">
                    <a:lnL>
                      <a:noFill/>
                    </a:lnL>
                    <a:lnR>
                      <a:noFill/>
                    </a:lnR>
                    <a:lnT>
                      <a:noFill/>
                    </a:lnT>
                    <a:lnB>
                      <a:noFill/>
                    </a:lnB>
                  </a:tcPr>
                </a:tc>
                <a:tc>
                  <a:txBody>
                    <a:bodyPr/>
                    <a:lstStyle/>
                    <a:p>
                      <a:pPr>
                        <a:lnSpc>
                          <a:spcPct val="115000"/>
                        </a:lnSpc>
                        <a:spcAft>
                          <a:spcPts val="0"/>
                        </a:spcAft>
                      </a:pPr>
                      <a:r>
                        <a:rPr lang="ru-RU" sz="2400" dirty="0">
                          <a:latin typeface="Times New Roman"/>
                          <a:ea typeface="MS Mincho"/>
                          <a:cs typeface="Calibri"/>
                        </a:rPr>
                        <a:t>даже</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едва ли</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исключительно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именно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как будто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как бы</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как раз</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к тому же</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между тем</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небось</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по предложению</a:t>
                      </a:r>
                      <a:endParaRPr lang="ru-RU" sz="2400" dirty="0">
                        <a:latin typeface="Calibri"/>
                        <a:ea typeface="MS Mincho"/>
                        <a:cs typeface="Calibri"/>
                      </a:endParaRPr>
                    </a:p>
                  </a:txBody>
                  <a:tcPr marL="68580" marR="68580" marT="0" marB="0">
                    <a:lnL>
                      <a:noFill/>
                    </a:lnL>
                    <a:lnR>
                      <a:noFill/>
                    </a:lnR>
                    <a:lnT>
                      <a:noFill/>
                    </a:lnT>
                    <a:lnB>
                      <a:noFill/>
                    </a:lnB>
                  </a:tcPr>
                </a:tc>
                <a:tc>
                  <a:txBody>
                    <a:bodyPr/>
                    <a:lstStyle/>
                    <a:p>
                      <a:pPr>
                        <a:lnSpc>
                          <a:spcPct val="115000"/>
                        </a:lnSpc>
                        <a:spcAft>
                          <a:spcPts val="0"/>
                        </a:spcAft>
                      </a:pPr>
                      <a:r>
                        <a:rPr lang="ru-RU" sz="2400" dirty="0">
                          <a:latin typeface="Times New Roman"/>
                          <a:ea typeface="MS Mincho"/>
                          <a:cs typeface="Calibri"/>
                        </a:rPr>
                        <a:t>по представлении</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по решению</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приблизительно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примерно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притом</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почти</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поэтому</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просто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решительно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словно</a:t>
                      </a:r>
                      <a:endParaRPr lang="ru-RU" sz="2400" dirty="0">
                        <a:latin typeface="Calibri"/>
                        <a:ea typeface="MS Mincho"/>
                        <a:cs typeface="Calibri"/>
                      </a:endParaRPr>
                    </a:p>
                    <a:p>
                      <a:pPr>
                        <a:lnSpc>
                          <a:spcPct val="115000"/>
                        </a:lnSpc>
                        <a:spcAft>
                          <a:spcPts val="0"/>
                        </a:spcAft>
                      </a:pPr>
                      <a:r>
                        <a:rPr lang="ru-RU" sz="2400" dirty="0">
                          <a:latin typeface="Times New Roman"/>
                          <a:ea typeface="MS Mincho"/>
                          <a:cs typeface="Calibri"/>
                        </a:rPr>
                        <a:t>якобы                и др.</a:t>
                      </a:r>
                      <a:endParaRPr lang="ru-RU" sz="2400" dirty="0">
                        <a:latin typeface="Calibri"/>
                        <a:ea typeface="MS Mincho"/>
                        <a:cs typeface="Calibri"/>
                      </a:endParaRPr>
                    </a:p>
                  </a:txBody>
                  <a:tcPr marL="68580" marR="68580" marT="0" marB="0">
                    <a:lnL>
                      <a:noFill/>
                    </a:lnL>
                    <a:lnR>
                      <a:noFill/>
                    </a:lnR>
                    <a:lnT>
                      <a:noFill/>
                    </a:lnT>
                    <a:lnB>
                      <a:noFill/>
                    </a:lnB>
                  </a:tcPr>
                </a:tc>
              </a:tr>
            </a:tbl>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16568" y="300789"/>
            <a:ext cx="11393905" cy="527302"/>
          </a:xfrm>
        </p:spPr>
        <p:txBody>
          <a:bodyPr>
            <a:normAutofit fontScale="90000"/>
          </a:bodyPr>
          <a:lstStyle/>
          <a:p>
            <a:pPr algn="ctr"/>
            <a:r>
              <a:rPr lang="ru-RU" b="1" dirty="0" smtClean="0"/>
              <a:t>Знаки препинания в предложениях с вводными словами</a:t>
            </a:r>
            <a:endParaRPr lang="ru-RU" dirty="0"/>
          </a:p>
        </p:txBody>
      </p:sp>
      <p:sp>
        <p:nvSpPr>
          <p:cNvPr id="3" name="Содержимое 2"/>
          <p:cNvSpPr>
            <a:spLocks noGrp="1"/>
          </p:cNvSpPr>
          <p:nvPr>
            <p:ph sz="quarter" idx="1"/>
          </p:nvPr>
        </p:nvSpPr>
        <p:spPr>
          <a:xfrm>
            <a:off x="385011" y="962527"/>
            <a:ext cx="10720135" cy="5642810"/>
          </a:xfrm>
        </p:spPr>
        <p:txBody>
          <a:bodyPr>
            <a:normAutofit fontScale="85000" lnSpcReduction="20000"/>
          </a:bodyPr>
          <a:lstStyle/>
          <a:p>
            <a:pPr>
              <a:buNone/>
            </a:pPr>
            <a:r>
              <a:rPr lang="ru-RU" b="1" dirty="0" smtClean="0"/>
              <a:t>1. </a:t>
            </a:r>
            <a:r>
              <a:rPr lang="ru-RU" dirty="0" smtClean="0"/>
              <a:t>Вводные слова и словосочетания выделяются запятыми.</a:t>
            </a:r>
          </a:p>
          <a:p>
            <a:pPr>
              <a:buNone/>
            </a:pPr>
            <a:r>
              <a:rPr lang="ru-RU" b="1" dirty="0" smtClean="0"/>
              <a:t>2.</a:t>
            </a:r>
            <a:r>
              <a:rPr lang="ru-RU" dirty="0" smtClean="0"/>
              <a:t> Если вводное слово и словосочетание образует неполную конструкцию (пропущено какое-нибудь слово, восстанавливаемое из контекста), то вместо одной из запятых ставится тире.</a:t>
            </a:r>
          </a:p>
          <a:p>
            <a:pPr>
              <a:buNone/>
            </a:pPr>
            <a:r>
              <a:rPr lang="ru-RU" b="1" i="1" dirty="0" smtClean="0"/>
              <a:t>С одной стороны</a:t>
            </a:r>
            <a:r>
              <a:rPr lang="ru-RU" i="1" dirty="0" smtClean="0"/>
              <a:t>, это был человек добрый, </a:t>
            </a:r>
            <a:r>
              <a:rPr lang="ru-RU" b="1" i="1" dirty="0" smtClean="0"/>
              <a:t>с другой</a:t>
            </a:r>
            <a:r>
              <a:rPr lang="ru-RU" i="1" dirty="0" smtClean="0"/>
              <a:t> – вспыльчивый и резкий.</a:t>
            </a:r>
            <a:endParaRPr lang="ru-RU" dirty="0" smtClean="0"/>
          </a:p>
          <a:p>
            <a:pPr>
              <a:buNone/>
            </a:pPr>
            <a:r>
              <a:rPr lang="ru-RU" b="1" dirty="0" smtClean="0"/>
              <a:t>3.</a:t>
            </a:r>
            <a:r>
              <a:rPr lang="ru-RU" dirty="0" smtClean="0"/>
              <a:t> При встрече двух вводных слов запятая между ними ставится.</a:t>
            </a:r>
          </a:p>
          <a:p>
            <a:pPr>
              <a:buNone/>
            </a:pPr>
            <a:r>
              <a:rPr lang="ru-RU" b="1" i="1" dirty="0" smtClean="0"/>
              <a:t>По его мнению, как правило</a:t>
            </a:r>
            <a:r>
              <a:rPr lang="ru-RU" i="1" dirty="0" smtClean="0"/>
              <a:t>, люди настойчивые достигают своих целей.</a:t>
            </a:r>
            <a:endParaRPr lang="ru-RU" dirty="0" smtClean="0"/>
          </a:p>
          <a:p>
            <a:pPr>
              <a:buNone/>
            </a:pPr>
            <a:r>
              <a:rPr lang="ru-RU" b="1" dirty="0" smtClean="0"/>
              <a:t>4.</a:t>
            </a:r>
            <a:r>
              <a:rPr lang="ru-RU" dirty="0" smtClean="0"/>
              <a:t> Если вводное слово стоит в начале или в конце обособленного оборота, то никаким знаком от оборота не отделяется. Если же вводное слово стоит в середине обособленного оборота, то оно выделяется запятыми с обеих сторон.</a:t>
            </a:r>
          </a:p>
          <a:p>
            <a:pPr>
              <a:buNone/>
            </a:pPr>
            <a:r>
              <a:rPr lang="ru-RU" b="1" i="1" dirty="0" smtClean="0"/>
              <a:t>Вероятно</a:t>
            </a:r>
            <a:r>
              <a:rPr lang="ru-RU" i="1" dirty="0" smtClean="0"/>
              <a:t> пораженная этим сообщением, она замерла.</a:t>
            </a:r>
            <a:endParaRPr lang="ru-RU" dirty="0" smtClean="0"/>
          </a:p>
          <a:p>
            <a:pPr>
              <a:buNone/>
            </a:pPr>
            <a:r>
              <a:rPr lang="ru-RU" i="1" dirty="0" smtClean="0"/>
              <a:t>Женщина, поражённая, </a:t>
            </a:r>
            <a:r>
              <a:rPr lang="ru-RU" b="1" i="1" dirty="0" smtClean="0"/>
              <a:t>вероятно</a:t>
            </a:r>
            <a:r>
              <a:rPr lang="ru-RU" i="1" dirty="0" smtClean="0"/>
              <a:t>, этим сообщением, замерла.</a:t>
            </a:r>
            <a:endParaRPr lang="ru-RU" dirty="0" smtClean="0"/>
          </a:p>
          <a:p>
            <a:pPr>
              <a:buNone/>
            </a:pPr>
            <a:r>
              <a:rPr lang="ru-RU" b="1" dirty="0" smtClean="0"/>
              <a:t>5. </a:t>
            </a:r>
            <a:r>
              <a:rPr lang="ru-RU" dirty="0" smtClean="0"/>
              <a:t>Между сочинительным союзом и вводным словом запятая не ставится, если вводное слово нельзя опустить или переставить без нарушения структуры предложения. Если же изъятие или перестановка возможны, то запятая между сочинительным союзом и вводным словом ставится.</a:t>
            </a:r>
          </a:p>
          <a:p>
            <a:pPr>
              <a:buNone/>
            </a:pPr>
            <a:r>
              <a:rPr lang="ru-RU" i="1" dirty="0" smtClean="0"/>
              <a:t>Мы не только не опоздали в аэропорт, </a:t>
            </a:r>
            <a:r>
              <a:rPr lang="ru-RU" b="1" i="1" dirty="0" smtClean="0"/>
              <a:t>а напротив</a:t>
            </a:r>
            <a:r>
              <a:rPr lang="ru-RU" i="1" dirty="0" smtClean="0"/>
              <a:t>, у нас оказалась возможность спокойно купить сувениры перед отлётом.</a:t>
            </a:r>
            <a:endParaRPr lang="ru-RU" dirty="0" smtClean="0"/>
          </a:p>
          <a:p>
            <a:pPr>
              <a:buNone/>
            </a:pPr>
            <a:r>
              <a:rPr lang="ru-RU" i="1" dirty="0" smtClean="0"/>
              <a:t>Прошёл дождь, и, </a:t>
            </a:r>
            <a:r>
              <a:rPr lang="ru-RU" b="1" i="1" dirty="0" smtClean="0"/>
              <a:t>конечно</a:t>
            </a:r>
            <a:r>
              <a:rPr lang="ru-RU" i="1" dirty="0" smtClean="0"/>
              <a:t>, мы остались на даче.</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567" y="503237"/>
            <a:ext cx="10796337" cy="1626351"/>
          </a:xfrm>
        </p:spPr>
        <p:txBody>
          <a:bodyPr>
            <a:normAutofit fontScale="90000"/>
          </a:bodyPr>
          <a:lstStyle/>
          <a:p>
            <a:r>
              <a:rPr lang="ru-RU" b="1" cap="none" dirty="0" smtClean="0"/>
              <a:t>1. Определите вид подчинительной связи в словосочетании, выделенном в предложении. Ответ запишите в область ответов в именительном падеже.</a:t>
            </a:r>
            <a:endParaRPr lang="ru-RU" cap="none" dirty="0"/>
          </a:p>
        </p:txBody>
      </p:sp>
      <p:sp>
        <p:nvSpPr>
          <p:cNvPr id="3" name="Содержимое 2"/>
          <p:cNvSpPr>
            <a:spLocks noGrp="1"/>
          </p:cNvSpPr>
          <p:nvPr>
            <p:ph sz="quarter" idx="1"/>
          </p:nvPr>
        </p:nvSpPr>
        <p:spPr>
          <a:xfrm>
            <a:off x="862263" y="2430380"/>
            <a:ext cx="9956800" cy="3501190"/>
          </a:xfrm>
        </p:spPr>
        <p:txBody>
          <a:bodyPr>
            <a:normAutofit lnSpcReduction="10000"/>
          </a:bodyPr>
          <a:lstStyle/>
          <a:p>
            <a:pPr algn="just">
              <a:buNone/>
            </a:pPr>
            <a:r>
              <a:rPr lang="ru-RU" b="1" dirty="0" smtClean="0"/>
              <a:t>А) </a:t>
            </a:r>
            <a:r>
              <a:rPr lang="ru-RU" dirty="0" smtClean="0"/>
              <a:t>Однако все единодушно видели в картине не только совершенное </a:t>
            </a:r>
            <a:r>
              <a:rPr lang="ru-RU" b="1" i="1" dirty="0" smtClean="0"/>
              <a:t>произведение искусства</a:t>
            </a:r>
            <a:r>
              <a:rPr lang="ru-RU" dirty="0" smtClean="0"/>
              <a:t>, но и высшую меру человеческого благородства. (управление)</a:t>
            </a:r>
          </a:p>
          <a:p>
            <a:pPr algn="just">
              <a:buNone/>
            </a:pPr>
            <a:r>
              <a:rPr lang="ru-RU" b="1" dirty="0" smtClean="0"/>
              <a:t>Б)</a:t>
            </a:r>
            <a:r>
              <a:rPr lang="ru-RU" dirty="0" smtClean="0"/>
              <a:t> Ты была рядом, и мы </a:t>
            </a:r>
            <a:r>
              <a:rPr lang="ru-RU" b="1" i="1" dirty="0" smtClean="0"/>
              <a:t>топали босиком</a:t>
            </a:r>
            <a:r>
              <a:rPr lang="ru-RU" dirty="0" smtClean="0"/>
              <a:t> по центру громадного города. (примыкание)</a:t>
            </a:r>
          </a:p>
          <a:p>
            <a:pPr algn="just">
              <a:buNone/>
            </a:pPr>
            <a:r>
              <a:rPr lang="ru-RU" b="1" dirty="0" smtClean="0"/>
              <a:t>В)</a:t>
            </a:r>
            <a:r>
              <a:rPr lang="ru-RU" dirty="0" smtClean="0"/>
              <a:t> Ты как будто попадаешь в зелёный, полный удивительной жизни храм, омытый благодатными дождями, прогретый жарким солнцем, напоённый </a:t>
            </a:r>
            <a:r>
              <a:rPr lang="ru-RU" b="1" i="1" dirty="0" smtClean="0"/>
              <a:t>запахом хвои</a:t>
            </a:r>
            <a:r>
              <a:rPr lang="ru-RU" dirty="0" smtClean="0"/>
              <a:t>, цветов, трав. (управление)</a:t>
            </a:r>
            <a:endParaRPr lang="ru-RU"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57727" y="288757"/>
            <a:ext cx="9956800" cy="527301"/>
          </a:xfrm>
        </p:spPr>
        <p:txBody>
          <a:bodyPr>
            <a:normAutofit fontScale="90000"/>
          </a:bodyPr>
          <a:lstStyle/>
          <a:p>
            <a:pPr algn="ctr"/>
            <a:r>
              <a:rPr lang="ru-RU" b="1" dirty="0" smtClean="0"/>
              <a:t>Вводные предложения </a:t>
            </a:r>
            <a:endParaRPr lang="ru-RU" dirty="0"/>
          </a:p>
        </p:txBody>
      </p:sp>
      <p:sp>
        <p:nvSpPr>
          <p:cNvPr id="3" name="Содержимое 2"/>
          <p:cNvSpPr>
            <a:spLocks noGrp="1"/>
          </p:cNvSpPr>
          <p:nvPr>
            <p:ph sz="quarter" idx="1"/>
          </p:nvPr>
        </p:nvSpPr>
        <p:spPr>
          <a:xfrm>
            <a:off x="609600" y="926432"/>
            <a:ext cx="10363200" cy="5547520"/>
          </a:xfrm>
        </p:spPr>
        <p:txBody>
          <a:bodyPr/>
          <a:lstStyle/>
          <a:p>
            <a:pPr>
              <a:buNone/>
            </a:pPr>
            <a:r>
              <a:rPr lang="ru-RU" dirty="0" smtClean="0"/>
              <a:t>выполняют примерно те же функции, что и вводные слова (выражают те же значения). Они также могут содержать в себе различного рода добавочные замечания, попутные указания. В таких случаях при вводных предложениях могут использоваться скобки или тире. Но обычно вводные предложения, как и вводные слова, обособляются с помощью запятых (особенно если они небольшие или начинаются подчинительными союзами).</a:t>
            </a:r>
          </a:p>
          <a:p>
            <a:pPr>
              <a:buNone/>
            </a:pPr>
            <a:r>
              <a:rPr lang="ru-RU" dirty="0" smtClean="0"/>
              <a:t> </a:t>
            </a:r>
          </a:p>
          <a:p>
            <a:pPr>
              <a:buNone/>
            </a:pPr>
            <a:r>
              <a:rPr lang="ru-RU" i="1" dirty="0" smtClean="0"/>
              <a:t>Этот человек, </a:t>
            </a:r>
            <a:r>
              <a:rPr lang="ru-RU" b="1" i="1" dirty="0" smtClean="0"/>
              <a:t>как мне кажется</a:t>
            </a:r>
            <a:r>
              <a:rPr lang="ru-RU" i="1" dirty="0" smtClean="0"/>
              <a:t>, говорит правду.</a:t>
            </a:r>
            <a:endParaRPr lang="ru-RU" dirty="0" smtClean="0"/>
          </a:p>
          <a:p>
            <a:pPr>
              <a:buNone/>
            </a:pPr>
            <a:r>
              <a:rPr lang="ru-RU" i="1" dirty="0" smtClean="0"/>
              <a:t>Тетерев, </a:t>
            </a:r>
            <a:r>
              <a:rPr lang="ru-RU" b="1" i="1" dirty="0" smtClean="0"/>
              <a:t>я считаю</a:t>
            </a:r>
            <a:r>
              <a:rPr lang="ru-RU" i="1" dirty="0" smtClean="0"/>
              <a:t>, много умнее куропатки.</a:t>
            </a:r>
            <a:endParaRPr lang="ru-RU" dirty="0" smtClean="0"/>
          </a:p>
          <a:p>
            <a:endParaRPr lang="ru-RU"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0390" y="288758"/>
            <a:ext cx="9956800" cy="503238"/>
          </a:xfrm>
        </p:spPr>
        <p:txBody>
          <a:bodyPr>
            <a:normAutofit fontScale="90000"/>
          </a:bodyPr>
          <a:lstStyle/>
          <a:p>
            <a:pPr algn="ctr"/>
            <a:r>
              <a:rPr lang="ru-RU" b="1" dirty="0" smtClean="0"/>
              <a:t>Отличай</a:t>
            </a:r>
            <a:endParaRPr lang="ru-RU" dirty="0"/>
          </a:p>
        </p:txBody>
      </p:sp>
      <p:graphicFrame>
        <p:nvGraphicFramePr>
          <p:cNvPr id="4" name="Таблица 3"/>
          <p:cNvGraphicFramePr>
            <a:graphicFrameLocks noGrp="1"/>
          </p:cNvGraphicFramePr>
          <p:nvPr/>
        </p:nvGraphicFramePr>
        <p:xfrm>
          <a:off x="830179" y="1070812"/>
          <a:ext cx="10467474" cy="5149513"/>
        </p:xfrm>
        <a:graphic>
          <a:graphicData uri="http://schemas.openxmlformats.org/drawingml/2006/table">
            <a:tbl>
              <a:tblPr/>
              <a:tblGrid>
                <a:gridCol w="4551955"/>
                <a:gridCol w="5915519"/>
              </a:tblGrid>
              <a:tr h="545561">
                <a:tc>
                  <a:txBody>
                    <a:bodyPr/>
                    <a:lstStyle/>
                    <a:p>
                      <a:pPr algn="ctr">
                        <a:lnSpc>
                          <a:spcPct val="115000"/>
                        </a:lnSpc>
                        <a:spcAft>
                          <a:spcPts val="0"/>
                        </a:spcAft>
                      </a:pPr>
                      <a:r>
                        <a:rPr lang="ru-RU" sz="2400" b="1" dirty="0">
                          <a:latin typeface="Times New Roman"/>
                          <a:ea typeface="MS Mincho"/>
                          <a:cs typeface="Calibri"/>
                        </a:rPr>
                        <a:t>Вводные слова</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b="1">
                          <a:latin typeface="Times New Roman"/>
                          <a:ea typeface="MS Mincho"/>
                          <a:cs typeface="Calibri"/>
                        </a:rPr>
                        <a:t>Омонимичные слова</a:t>
                      </a:r>
                      <a:endParaRPr lang="ru-RU" sz="2400">
                        <a:latin typeface="Calibri"/>
                        <a:ea typeface="MS Mincho"/>
                        <a:cs typeface="Calibri"/>
                      </a:endParaRPr>
                    </a:p>
                  </a:txBody>
                  <a:tcPr marL="68580" marR="68580" marT="0" marB="0">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tcPr>
                </a:tc>
              </a:tr>
              <a:tr h="1091123">
                <a:tc>
                  <a:txBody>
                    <a:bodyPr/>
                    <a:lstStyle/>
                    <a:p>
                      <a:pPr algn="ctr">
                        <a:lnSpc>
                          <a:spcPct val="115000"/>
                        </a:lnSpc>
                        <a:spcAft>
                          <a:spcPts val="0"/>
                        </a:spcAft>
                      </a:pPr>
                      <a:r>
                        <a:rPr lang="ru-RU" sz="2400" b="1" dirty="0">
                          <a:latin typeface="Times New Roman"/>
                          <a:ea typeface="MS Mincho"/>
                          <a:cs typeface="Calibri"/>
                        </a:rPr>
                        <a:t>Можно опустить</a:t>
                      </a:r>
                      <a:endParaRPr lang="ru-RU" sz="2400" dirty="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b="1" dirty="0">
                          <a:latin typeface="Times New Roman"/>
                          <a:ea typeface="MS Mincho"/>
                          <a:cs typeface="Calibri"/>
                        </a:rPr>
                        <a:t>Нельзя опустить, являются членом предложения</a:t>
                      </a:r>
                      <a:endParaRPr lang="ru-RU" sz="2400" dirty="0">
                        <a:latin typeface="Calibri"/>
                        <a:ea typeface="MS Mincho"/>
                        <a:cs typeface="Calibri"/>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1123">
                <a:tc>
                  <a:txBody>
                    <a:bodyPr/>
                    <a:lstStyle/>
                    <a:p>
                      <a:pPr algn="just">
                        <a:lnSpc>
                          <a:spcPct val="115000"/>
                        </a:lnSpc>
                        <a:spcAft>
                          <a:spcPts val="0"/>
                        </a:spcAft>
                      </a:pPr>
                      <a:r>
                        <a:rPr lang="ru-RU" sz="2400">
                          <a:latin typeface="Times New Roman"/>
                          <a:ea typeface="MS Mincho"/>
                          <a:cs typeface="Calibri"/>
                        </a:rPr>
                        <a:t>Мои вопросы, </a:t>
                      </a:r>
                      <a:r>
                        <a:rPr lang="ru-RU" sz="2400" b="1">
                          <a:latin typeface="Times New Roman"/>
                          <a:ea typeface="MS Mincho"/>
                          <a:cs typeface="Calibri"/>
                        </a:rPr>
                        <a:t>очевидно</a:t>
                      </a:r>
                      <a:r>
                        <a:rPr lang="ru-RU" sz="2400">
                          <a:latin typeface="Times New Roman"/>
                          <a:ea typeface="MS Mincho"/>
                          <a:cs typeface="Calibri"/>
                        </a:rPr>
                        <a:t>, встревожили её.</a:t>
                      </a:r>
                      <a:endParaRPr lang="ru-RU" sz="240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u="dbl" dirty="0">
                          <a:latin typeface="Times New Roman"/>
                          <a:ea typeface="MS Mincho"/>
                          <a:cs typeface="Calibri"/>
                        </a:rPr>
                        <a:t>Было очевидно</a:t>
                      </a:r>
                      <a:r>
                        <a:rPr lang="ru-RU" sz="2400" dirty="0">
                          <a:latin typeface="Times New Roman"/>
                          <a:ea typeface="MS Mincho"/>
                          <a:cs typeface="Calibri"/>
                        </a:rPr>
                        <a:t>, что этого хочет отец.</a:t>
                      </a:r>
                      <a:endParaRPr lang="ru-RU" sz="2400" dirty="0">
                        <a:latin typeface="Calibri"/>
                        <a:ea typeface="MS Mincho"/>
                        <a:cs typeface="Calibri"/>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91123">
                <a:tc>
                  <a:txBody>
                    <a:bodyPr/>
                    <a:lstStyle/>
                    <a:p>
                      <a:pPr algn="just">
                        <a:lnSpc>
                          <a:spcPct val="115000"/>
                        </a:lnSpc>
                        <a:spcAft>
                          <a:spcPts val="0"/>
                        </a:spcAft>
                      </a:pPr>
                      <a:r>
                        <a:rPr lang="ru-RU" sz="2400" b="1">
                          <a:latin typeface="Times New Roman"/>
                          <a:ea typeface="MS Mincho"/>
                          <a:cs typeface="Calibri"/>
                        </a:rPr>
                        <a:t>Понятно</a:t>
                      </a:r>
                      <a:r>
                        <a:rPr lang="ru-RU" sz="2400">
                          <a:latin typeface="Times New Roman"/>
                          <a:ea typeface="MS Mincho"/>
                          <a:cs typeface="Calibri"/>
                        </a:rPr>
                        <a:t>, мне не терпелось рассказать.</a:t>
                      </a:r>
                      <a:endParaRPr lang="ru-RU" sz="240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400" dirty="0">
                          <a:latin typeface="Times New Roman"/>
                          <a:ea typeface="MS Mincho"/>
                          <a:cs typeface="Calibri"/>
                        </a:rPr>
                        <a:t>Он излагал свои мысли </a:t>
                      </a:r>
                      <a:r>
                        <a:rPr lang="ru-RU" sz="2400" u="dotDash" dirty="0">
                          <a:latin typeface="Times New Roman"/>
                          <a:ea typeface="MS Mincho"/>
                          <a:cs typeface="Calibri"/>
                        </a:rPr>
                        <a:t>понятно</a:t>
                      </a:r>
                      <a:r>
                        <a:rPr lang="ru-RU" sz="2400" dirty="0">
                          <a:latin typeface="Times New Roman"/>
                          <a:ea typeface="MS Mincho"/>
                          <a:cs typeface="Calibri"/>
                        </a:rPr>
                        <a:t>.</a:t>
                      </a:r>
                      <a:endParaRPr lang="ru-RU" sz="2400" dirty="0">
                        <a:latin typeface="Calibri"/>
                        <a:ea typeface="MS Mincho"/>
                        <a:cs typeface="Calibri"/>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45561">
                <a:tc>
                  <a:txBody>
                    <a:bodyPr/>
                    <a:lstStyle/>
                    <a:p>
                      <a:pPr algn="just">
                        <a:lnSpc>
                          <a:spcPct val="115000"/>
                        </a:lnSpc>
                        <a:spcAft>
                          <a:spcPts val="0"/>
                        </a:spcAft>
                      </a:pPr>
                      <a:r>
                        <a:rPr lang="ru-RU" sz="2400" b="1">
                          <a:latin typeface="Times New Roman"/>
                          <a:ea typeface="MS Mincho"/>
                          <a:cs typeface="Calibri"/>
                        </a:rPr>
                        <a:t>Видно</a:t>
                      </a:r>
                      <a:r>
                        <a:rPr lang="ru-RU" sz="2400">
                          <a:latin typeface="Times New Roman"/>
                          <a:ea typeface="MS Mincho"/>
                          <a:cs typeface="Calibri"/>
                        </a:rPr>
                        <a:t>, вы меня плохо знаете.</a:t>
                      </a:r>
                      <a:endParaRPr lang="ru-RU" sz="240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400" dirty="0">
                          <a:latin typeface="Times New Roman"/>
                          <a:ea typeface="MS Mincho"/>
                          <a:cs typeface="Calibri"/>
                        </a:rPr>
                        <a:t>Озеро </a:t>
                      </a:r>
                      <a:r>
                        <a:rPr lang="ru-RU" sz="2400" u="dbl" dirty="0">
                          <a:latin typeface="Times New Roman"/>
                          <a:ea typeface="MS Mincho"/>
                          <a:cs typeface="Calibri"/>
                        </a:rPr>
                        <a:t>видно</a:t>
                      </a:r>
                      <a:r>
                        <a:rPr lang="ru-RU" sz="2400" dirty="0">
                          <a:latin typeface="Times New Roman"/>
                          <a:ea typeface="MS Mincho"/>
                          <a:cs typeface="Calibri"/>
                        </a:rPr>
                        <a:t> за тем лесочком.</a:t>
                      </a:r>
                      <a:endParaRPr lang="ru-RU" sz="2400" dirty="0">
                        <a:latin typeface="Calibri"/>
                        <a:ea typeface="MS Mincho"/>
                        <a:cs typeface="Calibri"/>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85022">
                <a:tc>
                  <a:txBody>
                    <a:bodyPr/>
                    <a:lstStyle/>
                    <a:p>
                      <a:pPr algn="just">
                        <a:lnSpc>
                          <a:spcPct val="115000"/>
                        </a:lnSpc>
                        <a:spcAft>
                          <a:spcPts val="0"/>
                        </a:spcAft>
                      </a:pPr>
                      <a:r>
                        <a:rPr lang="ru-RU" sz="2400">
                          <a:latin typeface="Times New Roman"/>
                          <a:ea typeface="MS Mincho"/>
                          <a:cs typeface="Calibri"/>
                        </a:rPr>
                        <a:t>Тайга, </a:t>
                      </a:r>
                      <a:r>
                        <a:rPr lang="ru-RU" sz="2400" b="1">
                          <a:latin typeface="Times New Roman"/>
                          <a:ea typeface="MS Mincho"/>
                          <a:cs typeface="Calibri"/>
                        </a:rPr>
                        <a:t>казалось</a:t>
                      </a:r>
                      <a:r>
                        <a:rPr lang="ru-RU" sz="2400">
                          <a:latin typeface="Times New Roman"/>
                          <a:ea typeface="MS Mincho"/>
                          <a:cs typeface="Calibri"/>
                        </a:rPr>
                        <a:t>, дремала.</a:t>
                      </a:r>
                      <a:endParaRPr lang="ru-RU" sz="240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400" dirty="0">
                          <a:latin typeface="Times New Roman"/>
                          <a:ea typeface="MS Mincho"/>
                          <a:cs typeface="Calibri"/>
                        </a:rPr>
                        <a:t>Дворец </a:t>
                      </a:r>
                      <a:r>
                        <a:rPr lang="ru-RU" sz="2400" u="dbl" dirty="0">
                          <a:latin typeface="Times New Roman"/>
                          <a:ea typeface="MS Mincho"/>
                          <a:cs typeface="Calibri"/>
                        </a:rPr>
                        <a:t>казался островом</a:t>
                      </a:r>
                      <a:r>
                        <a:rPr lang="ru-RU" sz="2400" dirty="0">
                          <a:latin typeface="Times New Roman"/>
                          <a:ea typeface="MS Mincho"/>
                          <a:cs typeface="Calibri"/>
                        </a:rPr>
                        <a:t> печальным.</a:t>
                      </a:r>
                      <a:endParaRPr lang="ru-RU" sz="2400" dirty="0">
                        <a:latin typeface="Calibri"/>
                        <a:ea typeface="MS Mincho"/>
                        <a:cs typeface="Calibri"/>
                      </a:endParaRPr>
                    </a:p>
                  </a:txBody>
                  <a:tcPr marL="68580" marR="68580" marT="0" marB="0" anchor="ctr">
                    <a:lnL w="28575"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74638"/>
            <a:ext cx="10844463" cy="1143000"/>
          </a:xfrm>
        </p:spPr>
        <p:txBody>
          <a:bodyPr>
            <a:normAutofit fontScale="90000"/>
          </a:bodyPr>
          <a:lstStyle/>
          <a:p>
            <a:r>
              <a:rPr lang="ru-RU" b="1" cap="none" dirty="0" smtClean="0"/>
              <a:t>1. Укажите предложения, в которых выделенные слова (словосочетания) являются вводными (учтите, что знаки препинания не расставлены): </a:t>
            </a:r>
            <a:r>
              <a:rPr lang="ru-RU" b="1" i="1" cap="none" dirty="0" smtClean="0"/>
              <a:t>3, 4, 5</a:t>
            </a:r>
            <a:endParaRPr lang="ru-RU" i="1" cap="none" dirty="0"/>
          </a:p>
        </p:txBody>
      </p:sp>
      <p:sp>
        <p:nvSpPr>
          <p:cNvPr id="3" name="Содержимое 2"/>
          <p:cNvSpPr>
            <a:spLocks noGrp="1"/>
          </p:cNvSpPr>
          <p:nvPr>
            <p:ph sz="quarter" idx="1"/>
          </p:nvPr>
        </p:nvSpPr>
        <p:spPr/>
        <p:txBody>
          <a:bodyPr/>
          <a:lstStyle/>
          <a:p>
            <a:pPr>
              <a:buNone/>
            </a:pPr>
            <a:r>
              <a:rPr lang="ru-RU" dirty="0" smtClean="0"/>
              <a:t>1) </a:t>
            </a:r>
            <a:r>
              <a:rPr lang="ru-RU" sz="2800" dirty="0" smtClean="0"/>
              <a:t>А всё-таки почему вы тогда не взяли меня с собой?</a:t>
            </a:r>
          </a:p>
          <a:p>
            <a:pPr>
              <a:buNone/>
            </a:pPr>
            <a:r>
              <a:rPr lang="ru-RU" sz="2800" dirty="0" smtClean="0"/>
              <a:t>2) У волнистых попугайчиков нарост у основания клюва может быть голубого или синего цвета.</a:t>
            </a:r>
          </a:p>
          <a:p>
            <a:pPr>
              <a:buNone/>
            </a:pPr>
            <a:r>
              <a:rPr lang="ru-RU" sz="2800" dirty="0" smtClean="0"/>
              <a:t>3)  В озёрах с чистой водой говорят можно найти мелкий жемчуг.</a:t>
            </a:r>
          </a:p>
          <a:p>
            <a:pPr>
              <a:buNone/>
            </a:pPr>
            <a:r>
              <a:rPr lang="ru-RU" sz="2800" dirty="0" smtClean="0"/>
              <a:t>4) Опыт однако свидетельствует что без тренировок тут не обойтись.</a:t>
            </a:r>
          </a:p>
          <a:p>
            <a:pPr>
              <a:buNone/>
            </a:pPr>
            <a:r>
              <a:rPr lang="ru-RU" sz="2800" dirty="0" smtClean="0"/>
              <a:t>5) Безусловно научиться совмещать свои цели с потребностями общества нелегко.</a:t>
            </a:r>
          </a:p>
          <a:p>
            <a:endParaRPr lang="ru-RU"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2435" y="231494"/>
            <a:ext cx="10765217" cy="1215341"/>
          </a:xfrm>
        </p:spPr>
        <p:txBody>
          <a:bodyPr>
            <a:normAutofit fontScale="90000"/>
          </a:bodyPr>
          <a:lstStyle/>
          <a:p>
            <a:r>
              <a:rPr lang="ru-RU" b="1" cap="none" dirty="0" smtClean="0"/>
              <a:t>2. </a:t>
            </a:r>
            <a:r>
              <a:rPr lang="be-BY" b="1" cap="none" dirty="0" smtClean="0"/>
              <a:t>Вводные слова (словосочетания) есть в предложениях (учтите, что знаки препинания не расставлены): </a:t>
            </a:r>
            <a:r>
              <a:rPr lang="be-BY" sz="2000" b="1" i="1" cap="none" dirty="0" smtClean="0"/>
              <a:t>2, 4, 6, 9, 11, 14</a:t>
            </a:r>
            <a:endParaRPr lang="ru-RU" sz="2000" i="1" cap="none" dirty="0"/>
          </a:p>
        </p:txBody>
      </p:sp>
      <p:sp>
        <p:nvSpPr>
          <p:cNvPr id="3" name="Содержимое 2"/>
          <p:cNvSpPr>
            <a:spLocks noGrp="1"/>
          </p:cNvSpPr>
          <p:nvPr>
            <p:ph sz="quarter" idx="1"/>
          </p:nvPr>
        </p:nvSpPr>
        <p:spPr>
          <a:xfrm>
            <a:off x="240633" y="1600200"/>
            <a:ext cx="11093114" cy="4873752"/>
          </a:xfrm>
        </p:spPr>
        <p:txBody>
          <a:bodyPr>
            <a:normAutofit fontScale="25000" lnSpcReduction="20000"/>
          </a:bodyPr>
          <a:lstStyle/>
          <a:p>
            <a:pPr>
              <a:buNone/>
            </a:pPr>
            <a:r>
              <a:rPr lang="ru-RU" b="1" dirty="0" smtClean="0"/>
              <a:t> </a:t>
            </a:r>
            <a:r>
              <a:rPr lang="ru-RU" sz="7200" dirty="0" smtClean="0"/>
              <a:t>1) </a:t>
            </a:r>
            <a:r>
              <a:rPr lang="be-BY" sz="7200" dirty="0" smtClean="0"/>
              <a:t>Казалось что вот-вот разразится гроза.</a:t>
            </a:r>
            <a:endParaRPr lang="ru-RU" sz="7200" dirty="0" smtClean="0"/>
          </a:p>
          <a:p>
            <a:pPr>
              <a:buNone/>
            </a:pPr>
            <a:r>
              <a:rPr lang="ru-RU" sz="7200" dirty="0" smtClean="0"/>
              <a:t>2) </a:t>
            </a:r>
            <a:r>
              <a:rPr lang="be-BY" sz="7200" dirty="0" smtClean="0"/>
              <a:t>Много важных чиновников лечилось у Бехтерева да и к самой императрице был он по слухам вхож.</a:t>
            </a:r>
            <a:endParaRPr lang="ru-RU" sz="7200" dirty="0" smtClean="0"/>
          </a:p>
          <a:p>
            <a:pPr>
              <a:buNone/>
            </a:pPr>
            <a:r>
              <a:rPr lang="ru-RU" sz="7200" dirty="0" smtClean="0"/>
              <a:t>3) </a:t>
            </a:r>
            <a:r>
              <a:rPr lang="be-BY" sz="7200" dirty="0" smtClean="0"/>
              <a:t>Статистический анализ поначалу дал как будто бы слабое подтверждение нашей гипотезе но оказалось что это ошибка.</a:t>
            </a:r>
            <a:endParaRPr lang="ru-RU" sz="7200" dirty="0" smtClean="0"/>
          </a:p>
          <a:p>
            <a:pPr>
              <a:buNone/>
            </a:pPr>
            <a:r>
              <a:rPr lang="ru-RU" sz="7200" dirty="0" smtClean="0"/>
              <a:t>4) </a:t>
            </a:r>
            <a:r>
              <a:rPr lang="be-BY" sz="7200" dirty="0" smtClean="0"/>
              <a:t>Тут к неописуемому восхищению Пети на старом кухонном столе была устроена целая слесарная мастерская.</a:t>
            </a:r>
            <a:endParaRPr lang="ru-RU" sz="7200" dirty="0" smtClean="0"/>
          </a:p>
          <a:p>
            <a:pPr>
              <a:buNone/>
            </a:pPr>
            <a:r>
              <a:rPr lang="ru-RU" sz="7200" dirty="0" smtClean="0"/>
              <a:t>5) </a:t>
            </a:r>
            <a:r>
              <a:rPr lang="be-BY" sz="7200" dirty="0" smtClean="0"/>
              <a:t>Именно поздней осенью Пушкин чувствовал прилив творческих сил.</a:t>
            </a:r>
            <a:endParaRPr lang="ru-RU" sz="7200" dirty="0" smtClean="0"/>
          </a:p>
          <a:p>
            <a:pPr>
              <a:buNone/>
            </a:pPr>
            <a:r>
              <a:rPr lang="ru-RU" sz="7200" dirty="0" smtClean="0"/>
              <a:t>6) </a:t>
            </a:r>
            <a:r>
              <a:rPr lang="be-BY" sz="7200" dirty="0" smtClean="0"/>
              <a:t>С сыном однако он употребил ту дипломатию которую всегда применял в важных случаях.</a:t>
            </a:r>
            <a:endParaRPr lang="ru-RU" sz="7200" dirty="0" smtClean="0"/>
          </a:p>
          <a:p>
            <a:pPr>
              <a:buNone/>
            </a:pPr>
            <a:r>
              <a:rPr lang="ru-RU" sz="7200" dirty="0" smtClean="0"/>
              <a:t>7) </a:t>
            </a:r>
            <a:r>
              <a:rPr lang="be-BY" sz="7200" dirty="0" smtClean="0"/>
              <a:t>В переплетении узких улочек мелодия казалась особенно грустной и зовущей.</a:t>
            </a:r>
            <a:endParaRPr lang="ru-RU" sz="7200" dirty="0" smtClean="0"/>
          </a:p>
          <a:p>
            <a:pPr>
              <a:buNone/>
            </a:pPr>
            <a:r>
              <a:rPr lang="ru-RU" sz="7200" dirty="0" smtClean="0"/>
              <a:t>8) </a:t>
            </a:r>
            <a:r>
              <a:rPr lang="be-BY" sz="7200" dirty="0" smtClean="0"/>
              <a:t>Им кажется что они нашли жемчужину и сжимают её мёртвой хваткой.</a:t>
            </a:r>
            <a:endParaRPr lang="ru-RU" sz="7200" dirty="0" smtClean="0"/>
          </a:p>
          <a:p>
            <a:pPr>
              <a:buNone/>
            </a:pPr>
            <a:r>
              <a:rPr lang="ru-RU" sz="7200" dirty="0" smtClean="0"/>
              <a:t>9) </a:t>
            </a:r>
            <a:r>
              <a:rPr lang="be-BY" sz="7200" dirty="0" smtClean="0"/>
              <a:t>Сегодня юнга завтра матрос а там надо полагать и боцманом станешь.</a:t>
            </a:r>
            <a:endParaRPr lang="ru-RU" sz="7200" dirty="0" smtClean="0"/>
          </a:p>
          <a:p>
            <a:pPr>
              <a:buNone/>
            </a:pPr>
            <a:r>
              <a:rPr lang="ru-RU" sz="7200" dirty="0" smtClean="0"/>
              <a:t>10) </a:t>
            </a:r>
            <a:r>
              <a:rPr lang="be-BY" sz="7200" dirty="0" smtClean="0"/>
              <a:t>Именно так и не следует с ним разговаривать.</a:t>
            </a:r>
            <a:endParaRPr lang="ru-RU" sz="7200" dirty="0" smtClean="0"/>
          </a:p>
          <a:p>
            <a:pPr>
              <a:buNone/>
            </a:pPr>
            <a:r>
              <a:rPr lang="be-BY" sz="7200" dirty="0" smtClean="0"/>
              <a:t>11) </a:t>
            </a:r>
            <a:r>
              <a:rPr lang="ru-RU" sz="7200" dirty="0" smtClean="0"/>
              <a:t>Новичку полёт над тайгою наверное покажется утомительным.</a:t>
            </a:r>
          </a:p>
          <a:p>
            <a:pPr>
              <a:buNone/>
            </a:pPr>
            <a:r>
              <a:rPr lang="ru-RU" sz="7200" dirty="0" smtClean="0"/>
              <a:t>12) Не знаю возможно ли будет прекратить издание моего романа.</a:t>
            </a:r>
          </a:p>
          <a:p>
            <a:pPr>
              <a:buNone/>
            </a:pPr>
            <a:r>
              <a:rPr lang="ru-RU" sz="7200" dirty="0" smtClean="0"/>
              <a:t>13) Порой он не спал целыми ночами и работал.</a:t>
            </a:r>
          </a:p>
          <a:p>
            <a:pPr>
              <a:buNone/>
            </a:pPr>
            <a:r>
              <a:rPr lang="ru-RU" sz="7200" dirty="0" smtClean="0"/>
              <a:t>14) Он кстати сказать неплохой художник.</a:t>
            </a:r>
          </a:p>
          <a:p>
            <a:pPr>
              <a:buNone/>
            </a:pPr>
            <a:r>
              <a:rPr lang="ru-RU" sz="7200" dirty="0" smtClean="0"/>
              <a:t>15) Он весьма кстати рассказал забавную историю.</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6568"/>
            <a:ext cx="11887200" cy="575427"/>
          </a:xfrm>
        </p:spPr>
        <p:txBody>
          <a:bodyPr/>
          <a:lstStyle/>
          <a:p>
            <a:pPr algn="ctr"/>
            <a:r>
              <a:rPr lang="ru-RU" b="1" dirty="0" smtClean="0"/>
              <a:t>Однородные члены предложения</a:t>
            </a:r>
            <a:r>
              <a:rPr lang="en-US" b="1" dirty="0" smtClean="0"/>
              <a:t>, </a:t>
            </a:r>
            <a:r>
              <a:rPr lang="ru-RU" b="1" dirty="0" smtClean="0"/>
              <a:t>пунктуация при них</a:t>
            </a:r>
            <a:endParaRPr lang="ru-RU" dirty="0"/>
          </a:p>
        </p:txBody>
      </p:sp>
      <p:sp>
        <p:nvSpPr>
          <p:cNvPr id="3" name="Содержимое 2"/>
          <p:cNvSpPr>
            <a:spLocks noGrp="1"/>
          </p:cNvSpPr>
          <p:nvPr>
            <p:ph sz="quarter" idx="1"/>
          </p:nvPr>
        </p:nvSpPr>
        <p:spPr>
          <a:xfrm>
            <a:off x="609600" y="950495"/>
            <a:ext cx="10868526" cy="5523457"/>
          </a:xfrm>
        </p:spPr>
        <p:txBody>
          <a:bodyPr/>
          <a:lstStyle/>
          <a:p>
            <a:pPr lvl="0">
              <a:buNone/>
            </a:pPr>
            <a:r>
              <a:rPr lang="ru-RU" dirty="0" smtClean="0"/>
              <a:t>Если обозначить однородный член значком О, то наиболее распространённые случаи постановки запятых между однородными членами можно показать схематически:</a:t>
            </a:r>
          </a:p>
          <a:p>
            <a:pPr>
              <a:buNone/>
            </a:pPr>
            <a:r>
              <a:rPr lang="ru-RU" dirty="0" smtClean="0"/>
              <a:t> </a:t>
            </a:r>
          </a:p>
          <a:p>
            <a:pPr>
              <a:buNone/>
            </a:pPr>
            <a:r>
              <a:rPr lang="ru-RU" b="1" dirty="0" smtClean="0"/>
              <a:t>1) О и О	</a:t>
            </a:r>
            <a:r>
              <a:rPr lang="en-US" b="1" dirty="0" smtClean="0"/>
              <a:t>	</a:t>
            </a:r>
            <a:r>
              <a:rPr lang="ru-RU" b="1" dirty="0" smtClean="0"/>
              <a:t>6) и О, и О, и О</a:t>
            </a:r>
            <a:r>
              <a:rPr lang="en-US" b="1" dirty="0" smtClean="0"/>
              <a:t> 		</a:t>
            </a:r>
            <a:r>
              <a:rPr lang="ru-RU" b="1" dirty="0" smtClean="0"/>
              <a:t>11) О, но О</a:t>
            </a:r>
            <a:endParaRPr lang="ru-RU" dirty="0" smtClean="0"/>
          </a:p>
          <a:p>
            <a:pPr>
              <a:buNone/>
            </a:pPr>
            <a:r>
              <a:rPr lang="ru-RU" b="1" dirty="0" smtClean="0"/>
              <a:t>2) О, О и О	</a:t>
            </a:r>
            <a:r>
              <a:rPr lang="en-US" b="1" dirty="0" smtClean="0"/>
              <a:t>	</a:t>
            </a:r>
            <a:r>
              <a:rPr lang="ru-RU" b="1" dirty="0" smtClean="0"/>
              <a:t>7) О, О, и О, и О		12) О или О</a:t>
            </a:r>
            <a:r>
              <a:rPr lang="en-US" b="1" dirty="0" smtClean="0"/>
              <a:t>	</a:t>
            </a:r>
            <a:endParaRPr lang="ru-RU" dirty="0" smtClean="0"/>
          </a:p>
          <a:p>
            <a:pPr>
              <a:buNone/>
            </a:pPr>
            <a:r>
              <a:rPr lang="ru-RU" b="1" dirty="0" smtClean="0"/>
              <a:t>3) О и О, О и О	8) О да (</a:t>
            </a:r>
            <a:r>
              <a:rPr lang="ru-RU" b="1" dirty="0" err="1" smtClean="0"/>
              <a:t>=и</a:t>
            </a:r>
            <a:r>
              <a:rPr lang="ru-RU" b="1" dirty="0" smtClean="0"/>
              <a:t>) О</a:t>
            </a:r>
            <a:r>
              <a:rPr lang="en-US" b="1" dirty="0" smtClean="0"/>
              <a:t> </a:t>
            </a:r>
            <a:r>
              <a:rPr lang="ru-RU" b="1" dirty="0" smtClean="0"/>
              <a:t>	</a:t>
            </a:r>
            <a:r>
              <a:rPr lang="en-US" b="1" dirty="0" smtClean="0"/>
              <a:t>	</a:t>
            </a:r>
            <a:r>
              <a:rPr lang="ru-RU" b="1" dirty="0" smtClean="0"/>
              <a:t>13) или О, или О</a:t>
            </a:r>
            <a:endParaRPr lang="ru-RU" dirty="0" smtClean="0"/>
          </a:p>
          <a:p>
            <a:pPr>
              <a:buNone/>
            </a:pPr>
            <a:r>
              <a:rPr lang="ru-RU" b="1" dirty="0" smtClean="0"/>
              <a:t>4) и О, и О	</a:t>
            </a:r>
            <a:r>
              <a:rPr lang="en-US" b="1" dirty="0" smtClean="0"/>
              <a:t>	</a:t>
            </a:r>
            <a:r>
              <a:rPr lang="ru-RU" b="1" dirty="0" smtClean="0"/>
              <a:t>9) ни О, ни О</a:t>
            </a:r>
            <a:r>
              <a:rPr lang="en-US" b="1" dirty="0" smtClean="0"/>
              <a:t> </a:t>
            </a:r>
            <a:r>
              <a:rPr lang="ru-RU" b="1" dirty="0" smtClean="0"/>
              <a:t>	</a:t>
            </a:r>
            <a:r>
              <a:rPr lang="en-US" b="1" dirty="0" smtClean="0"/>
              <a:t>	</a:t>
            </a:r>
            <a:r>
              <a:rPr lang="ru-RU" b="1" dirty="0" smtClean="0"/>
              <a:t>14) О либо О</a:t>
            </a:r>
            <a:endParaRPr lang="ru-RU" dirty="0" smtClean="0"/>
          </a:p>
          <a:p>
            <a:pPr>
              <a:buNone/>
            </a:pPr>
            <a:r>
              <a:rPr lang="ru-RU" b="1" dirty="0" smtClean="0"/>
              <a:t>5) О, и О, и О</a:t>
            </a:r>
            <a:r>
              <a:rPr lang="en-US" b="1" dirty="0" smtClean="0"/>
              <a:t>	</a:t>
            </a:r>
            <a:r>
              <a:rPr lang="ru-RU" b="1" dirty="0" smtClean="0"/>
              <a:t>10) О, а О</a:t>
            </a:r>
            <a:r>
              <a:rPr lang="en-US" b="1" dirty="0" smtClean="0"/>
              <a:t>			</a:t>
            </a:r>
            <a:r>
              <a:rPr lang="ru-RU" b="1" dirty="0" smtClean="0"/>
              <a:t>15) либо О, либо О</a:t>
            </a:r>
            <a:endParaRPr lang="en-US" b="1" dirty="0" smtClean="0"/>
          </a:p>
          <a:p>
            <a:pPr>
              <a:buNone/>
            </a:pPr>
            <a:r>
              <a:rPr lang="ru-RU" b="1" dirty="0" smtClean="0"/>
              <a:t>16) О, да (</a:t>
            </a:r>
            <a:r>
              <a:rPr lang="ru-RU" b="1" dirty="0" err="1" smtClean="0"/>
              <a:t>=но</a:t>
            </a:r>
            <a:r>
              <a:rPr lang="ru-RU" b="1" dirty="0" smtClean="0"/>
              <a:t>) О</a:t>
            </a:r>
            <a:endParaRPr lang="ru-RU"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6568"/>
            <a:ext cx="11887200" cy="575427"/>
          </a:xfrm>
        </p:spPr>
        <p:txBody>
          <a:bodyPr/>
          <a:lstStyle/>
          <a:p>
            <a:pPr algn="ctr"/>
            <a:r>
              <a:rPr lang="ru-RU" b="1" dirty="0" smtClean="0"/>
              <a:t>Однородные члены предложения</a:t>
            </a:r>
            <a:r>
              <a:rPr lang="en-US" b="1" dirty="0" smtClean="0"/>
              <a:t>, </a:t>
            </a:r>
            <a:r>
              <a:rPr lang="ru-RU" b="1" dirty="0" smtClean="0"/>
              <a:t>пунктуация при них</a:t>
            </a:r>
            <a:endParaRPr lang="ru-RU" dirty="0"/>
          </a:p>
        </p:txBody>
      </p:sp>
      <p:sp>
        <p:nvSpPr>
          <p:cNvPr id="3" name="Содержимое 2"/>
          <p:cNvSpPr>
            <a:spLocks noGrp="1"/>
          </p:cNvSpPr>
          <p:nvPr>
            <p:ph sz="quarter" idx="1"/>
          </p:nvPr>
        </p:nvSpPr>
        <p:spPr>
          <a:xfrm>
            <a:off x="609600" y="950495"/>
            <a:ext cx="10868526" cy="5523457"/>
          </a:xfrm>
        </p:spPr>
        <p:txBody>
          <a:bodyPr/>
          <a:lstStyle/>
          <a:p>
            <a:pPr marL="457200" lvl="0" indent="-457200">
              <a:buNone/>
            </a:pPr>
            <a:r>
              <a:rPr lang="en-US" b="1" dirty="0" smtClean="0"/>
              <a:t>2.</a:t>
            </a:r>
            <a:r>
              <a:rPr lang="en-US" b="1" i="1" dirty="0" smtClean="0"/>
              <a:t> </a:t>
            </a:r>
            <a:r>
              <a:rPr lang="ru-RU" b="1" i="1" dirty="0" smtClean="0"/>
              <a:t>Запомните</a:t>
            </a:r>
            <a:r>
              <a:rPr lang="ru-RU" b="1" dirty="0" smtClean="0"/>
              <a:t>: </a:t>
            </a:r>
            <a:r>
              <a:rPr lang="ru-RU" dirty="0" smtClean="0"/>
              <a:t>запятые нельзя ставить </a:t>
            </a:r>
            <a:r>
              <a:rPr lang="ru-RU" b="1" i="1" dirty="0" smtClean="0"/>
              <a:t>просто перед</a:t>
            </a:r>
            <a:r>
              <a:rPr lang="ru-RU" i="1" dirty="0" smtClean="0"/>
              <a:t> </a:t>
            </a:r>
            <a:r>
              <a:rPr lang="ru-RU" dirty="0" smtClean="0"/>
              <a:t>союзами, их нужно ставить </a:t>
            </a:r>
            <a:r>
              <a:rPr lang="ru-RU" b="1" i="1" dirty="0" smtClean="0"/>
              <a:t>между однородными членами</a:t>
            </a:r>
            <a:r>
              <a:rPr lang="ru-RU" i="1" dirty="0" smtClean="0"/>
              <a:t>.</a:t>
            </a:r>
            <a:endParaRPr lang="ru-RU" dirty="0" smtClean="0"/>
          </a:p>
          <a:p>
            <a:pPr>
              <a:buNone/>
            </a:pPr>
            <a:r>
              <a:rPr lang="ru-RU" dirty="0" smtClean="0"/>
              <a:t>Если однородные члены соединяются составными (градационными) союзами, то запятая ставится только перед второй частью союза (т.е. </a:t>
            </a:r>
            <a:r>
              <a:rPr lang="ru-RU" b="1" i="1" dirty="0" smtClean="0"/>
              <a:t>между однородными членами</a:t>
            </a:r>
            <a:r>
              <a:rPr lang="ru-RU" dirty="0" smtClean="0"/>
              <a:t>):</a:t>
            </a:r>
          </a:p>
          <a:p>
            <a:pPr>
              <a:buNone/>
            </a:pPr>
            <a:r>
              <a:rPr lang="ru-RU" b="1" dirty="0" smtClean="0"/>
              <a:t>не только О, но и О			как О, так и О</a:t>
            </a:r>
            <a:endParaRPr lang="ru-RU" dirty="0" smtClean="0"/>
          </a:p>
          <a:p>
            <a:pPr>
              <a:buNone/>
            </a:pPr>
            <a:r>
              <a:rPr lang="ru-RU" b="1" dirty="0" smtClean="0"/>
              <a:t> </a:t>
            </a:r>
            <a:endParaRPr lang="ru-RU" dirty="0" smtClean="0"/>
          </a:p>
          <a:p>
            <a:pPr lvl="0">
              <a:buNone/>
            </a:pPr>
            <a:r>
              <a:rPr lang="en-US" b="1" dirty="0" smtClean="0"/>
              <a:t>3.</a:t>
            </a:r>
            <a:r>
              <a:rPr lang="en-US" dirty="0" smtClean="0"/>
              <a:t> </a:t>
            </a:r>
            <a:r>
              <a:rPr lang="ru-RU" dirty="0" smtClean="0"/>
              <a:t>В предложении может быть не один ряд однородных членов, а два и больше. Решая вопрос о необходимости постановки запятых, каждый ряд однородных членов рассматривайте отдельно:</a:t>
            </a:r>
          </a:p>
          <a:p>
            <a:pPr>
              <a:buNone/>
            </a:pPr>
            <a:r>
              <a:rPr lang="ru-RU" i="1" u="sng" dirty="0" smtClean="0"/>
              <a:t>Туча</a:t>
            </a:r>
            <a:r>
              <a:rPr lang="ru-RU" i="1" dirty="0" smtClean="0"/>
              <a:t> на севере </a:t>
            </a:r>
            <a:r>
              <a:rPr lang="ru-RU" i="1" u="dbl" dirty="0" smtClean="0"/>
              <a:t>росла</a:t>
            </a:r>
            <a:r>
              <a:rPr lang="ru-RU" i="1" dirty="0" smtClean="0"/>
              <a:t> </a:t>
            </a:r>
            <a:r>
              <a:rPr lang="ru-RU" b="1" i="1" dirty="0" smtClean="0"/>
              <a:t>и</a:t>
            </a:r>
            <a:r>
              <a:rPr lang="ru-RU" i="1" dirty="0" smtClean="0"/>
              <a:t> </a:t>
            </a:r>
            <a:r>
              <a:rPr lang="ru-RU" i="1" u="dbl" dirty="0" smtClean="0"/>
              <a:t>захватывала</a:t>
            </a:r>
            <a:r>
              <a:rPr lang="ru-RU" i="1" dirty="0" smtClean="0"/>
              <a:t> запад </a:t>
            </a:r>
            <a:r>
              <a:rPr lang="ru-RU" b="1" i="1" dirty="0" smtClean="0"/>
              <a:t>и</a:t>
            </a:r>
            <a:r>
              <a:rPr lang="ru-RU" i="1" dirty="0" smtClean="0"/>
              <a:t> восток.</a:t>
            </a:r>
            <a:br>
              <a:rPr lang="ru-RU" i="1" dirty="0" smtClean="0"/>
            </a:br>
            <a:r>
              <a:rPr lang="ru-RU" i="1" dirty="0" smtClean="0"/>
              <a:t>                                     </a:t>
            </a:r>
            <a:r>
              <a:rPr lang="ru-RU" b="1" dirty="0" smtClean="0"/>
              <a:t>О и О               О и О</a:t>
            </a:r>
            <a:endParaRPr lang="ru-RU"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6568"/>
            <a:ext cx="11887200" cy="575427"/>
          </a:xfrm>
        </p:spPr>
        <p:txBody>
          <a:bodyPr/>
          <a:lstStyle/>
          <a:p>
            <a:pPr algn="ctr"/>
            <a:r>
              <a:rPr lang="ru-RU" b="1" dirty="0" smtClean="0"/>
              <a:t>Однородные члены предложения</a:t>
            </a:r>
            <a:r>
              <a:rPr lang="en-US" b="1" dirty="0" smtClean="0"/>
              <a:t>, </a:t>
            </a:r>
            <a:r>
              <a:rPr lang="ru-RU" b="1" dirty="0" smtClean="0"/>
              <a:t>пунктуация при них</a:t>
            </a:r>
            <a:endParaRPr lang="ru-RU" dirty="0"/>
          </a:p>
        </p:txBody>
      </p:sp>
      <p:sp>
        <p:nvSpPr>
          <p:cNvPr id="3" name="Содержимое 2"/>
          <p:cNvSpPr>
            <a:spLocks noGrp="1"/>
          </p:cNvSpPr>
          <p:nvPr>
            <p:ph sz="quarter" idx="1"/>
          </p:nvPr>
        </p:nvSpPr>
        <p:spPr>
          <a:xfrm>
            <a:off x="693821" y="1828800"/>
            <a:ext cx="10868526" cy="3176337"/>
          </a:xfrm>
        </p:spPr>
        <p:txBody>
          <a:bodyPr/>
          <a:lstStyle/>
          <a:p>
            <a:pPr lvl="0">
              <a:buNone/>
            </a:pPr>
            <a:r>
              <a:rPr lang="en-US" b="1" dirty="0" smtClean="0"/>
              <a:t>4.</a:t>
            </a:r>
            <a:r>
              <a:rPr lang="en-US" dirty="0" smtClean="0"/>
              <a:t> </a:t>
            </a:r>
            <a:r>
              <a:rPr lang="ru-RU" dirty="0" smtClean="0"/>
              <a:t>При двух однородных членах с повторяющимся    </a:t>
            </a:r>
            <a:r>
              <a:rPr lang="ru-RU" i="1" dirty="0" smtClean="0"/>
              <a:t>и    </a:t>
            </a:r>
            <a:r>
              <a:rPr lang="ru-RU" dirty="0" smtClean="0"/>
              <a:t>запятая не ста­вится, если образуется тесное смысловое единство:</a:t>
            </a:r>
          </a:p>
          <a:p>
            <a:pPr>
              <a:buNone/>
            </a:pPr>
            <a:r>
              <a:rPr lang="ru-RU" b="1" i="1" dirty="0" smtClean="0"/>
              <a:t>И днём и ночью  </a:t>
            </a:r>
            <a:r>
              <a:rPr lang="ru-RU" i="1" dirty="0" smtClean="0"/>
              <a:t>кот учёный всё ходит по цепи кругом.</a:t>
            </a:r>
            <a:endParaRPr lang="ru-RU" dirty="0" smtClean="0"/>
          </a:p>
          <a:p>
            <a:pPr>
              <a:buNone/>
            </a:pPr>
            <a:r>
              <a:rPr lang="ru-RU" i="1" dirty="0" smtClean="0"/>
              <a:t> </a:t>
            </a:r>
            <a:endParaRPr lang="ru-RU" dirty="0" smtClean="0"/>
          </a:p>
          <a:p>
            <a:pPr lvl="0">
              <a:buNone/>
            </a:pPr>
            <a:r>
              <a:rPr lang="en-US" b="1" dirty="0" smtClean="0"/>
              <a:t>5.</a:t>
            </a:r>
            <a:r>
              <a:rPr lang="en-US" dirty="0" smtClean="0"/>
              <a:t> </a:t>
            </a:r>
            <a:r>
              <a:rPr lang="ru-RU" dirty="0" smtClean="0"/>
              <a:t>Если же особо подчёркивается раздельность однородных членов, то запятая ставится:</a:t>
            </a:r>
          </a:p>
          <a:p>
            <a:pPr>
              <a:buNone/>
            </a:pPr>
            <a:r>
              <a:rPr lang="ru-RU" i="1" dirty="0" smtClean="0"/>
              <a:t>Грачи кричат </a:t>
            </a:r>
            <a:r>
              <a:rPr lang="ru-RU" b="1" i="1" dirty="0" smtClean="0"/>
              <a:t>и</a:t>
            </a:r>
            <a:r>
              <a:rPr lang="ru-RU" i="1" dirty="0" smtClean="0"/>
              <a:t> весело, </a:t>
            </a:r>
            <a:r>
              <a:rPr lang="ru-RU" b="1" i="1" dirty="0" smtClean="0"/>
              <a:t>и </a:t>
            </a:r>
            <a:r>
              <a:rPr lang="ru-RU" i="1" dirty="0" smtClean="0"/>
              <a:t>важно.</a:t>
            </a:r>
            <a:endParaRPr lang="ru-RU"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216568"/>
            <a:ext cx="11887200" cy="575427"/>
          </a:xfrm>
        </p:spPr>
        <p:txBody>
          <a:bodyPr/>
          <a:lstStyle/>
          <a:p>
            <a:pPr algn="ctr"/>
            <a:r>
              <a:rPr lang="ru-RU" b="1" dirty="0" smtClean="0"/>
              <a:t>Однородные члены предложения</a:t>
            </a:r>
            <a:r>
              <a:rPr lang="en-US" b="1" dirty="0" smtClean="0"/>
              <a:t>, </a:t>
            </a:r>
            <a:r>
              <a:rPr lang="ru-RU" b="1" dirty="0" smtClean="0"/>
              <a:t>пунктуация при них</a:t>
            </a:r>
            <a:endParaRPr lang="ru-RU" dirty="0"/>
          </a:p>
        </p:txBody>
      </p:sp>
      <p:sp>
        <p:nvSpPr>
          <p:cNvPr id="3" name="Содержимое 2"/>
          <p:cNvSpPr>
            <a:spLocks noGrp="1"/>
          </p:cNvSpPr>
          <p:nvPr>
            <p:ph sz="quarter" idx="1"/>
          </p:nvPr>
        </p:nvSpPr>
        <p:spPr>
          <a:xfrm>
            <a:off x="264696" y="962526"/>
            <a:ext cx="11297652" cy="5486400"/>
          </a:xfrm>
        </p:spPr>
        <p:txBody>
          <a:bodyPr>
            <a:normAutofit/>
          </a:bodyPr>
          <a:lstStyle/>
          <a:p>
            <a:pPr>
              <a:buNone/>
            </a:pPr>
            <a:r>
              <a:rPr lang="ru-RU" b="1" dirty="0" smtClean="0"/>
              <a:t>Не являются</a:t>
            </a:r>
            <a:r>
              <a:rPr lang="ru-RU" dirty="0" smtClean="0"/>
              <a:t> однородными и не разделяются запятой устойчивые выражения:</a:t>
            </a:r>
          </a:p>
          <a:p>
            <a:pPr>
              <a:buNone/>
            </a:pPr>
            <a:r>
              <a:rPr lang="ru-RU" dirty="0" smtClean="0"/>
              <a:t> </a:t>
            </a:r>
            <a:r>
              <a:rPr lang="ru-RU" i="1" dirty="0" smtClean="0"/>
              <a:t>и так и этак 	и смех и горе	о том о сём              ни себе ни людям</a:t>
            </a:r>
            <a:endParaRPr lang="ru-RU" dirty="0" smtClean="0"/>
          </a:p>
          <a:p>
            <a:pPr>
              <a:buNone/>
            </a:pPr>
            <a:r>
              <a:rPr lang="ru-RU" i="1" dirty="0" smtClean="0"/>
              <a:t>и день и ночь	и стар и млад	ни то ни сё           ни стать ни сесть</a:t>
            </a:r>
            <a:endParaRPr lang="ru-RU" dirty="0" smtClean="0"/>
          </a:p>
          <a:p>
            <a:pPr>
              <a:buNone/>
            </a:pPr>
            <a:r>
              <a:rPr lang="ru-RU" i="1" dirty="0" smtClean="0"/>
              <a:t>и холод и голод	за всё про всё	ни рыба ни мясо	</a:t>
            </a:r>
            <a:endParaRPr lang="ru-RU" dirty="0" smtClean="0"/>
          </a:p>
          <a:p>
            <a:pPr>
              <a:buNone/>
            </a:pPr>
            <a:endParaRPr lang="en-US" b="1" dirty="0" smtClean="0"/>
          </a:p>
          <a:p>
            <a:pPr>
              <a:buNone/>
            </a:pPr>
            <a:r>
              <a:rPr lang="ru-RU" b="1" dirty="0" smtClean="0"/>
              <a:t>Помни о роли сочинительных союзов, особенно </a:t>
            </a:r>
            <a:r>
              <a:rPr lang="ru-RU" b="1" i="1" dirty="0" smtClean="0"/>
              <a:t>и, да (= и, но), а, или!</a:t>
            </a:r>
            <a:r>
              <a:rPr lang="ru-RU" dirty="0" smtClean="0"/>
              <a:t> Ведь они употребляются </a:t>
            </a:r>
            <a:r>
              <a:rPr lang="ru-RU" b="1" dirty="0" smtClean="0"/>
              <a:t>как </a:t>
            </a:r>
            <a:r>
              <a:rPr lang="ru-RU" dirty="0" smtClean="0"/>
              <a:t>при однородных членах предложения, </a:t>
            </a:r>
            <a:r>
              <a:rPr lang="ru-RU" b="1" dirty="0" smtClean="0"/>
              <a:t>так и</a:t>
            </a:r>
            <a:r>
              <a:rPr lang="ru-RU" dirty="0" smtClean="0"/>
              <a:t> в сложносочинённых предложениях. Правила о знаках препинания в сложносочинённом предложении смотрите </a:t>
            </a:r>
            <a:r>
              <a:rPr lang="ru-RU" b="1" dirty="0" smtClean="0"/>
              <a:t>в А17.</a:t>
            </a:r>
            <a:endParaRPr lang="ru-RU"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34452" y="288758"/>
            <a:ext cx="9956800" cy="551364"/>
          </a:xfrm>
        </p:spPr>
        <p:txBody>
          <a:bodyPr/>
          <a:lstStyle/>
          <a:p>
            <a:r>
              <a:rPr lang="ru-RU" b="1" dirty="0" smtClean="0"/>
              <a:t>Обобщающие слова при однородных членах</a:t>
            </a:r>
            <a:endParaRPr lang="ru-RU" dirty="0"/>
          </a:p>
        </p:txBody>
      </p:sp>
      <p:sp>
        <p:nvSpPr>
          <p:cNvPr id="3" name="Содержимое 2"/>
          <p:cNvSpPr>
            <a:spLocks noGrp="1"/>
          </p:cNvSpPr>
          <p:nvPr>
            <p:ph sz="quarter" idx="1"/>
          </p:nvPr>
        </p:nvSpPr>
        <p:spPr/>
        <p:txBody>
          <a:bodyPr/>
          <a:lstStyle/>
          <a:p>
            <a:pPr>
              <a:buNone/>
            </a:pPr>
            <a:r>
              <a:rPr lang="ru-RU" b="1" dirty="0" smtClean="0"/>
              <a:t> </a:t>
            </a:r>
            <a:r>
              <a:rPr lang="ru-RU" b="1" i="1" dirty="0" smtClean="0"/>
              <a:t>Обобщающим словом </a:t>
            </a:r>
            <a:r>
              <a:rPr lang="ru-RU" dirty="0" smtClean="0"/>
              <a:t>называется член предложения, который является более общим обозначением для всех стоящих при нём однородных членов:</a:t>
            </a:r>
          </a:p>
          <a:p>
            <a:pPr>
              <a:buNone/>
            </a:pPr>
            <a:r>
              <a:rPr lang="ru-RU" i="1" dirty="0" smtClean="0"/>
              <a:t>Вдруг </a:t>
            </a:r>
            <a:r>
              <a:rPr lang="ru-RU" b="1" i="1" dirty="0" smtClean="0"/>
              <a:t>всё</a:t>
            </a:r>
            <a:r>
              <a:rPr lang="ru-RU" i="1" dirty="0" smtClean="0"/>
              <a:t> ожило</a:t>
            </a:r>
            <a:r>
              <a:rPr lang="ru-RU" b="1" i="1" dirty="0" smtClean="0"/>
              <a:t>:</a:t>
            </a:r>
            <a:r>
              <a:rPr lang="ru-RU" i="1" dirty="0" smtClean="0"/>
              <a:t> и леса, и пруды, и степи.</a:t>
            </a:r>
            <a:endParaRPr lang="ru-RU" dirty="0" smtClean="0"/>
          </a:p>
          <a:p>
            <a:pPr>
              <a:buNone/>
            </a:pPr>
            <a:endParaRPr lang="en-US" dirty="0" smtClean="0"/>
          </a:p>
          <a:p>
            <a:pPr>
              <a:buNone/>
            </a:pPr>
            <a:r>
              <a:rPr lang="ru-RU" dirty="0" smtClean="0"/>
              <a:t>Обобщающим может быть любой член предложения. Часто обобщающими являются слова: </a:t>
            </a:r>
            <a:r>
              <a:rPr lang="ru-RU" i="1" dirty="0" smtClean="0"/>
              <a:t>всё, никто, ничто, всегда, никогда, всюду, везде, нигде, никуда и т.п.</a:t>
            </a:r>
            <a:endParaRPr lang="ru-RU" dirty="0" smtClean="0"/>
          </a:p>
          <a:p>
            <a:pPr>
              <a:buNone/>
            </a:pPr>
            <a:endParaRPr lang="en-US" dirty="0" smtClean="0"/>
          </a:p>
          <a:p>
            <a:pPr>
              <a:buNone/>
            </a:pPr>
            <a:r>
              <a:rPr lang="ru-RU" dirty="0" smtClean="0"/>
              <a:t>Однородные члены отвечают на тот же вопрос, что и обобщающее слово, и являются одинаковыми с ним  членами предложения.</a:t>
            </a:r>
          </a:p>
          <a:p>
            <a:endParaRPr lang="ru-RU"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4638"/>
            <a:ext cx="11069052" cy="988678"/>
          </a:xfrm>
        </p:spPr>
        <p:txBody>
          <a:bodyPr>
            <a:normAutofit fontScale="90000"/>
          </a:bodyPr>
          <a:lstStyle/>
          <a:p>
            <a:pPr algn="ctr"/>
            <a:r>
              <a:rPr lang="ru-RU" b="1" dirty="0" smtClean="0"/>
              <a:t>Знаки препинания в предложениях с однородными членами и обобщающим словом</a:t>
            </a:r>
            <a:endParaRPr lang="ru-RU" dirty="0"/>
          </a:p>
        </p:txBody>
      </p:sp>
      <p:sp>
        <p:nvSpPr>
          <p:cNvPr id="3" name="Содержимое 2"/>
          <p:cNvSpPr>
            <a:spLocks noGrp="1"/>
          </p:cNvSpPr>
          <p:nvPr>
            <p:ph sz="quarter" idx="1"/>
          </p:nvPr>
        </p:nvSpPr>
        <p:spPr>
          <a:xfrm>
            <a:off x="609599" y="1600200"/>
            <a:ext cx="10495547" cy="4873752"/>
          </a:xfrm>
        </p:spPr>
        <p:txBody>
          <a:bodyPr>
            <a:normAutofit/>
          </a:bodyPr>
          <a:lstStyle/>
          <a:p>
            <a:pPr>
              <a:buNone/>
            </a:pPr>
            <a:r>
              <a:rPr lang="ru-RU" dirty="0" smtClean="0"/>
              <a:t>1.Когда обобщающее слово стоит </a:t>
            </a:r>
            <a:r>
              <a:rPr lang="ru-RU" b="1" i="1" dirty="0" smtClean="0"/>
              <a:t>впереди</a:t>
            </a:r>
            <a:r>
              <a:rPr lang="ru-RU" i="1" dirty="0" smtClean="0"/>
              <a:t> </a:t>
            </a:r>
            <a:r>
              <a:rPr lang="ru-RU" dirty="0" smtClean="0"/>
              <a:t>однородных членов предложения, то в устной речи перед ними делается пауза, а на письме ставится </a:t>
            </a:r>
            <a:r>
              <a:rPr lang="ru-RU" b="1" i="1" dirty="0" smtClean="0"/>
              <a:t>двоеточие</a:t>
            </a:r>
            <a:r>
              <a:rPr lang="ru-RU" dirty="0" smtClean="0"/>
              <a:t>,</a:t>
            </a:r>
            <a:r>
              <a:rPr lang="ru-RU" b="1" dirty="0" smtClean="0"/>
              <a:t> </a:t>
            </a:r>
            <a:r>
              <a:rPr lang="ru-RU" dirty="0" smtClean="0"/>
              <a:t>например:</a:t>
            </a:r>
          </a:p>
          <a:p>
            <a:pPr algn="ctr">
              <a:buNone/>
            </a:pPr>
            <a:r>
              <a:rPr lang="ru-RU" b="1" dirty="0" smtClean="0">
                <a:sym typeface="Wingdings"/>
              </a:rPr>
              <a:t></a:t>
            </a:r>
            <a:r>
              <a:rPr lang="ru-RU" b="1" dirty="0" smtClean="0"/>
              <a:t>: и О, и О, и О</a:t>
            </a:r>
            <a:endParaRPr lang="ru-RU" dirty="0" smtClean="0"/>
          </a:p>
          <a:p>
            <a:pPr>
              <a:buNone/>
            </a:pPr>
            <a:r>
              <a:rPr lang="ru-RU" i="1" dirty="0" smtClean="0"/>
              <a:t>Снег покрыл </a:t>
            </a:r>
            <a:r>
              <a:rPr lang="ru-RU" b="1" i="1" dirty="0" smtClean="0"/>
              <a:t>всё: </a:t>
            </a:r>
            <a:r>
              <a:rPr lang="ru-RU" i="1" dirty="0" smtClean="0"/>
              <a:t>и деревья, и дома, и стога сена.</a:t>
            </a:r>
            <a:endParaRPr lang="ru-RU" dirty="0" smtClean="0"/>
          </a:p>
          <a:p>
            <a:pPr>
              <a:buNone/>
            </a:pPr>
            <a:r>
              <a:rPr lang="ru-RU" dirty="0" smtClean="0"/>
              <a:t> </a:t>
            </a:r>
          </a:p>
          <a:p>
            <a:pPr>
              <a:buNone/>
            </a:pPr>
            <a:r>
              <a:rPr lang="ru-RU" dirty="0" smtClean="0"/>
              <a:t>2.Если однородными членами, стоящими после обобщающего слова,</a:t>
            </a:r>
            <a:r>
              <a:rPr lang="ru-RU" b="1" dirty="0" smtClean="0"/>
              <a:t> предложение не заканчивается</a:t>
            </a:r>
            <a:r>
              <a:rPr lang="ru-RU" dirty="0" smtClean="0"/>
              <a:t>, то </a:t>
            </a:r>
            <a:r>
              <a:rPr lang="ru-RU" b="1" dirty="0" smtClean="0"/>
              <a:t>после них </a:t>
            </a:r>
            <a:r>
              <a:rPr lang="ru-RU" dirty="0" smtClean="0"/>
              <a:t>ставится ещё и </a:t>
            </a:r>
            <a:r>
              <a:rPr lang="ru-RU" b="1" dirty="0" smtClean="0"/>
              <a:t>тире</a:t>
            </a:r>
            <a:r>
              <a:rPr lang="ru-RU" dirty="0" smtClean="0"/>
              <a:t>:</a:t>
            </a:r>
          </a:p>
          <a:p>
            <a:pPr algn="ctr">
              <a:buNone/>
            </a:pPr>
            <a:r>
              <a:rPr lang="ru-RU" dirty="0" smtClean="0"/>
              <a:t> </a:t>
            </a:r>
            <a:r>
              <a:rPr lang="ru-RU" b="1" dirty="0" smtClean="0">
                <a:sym typeface="Wingdings"/>
              </a:rPr>
              <a:t></a:t>
            </a:r>
            <a:r>
              <a:rPr lang="ru-RU" b="1" dirty="0" smtClean="0"/>
              <a:t>: О, О, О — …</a:t>
            </a:r>
            <a:endParaRPr lang="ru-RU" dirty="0" smtClean="0"/>
          </a:p>
          <a:p>
            <a:pPr>
              <a:buNone/>
            </a:pPr>
            <a:r>
              <a:rPr lang="ru-RU" b="1" i="1" dirty="0" smtClean="0"/>
              <a:t>Везде: </a:t>
            </a:r>
            <a:r>
              <a:rPr lang="ru-RU" i="1" dirty="0" smtClean="0"/>
              <a:t>на деревьях, стогах, домах </a:t>
            </a:r>
            <a:r>
              <a:rPr lang="ru-RU" b="1" dirty="0" smtClean="0"/>
              <a:t>—</a:t>
            </a:r>
            <a:r>
              <a:rPr lang="ru-RU" dirty="0" smtClean="0"/>
              <a:t> </a:t>
            </a:r>
            <a:r>
              <a:rPr lang="ru-RU" i="1" dirty="0" smtClean="0"/>
              <a:t>лежал снег.</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97567" y="503237"/>
            <a:ext cx="10796337" cy="1626351"/>
          </a:xfrm>
        </p:spPr>
        <p:txBody>
          <a:bodyPr>
            <a:normAutofit/>
          </a:bodyPr>
          <a:lstStyle/>
          <a:p>
            <a:r>
              <a:rPr lang="ru-RU" b="1" dirty="0" smtClean="0"/>
              <a:t>2. Сколько словосочетаний можно выделить в данном предложении? Ответ запишите цифрой в область ответов: 8</a:t>
            </a:r>
            <a:endParaRPr lang="ru-RU" sz="2400" i="1" cap="none" dirty="0"/>
          </a:p>
        </p:txBody>
      </p:sp>
      <p:sp>
        <p:nvSpPr>
          <p:cNvPr id="3" name="Содержимое 2"/>
          <p:cNvSpPr>
            <a:spLocks noGrp="1"/>
          </p:cNvSpPr>
          <p:nvPr>
            <p:ph sz="quarter" idx="1"/>
          </p:nvPr>
        </p:nvSpPr>
        <p:spPr>
          <a:xfrm>
            <a:off x="862263" y="2430380"/>
            <a:ext cx="9956800" cy="3501190"/>
          </a:xfrm>
        </p:spPr>
        <p:txBody>
          <a:bodyPr>
            <a:normAutofit/>
          </a:bodyPr>
          <a:lstStyle/>
          <a:p>
            <a:pPr algn="just">
              <a:buNone/>
            </a:pPr>
            <a:r>
              <a:rPr lang="ru-RU" sz="3600" dirty="0" smtClean="0"/>
              <a:t>Долго по берегам Волги, вздувшейся от осенних дождей, брели одичавшие беглецы и терпели неслыханные лишения.</a:t>
            </a:r>
          </a:p>
          <a:p>
            <a:pPr algn="just">
              <a:buNone/>
            </a:pPr>
            <a:endParaRPr lang="ru-RU" sz="3600"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1" y="274638"/>
            <a:ext cx="11069052" cy="988678"/>
          </a:xfrm>
        </p:spPr>
        <p:txBody>
          <a:bodyPr>
            <a:normAutofit fontScale="90000"/>
          </a:bodyPr>
          <a:lstStyle/>
          <a:p>
            <a:pPr algn="ctr"/>
            <a:r>
              <a:rPr lang="ru-RU" b="1" dirty="0" smtClean="0"/>
              <a:t>Знаки препинания в предложениях с однородными членами и обобщающим словом</a:t>
            </a:r>
            <a:endParaRPr lang="ru-RU" dirty="0"/>
          </a:p>
        </p:txBody>
      </p:sp>
      <p:sp>
        <p:nvSpPr>
          <p:cNvPr id="3" name="Содержимое 2"/>
          <p:cNvSpPr>
            <a:spLocks noGrp="1"/>
          </p:cNvSpPr>
          <p:nvPr>
            <p:ph sz="quarter" idx="1"/>
          </p:nvPr>
        </p:nvSpPr>
        <p:spPr>
          <a:xfrm>
            <a:off x="216568" y="1251283"/>
            <a:ext cx="11273589" cy="5402179"/>
          </a:xfrm>
        </p:spPr>
        <p:txBody>
          <a:bodyPr>
            <a:normAutofit fontScale="77500" lnSpcReduction="20000"/>
          </a:bodyPr>
          <a:lstStyle/>
          <a:p>
            <a:pPr>
              <a:buNone/>
            </a:pPr>
            <a:r>
              <a:rPr lang="ru-RU" sz="2800" dirty="0" smtClean="0"/>
              <a:t>3.Если обобщающее слово стоит </a:t>
            </a:r>
            <a:r>
              <a:rPr lang="ru-RU" sz="2800" b="1" dirty="0" smtClean="0"/>
              <a:t>после</a:t>
            </a:r>
            <a:r>
              <a:rPr lang="ru-RU" sz="2800" i="1" dirty="0" smtClean="0"/>
              <a:t> </a:t>
            </a:r>
            <a:r>
              <a:rPr lang="ru-RU" sz="2800" dirty="0" smtClean="0"/>
              <a:t>однородных членов предложения, то в произношении после однородных членов делается пауза, а на письме ставится </a:t>
            </a:r>
            <a:r>
              <a:rPr lang="ru-RU" sz="2800" b="1" i="1" dirty="0" smtClean="0"/>
              <a:t>тире</a:t>
            </a:r>
            <a:r>
              <a:rPr lang="ru-RU" sz="2800" dirty="0" smtClean="0"/>
              <a:t>:</a:t>
            </a:r>
          </a:p>
          <a:p>
            <a:pPr algn="ctr">
              <a:buNone/>
            </a:pPr>
            <a:r>
              <a:rPr lang="ru-RU" sz="2800" b="1" dirty="0" smtClean="0"/>
              <a:t>О, О, О — </a:t>
            </a:r>
            <a:r>
              <a:rPr lang="ru-RU" sz="2800" b="1" dirty="0" smtClean="0">
                <a:sym typeface="Wingdings"/>
              </a:rPr>
              <a:t></a:t>
            </a:r>
            <a:endParaRPr lang="ru-RU" sz="2800" dirty="0" smtClean="0"/>
          </a:p>
          <a:p>
            <a:pPr>
              <a:buNone/>
            </a:pPr>
            <a:r>
              <a:rPr lang="ru-RU" sz="2800" i="1" dirty="0" smtClean="0"/>
              <a:t>На деревьях, стогах, домах </a:t>
            </a:r>
            <a:r>
              <a:rPr lang="ru-RU" sz="2800" dirty="0" smtClean="0"/>
              <a:t>— </a:t>
            </a:r>
            <a:r>
              <a:rPr lang="ru-RU" sz="2800" b="1" i="1" dirty="0" smtClean="0"/>
              <a:t>везде </a:t>
            </a:r>
            <a:r>
              <a:rPr lang="ru-RU" sz="2800" i="1" dirty="0" smtClean="0"/>
              <a:t>лежал снег.</a:t>
            </a:r>
            <a:endParaRPr lang="ru-RU" sz="2800" dirty="0" smtClean="0"/>
          </a:p>
          <a:p>
            <a:pPr>
              <a:buNone/>
            </a:pPr>
            <a:r>
              <a:rPr lang="ru-RU" sz="2800" dirty="0" smtClean="0"/>
              <a:t> </a:t>
            </a:r>
          </a:p>
          <a:p>
            <a:pPr>
              <a:buNone/>
            </a:pPr>
            <a:r>
              <a:rPr lang="ru-RU" sz="2800" dirty="0" smtClean="0"/>
              <a:t>4.Между обобщающим словом и однородными членами предложения может употребляться</a:t>
            </a:r>
            <a:r>
              <a:rPr lang="ru-RU" sz="2800" i="1" dirty="0" smtClean="0"/>
              <a:t> </a:t>
            </a:r>
            <a:r>
              <a:rPr lang="ru-RU" sz="2800" b="1" dirty="0" smtClean="0"/>
              <a:t>вводное слово</a:t>
            </a:r>
            <a:r>
              <a:rPr lang="ru-RU" sz="2800" i="1" dirty="0" smtClean="0"/>
              <a:t>:</a:t>
            </a:r>
            <a:endParaRPr lang="ru-RU" sz="2800" dirty="0" smtClean="0"/>
          </a:p>
          <a:p>
            <a:pPr algn="ctr">
              <a:buNone/>
            </a:pPr>
            <a:r>
              <a:rPr lang="ru-RU" sz="2800" i="1" dirty="0" smtClean="0"/>
              <a:t> </a:t>
            </a:r>
            <a:r>
              <a:rPr lang="ru-RU" sz="2800" dirty="0" smtClean="0"/>
              <a:t>О, </a:t>
            </a:r>
            <a:r>
              <a:rPr lang="ru-RU" sz="2800" b="1" i="1" dirty="0" smtClean="0"/>
              <a:t>как-то:</a:t>
            </a:r>
            <a:r>
              <a:rPr lang="ru-RU" sz="2800" dirty="0" smtClean="0"/>
              <a:t> О, О, О		О, О, О— </a:t>
            </a:r>
            <a:r>
              <a:rPr lang="ru-RU" sz="2800" b="1" i="1" dirty="0" smtClean="0"/>
              <a:t>словом</a:t>
            </a:r>
            <a:r>
              <a:rPr lang="ru-RU" sz="2800" dirty="0" smtClean="0"/>
              <a:t>, О</a:t>
            </a:r>
          </a:p>
          <a:p>
            <a:pPr algn="ctr">
              <a:buNone/>
            </a:pPr>
            <a:r>
              <a:rPr lang="ru-RU" sz="2800" dirty="0" smtClean="0"/>
              <a:t>О, </a:t>
            </a:r>
            <a:r>
              <a:rPr lang="ru-RU" sz="2800" b="1" i="1" dirty="0" smtClean="0"/>
              <a:t>а именно:</a:t>
            </a:r>
            <a:r>
              <a:rPr lang="ru-RU" sz="2800" dirty="0" smtClean="0"/>
              <a:t> О, О, О		О, О, О— </a:t>
            </a:r>
            <a:r>
              <a:rPr lang="ru-RU" sz="2800" b="1" i="1" dirty="0" smtClean="0"/>
              <a:t>одним словом</a:t>
            </a:r>
            <a:r>
              <a:rPr lang="ru-RU" sz="2800" dirty="0" smtClean="0"/>
              <a:t>, О</a:t>
            </a:r>
          </a:p>
          <a:p>
            <a:pPr algn="ctr">
              <a:buNone/>
            </a:pPr>
            <a:r>
              <a:rPr lang="ru-RU" sz="2800" dirty="0" smtClean="0"/>
              <a:t>О, </a:t>
            </a:r>
            <a:r>
              <a:rPr lang="ru-RU" sz="2800" b="1" i="1" dirty="0" smtClean="0"/>
              <a:t>например:</a:t>
            </a:r>
            <a:r>
              <a:rPr lang="ru-RU" sz="2800" dirty="0" smtClean="0"/>
              <a:t> О, О, О		О, О, О— </a:t>
            </a:r>
            <a:r>
              <a:rPr lang="ru-RU" sz="2800" b="1" i="1" dirty="0" smtClean="0"/>
              <a:t>короче говоря</a:t>
            </a:r>
            <a:r>
              <a:rPr lang="ru-RU" sz="2800" dirty="0" smtClean="0"/>
              <a:t>, О</a:t>
            </a:r>
          </a:p>
          <a:p>
            <a:pPr>
              <a:buNone/>
            </a:pPr>
            <a:r>
              <a:rPr lang="ru-RU" sz="2800" dirty="0" smtClean="0"/>
              <a:t> </a:t>
            </a:r>
          </a:p>
          <a:p>
            <a:pPr>
              <a:buNone/>
            </a:pPr>
            <a:r>
              <a:rPr lang="ru-RU" sz="2800" i="1" dirty="0" smtClean="0"/>
              <a:t>Мне нужны некоторые инструменты,        Молоток, напильник, ножовка — </a:t>
            </a:r>
            <a:endParaRPr lang="ru-RU" sz="2800" dirty="0" smtClean="0"/>
          </a:p>
          <a:p>
            <a:pPr>
              <a:buNone/>
            </a:pPr>
            <a:r>
              <a:rPr lang="ru-RU" sz="2800" b="1" i="1" dirty="0" smtClean="0"/>
              <a:t>например: </a:t>
            </a:r>
            <a:r>
              <a:rPr lang="ru-RU" sz="2800" i="1" dirty="0" smtClean="0"/>
              <a:t>молоток, напильник,	     </a:t>
            </a:r>
            <a:r>
              <a:rPr lang="ru-RU" sz="2800" b="1" i="1" dirty="0" smtClean="0"/>
              <a:t>словом, </a:t>
            </a:r>
            <a:r>
              <a:rPr lang="ru-RU" sz="2800" i="1" dirty="0" smtClean="0"/>
              <a:t>мне нужны некоторые </a:t>
            </a:r>
            <a:endParaRPr lang="ru-RU" sz="2800" dirty="0" smtClean="0"/>
          </a:p>
          <a:p>
            <a:pPr>
              <a:buNone/>
            </a:pPr>
            <a:r>
              <a:rPr lang="ru-RU" sz="2800" i="1" dirty="0" smtClean="0"/>
              <a:t>ножовка..                                                         инструменты.</a:t>
            </a:r>
            <a:endParaRPr lang="ru-RU" sz="2800" dirty="0" smtClean="0"/>
          </a:p>
          <a:p>
            <a:pPr>
              <a:buNone/>
            </a:pPr>
            <a:endParaRPr lang="ru-RU" dirty="0" smtClean="0"/>
          </a:p>
          <a:p>
            <a:endParaRPr lang="ru-RU"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12047621" cy="844951"/>
          </a:xfrm>
        </p:spPr>
        <p:txBody>
          <a:bodyPr>
            <a:normAutofit/>
          </a:bodyPr>
          <a:lstStyle/>
          <a:p>
            <a:r>
              <a:rPr lang="ru-RU" sz="2800" b="1" cap="none" dirty="0" smtClean="0"/>
              <a:t>1. Запятая на месте всех пропусков ставится в предложениях: </a:t>
            </a:r>
            <a:r>
              <a:rPr lang="ru-RU" sz="2000" b="1" i="1" cap="none" dirty="0" smtClean="0"/>
              <a:t>2, 4, 6, 7, 8, 10</a:t>
            </a:r>
            <a:endParaRPr lang="ru-RU" sz="2000" i="1" cap="none" dirty="0"/>
          </a:p>
        </p:txBody>
      </p:sp>
      <p:sp>
        <p:nvSpPr>
          <p:cNvPr id="3" name="Содержимое 2"/>
          <p:cNvSpPr>
            <a:spLocks noGrp="1"/>
          </p:cNvSpPr>
          <p:nvPr>
            <p:ph sz="quarter" idx="1"/>
          </p:nvPr>
        </p:nvSpPr>
        <p:spPr>
          <a:xfrm>
            <a:off x="348916" y="878305"/>
            <a:ext cx="10744200" cy="5595647"/>
          </a:xfrm>
        </p:spPr>
        <p:txBody>
          <a:bodyPr>
            <a:normAutofit fontScale="92500" lnSpcReduction="20000"/>
          </a:bodyPr>
          <a:lstStyle/>
          <a:p>
            <a:pPr>
              <a:buNone/>
            </a:pPr>
            <a:r>
              <a:rPr lang="ru-RU" dirty="0" smtClean="0"/>
              <a:t>1) Учёные всего мира заняты проблемами сохранения редких животных _ и растений _ и колоссальную помощь в этом им оказывают волонтёры.</a:t>
            </a:r>
          </a:p>
          <a:p>
            <a:pPr>
              <a:buNone/>
            </a:pPr>
            <a:r>
              <a:rPr lang="ru-RU" dirty="0" smtClean="0"/>
              <a:t>2) Я очень люблю хорошую книгу _ и задушевную песню _ и весёлую беседу _ и дружескую компанию.</a:t>
            </a:r>
          </a:p>
          <a:p>
            <a:pPr>
              <a:buNone/>
            </a:pPr>
            <a:r>
              <a:rPr lang="ru-RU" dirty="0" smtClean="0"/>
              <a:t>3) В памяти остались овраги среди города _ и каменные мосты над ними, здания бывших семинарий _ и колоннады новых домов.</a:t>
            </a:r>
          </a:p>
          <a:p>
            <a:pPr>
              <a:buNone/>
            </a:pPr>
            <a:r>
              <a:rPr lang="ru-RU" dirty="0" smtClean="0"/>
              <a:t>4) Алексей не позаботился заблаговременно ни и ночлеге _ ни о костре.</a:t>
            </a:r>
          </a:p>
          <a:p>
            <a:pPr>
              <a:buNone/>
            </a:pPr>
            <a:r>
              <a:rPr lang="ru-RU" dirty="0" smtClean="0"/>
              <a:t>5) Светлый лес струился, трепетал _ и с дремотным шелестом _ и шорохом убегал куда-то за горизонт.</a:t>
            </a:r>
          </a:p>
          <a:p>
            <a:pPr>
              <a:buNone/>
            </a:pPr>
            <a:r>
              <a:rPr lang="ru-RU" dirty="0" smtClean="0"/>
              <a:t>6) </a:t>
            </a:r>
            <a:r>
              <a:rPr lang="be-BY" dirty="0" smtClean="0"/>
              <a:t>На поляне то духотой пахнет _ то прошлогодней прелью _ то запахом грибным у срубленного пня.</a:t>
            </a:r>
            <a:endParaRPr lang="ru-RU" dirty="0" smtClean="0"/>
          </a:p>
          <a:p>
            <a:pPr>
              <a:buNone/>
            </a:pPr>
            <a:r>
              <a:rPr lang="ru-RU" dirty="0" smtClean="0"/>
              <a:t>7) </a:t>
            </a:r>
            <a:r>
              <a:rPr lang="be-BY" dirty="0" smtClean="0"/>
              <a:t>Он часто приносил с охоты утку _ или кулика _ или зайца.</a:t>
            </a:r>
            <a:endParaRPr lang="ru-RU" dirty="0" smtClean="0"/>
          </a:p>
          <a:p>
            <a:pPr>
              <a:buNone/>
            </a:pPr>
            <a:r>
              <a:rPr lang="ru-RU" dirty="0" smtClean="0"/>
              <a:t>8) </a:t>
            </a:r>
            <a:r>
              <a:rPr lang="be-BY" dirty="0" smtClean="0"/>
              <a:t>Плачу сначала потихоньку _ потом всё громче и громче _ и от горячих слёз мне становится холоднее.</a:t>
            </a:r>
            <a:endParaRPr lang="ru-RU" dirty="0" smtClean="0"/>
          </a:p>
          <a:p>
            <a:pPr>
              <a:buNone/>
            </a:pPr>
            <a:r>
              <a:rPr lang="ru-RU" dirty="0" smtClean="0"/>
              <a:t>9) </a:t>
            </a:r>
            <a:r>
              <a:rPr lang="be-BY" dirty="0" smtClean="0"/>
              <a:t>Мне интересны _ как растения _ так и животные этого края.</a:t>
            </a:r>
            <a:endParaRPr lang="ru-RU" dirty="0" smtClean="0"/>
          </a:p>
          <a:p>
            <a:pPr>
              <a:buNone/>
            </a:pPr>
            <a:r>
              <a:rPr lang="ru-RU" dirty="0" smtClean="0"/>
              <a:t>10) </a:t>
            </a:r>
            <a:r>
              <a:rPr lang="be-BY" dirty="0" smtClean="0"/>
              <a:t>В его речи прозвучали пожелания _ и поздравления одноклассникам _ и искренняя признательность учительнице.</a:t>
            </a:r>
            <a:endParaRPr lang="ru-RU" dirty="0" smtClean="0"/>
          </a:p>
          <a:p>
            <a:endParaRPr lang="ru-RU"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8758" y="202449"/>
            <a:ext cx="11273589" cy="1143000"/>
          </a:xfrm>
        </p:spPr>
        <p:txBody>
          <a:bodyPr>
            <a:normAutofit/>
          </a:bodyPr>
          <a:lstStyle/>
          <a:p>
            <a:r>
              <a:rPr lang="ru-RU" b="1" cap="none" dirty="0" smtClean="0"/>
              <a:t>2. Найдите синтаксические ошибки. Запишите предложения в исправленном виде.</a:t>
            </a:r>
            <a:endParaRPr lang="ru-RU" cap="none" dirty="0"/>
          </a:p>
        </p:txBody>
      </p:sp>
      <p:sp>
        <p:nvSpPr>
          <p:cNvPr id="3" name="Содержимое 2"/>
          <p:cNvSpPr>
            <a:spLocks noGrp="1"/>
          </p:cNvSpPr>
          <p:nvPr>
            <p:ph sz="quarter" idx="1"/>
          </p:nvPr>
        </p:nvSpPr>
        <p:spPr>
          <a:xfrm>
            <a:off x="324853" y="1431757"/>
            <a:ext cx="11057021" cy="5113421"/>
          </a:xfrm>
        </p:spPr>
        <p:txBody>
          <a:bodyPr>
            <a:normAutofit fontScale="92500" lnSpcReduction="20000"/>
          </a:bodyPr>
          <a:lstStyle/>
          <a:p>
            <a:pPr>
              <a:lnSpc>
                <a:spcPct val="150000"/>
              </a:lnSpc>
              <a:buNone/>
            </a:pPr>
            <a:r>
              <a:rPr lang="ru-RU" sz="1800" dirty="0" smtClean="0"/>
              <a:t>1) Повсюду были слышны взрывы петард и отблески фейерверков.</a:t>
            </a:r>
          </a:p>
          <a:p>
            <a:pPr>
              <a:lnSpc>
                <a:spcPct val="150000"/>
              </a:lnSpc>
              <a:buNone/>
            </a:pPr>
            <a:r>
              <a:rPr lang="ru-RU" sz="1800" dirty="0" smtClean="0"/>
              <a:t>2) Нужно купить фрукты, бананы и мандарины.</a:t>
            </a:r>
          </a:p>
          <a:p>
            <a:pPr>
              <a:lnSpc>
                <a:spcPct val="150000"/>
              </a:lnSpc>
              <a:buNone/>
            </a:pPr>
            <a:r>
              <a:rPr lang="ru-RU" sz="1800" dirty="0" smtClean="0"/>
              <a:t>3) Он прохаживался то по комнатам, то садился в кресло.</a:t>
            </a:r>
          </a:p>
          <a:p>
            <a:pPr>
              <a:lnSpc>
                <a:spcPct val="150000"/>
              </a:lnSpc>
              <a:buNone/>
            </a:pPr>
            <a:r>
              <a:rPr lang="ru-RU" sz="1800" dirty="0" smtClean="0"/>
              <a:t>4) Мы не только находим у поэта радостные, но и грустные стихи.</a:t>
            </a:r>
          </a:p>
          <a:p>
            <a:pPr>
              <a:lnSpc>
                <a:spcPct val="150000"/>
              </a:lnSpc>
              <a:buNone/>
            </a:pPr>
            <a:r>
              <a:rPr lang="ru-RU" sz="1800" dirty="0" smtClean="0"/>
              <a:t>5) Я люблю и восхищаюсь своей бабушкой.</a:t>
            </a:r>
          </a:p>
          <a:p>
            <a:pPr>
              <a:lnSpc>
                <a:spcPct val="150000"/>
              </a:lnSpc>
              <a:buNone/>
            </a:pPr>
            <a:r>
              <a:rPr lang="ru-RU" sz="1800" dirty="0" smtClean="0"/>
              <a:t>6) Его речь была эмоциональна и возвышенная.</a:t>
            </a:r>
          </a:p>
          <a:p>
            <a:pPr>
              <a:lnSpc>
                <a:spcPct val="150000"/>
              </a:lnSpc>
              <a:buNone/>
            </a:pPr>
            <a:r>
              <a:rPr lang="ru-RU" sz="1800" dirty="0" smtClean="0"/>
              <a:t>7) Мы предложили гостям чаю и посмотреть семейный альбом.</a:t>
            </a:r>
          </a:p>
          <a:p>
            <a:pPr>
              <a:lnSpc>
                <a:spcPct val="150000"/>
              </a:lnSpc>
              <a:buNone/>
            </a:pPr>
            <a:r>
              <a:rPr lang="ru-RU" sz="1800" b="1" i="1" dirty="0" smtClean="0"/>
              <a:t>Ответы: </a:t>
            </a:r>
          </a:p>
          <a:p>
            <a:pPr>
              <a:lnSpc>
                <a:spcPct val="150000"/>
              </a:lnSpc>
              <a:buNone/>
            </a:pPr>
            <a:r>
              <a:rPr lang="ru-RU" sz="1800" b="1" i="1" dirty="0" smtClean="0"/>
              <a:t>     Повсюду были слышны взрывы петард и видны отблески фейерверков. Нужно купить фрукты: бананы, мандарины. Он то прохаживался по комнатам, то садился в кресло. Мы находим у поэта не только радостные, но и грустные стихи. Я люблю свою бабушку и восхищаюсь ею. Его речь была эмоциональна и возвышенна. Мы угостили гостей чаем и предложили посмотреть семейный альбом.</a:t>
            </a:r>
          </a:p>
          <a:p>
            <a:pPr>
              <a:lnSpc>
                <a:spcPct val="150000"/>
              </a:lnSpc>
              <a:buNone/>
            </a:pPr>
            <a:endParaRPr lang="ru-RU"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7884" y="324852"/>
            <a:ext cx="9956800" cy="575427"/>
          </a:xfrm>
        </p:spPr>
        <p:txBody>
          <a:bodyPr/>
          <a:lstStyle/>
          <a:p>
            <a:pPr algn="ctr"/>
            <a:r>
              <a:rPr lang="ru-RU" b="1" dirty="0" smtClean="0"/>
              <a:t>Запятая в конструкциях с  </a:t>
            </a:r>
            <a:r>
              <a:rPr lang="ru-RU" b="1" dirty="0" smtClean="0">
                <a:effectLst>
                  <a:outerShdw blurRad="38100" dist="38100" dir="2700000" algn="tl">
                    <a:srgbClr val="000000">
                      <a:alpha val="43137"/>
                    </a:srgbClr>
                  </a:outerShdw>
                </a:effectLst>
              </a:rPr>
              <a:t>КАК</a:t>
            </a:r>
            <a:endParaRPr lang="ru-RU" dirty="0">
              <a:effectLst>
                <a:outerShdw blurRad="38100" dist="38100" dir="2700000" algn="tl">
                  <a:srgbClr val="000000">
                    <a:alpha val="43137"/>
                  </a:srgbClr>
                </a:outerShdw>
              </a:effectLst>
            </a:endParaRPr>
          </a:p>
        </p:txBody>
      </p:sp>
      <p:sp>
        <p:nvSpPr>
          <p:cNvPr id="3" name="Содержимое 2"/>
          <p:cNvSpPr>
            <a:spLocks noGrp="1"/>
          </p:cNvSpPr>
          <p:nvPr>
            <p:ph sz="quarter" idx="1"/>
          </p:nvPr>
        </p:nvSpPr>
        <p:spPr>
          <a:xfrm>
            <a:off x="681789" y="902369"/>
            <a:ext cx="9956800" cy="577515"/>
          </a:xfrm>
        </p:spPr>
        <p:txBody>
          <a:bodyPr>
            <a:normAutofit/>
          </a:bodyPr>
          <a:lstStyle/>
          <a:p>
            <a:pPr algn="ctr">
              <a:buNone/>
            </a:pPr>
            <a:r>
              <a:rPr lang="ru-RU" b="1" dirty="0" smtClean="0"/>
              <a:t>запятая ставится	  запятая не ставится</a:t>
            </a:r>
            <a:endParaRPr lang="ru-RU" dirty="0" smtClean="0"/>
          </a:p>
          <a:p>
            <a:endParaRPr lang="ru-RU" dirty="0"/>
          </a:p>
        </p:txBody>
      </p:sp>
      <p:graphicFrame>
        <p:nvGraphicFramePr>
          <p:cNvPr id="4" name="Таблица 3"/>
          <p:cNvGraphicFramePr>
            <a:graphicFrameLocks noGrp="1"/>
          </p:cNvGraphicFramePr>
          <p:nvPr/>
        </p:nvGraphicFramePr>
        <p:xfrm>
          <a:off x="385010" y="1333278"/>
          <a:ext cx="11297653" cy="5327904"/>
        </p:xfrm>
        <a:graphic>
          <a:graphicData uri="http://schemas.openxmlformats.org/drawingml/2006/table">
            <a:tbl>
              <a:tblPr/>
              <a:tblGrid>
                <a:gridCol w="4475748"/>
                <a:gridCol w="6821905"/>
              </a:tblGrid>
              <a:tr h="5120067">
                <a:tc>
                  <a:txBody>
                    <a:bodyPr/>
                    <a:lstStyle/>
                    <a:p>
                      <a:pPr algn="just">
                        <a:lnSpc>
                          <a:spcPct val="115000"/>
                        </a:lnSpc>
                        <a:spcAft>
                          <a:spcPts val="0"/>
                        </a:spcAft>
                      </a:pPr>
                      <a:r>
                        <a:rPr lang="ru-RU" sz="1600" dirty="0">
                          <a:latin typeface="Times New Roman"/>
                          <a:ea typeface="MS Mincho"/>
                          <a:cs typeface="Calibri"/>
                        </a:rPr>
                        <a:t>1)</a:t>
                      </a:r>
                      <a:r>
                        <a:rPr lang="ru-RU" sz="1600" u="sng" dirty="0">
                          <a:latin typeface="Times New Roman"/>
                          <a:ea typeface="MS Mincho"/>
                          <a:cs typeface="Calibri"/>
                        </a:rPr>
                        <a:t>Сравнительный оборот</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Город расцвёл, </a:t>
                      </a:r>
                      <a:r>
                        <a:rPr lang="ru-RU" sz="1600" i="1" u="dotDashHeavy" dirty="0">
                          <a:latin typeface="Times New Roman"/>
                          <a:ea typeface="MS Mincho"/>
                          <a:cs typeface="Calibri"/>
                        </a:rPr>
                        <a:t>как сад</a:t>
                      </a:r>
                      <a:r>
                        <a:rPr lang="ru-RU" sz="1600" i="1" dirty="0">
                          <a:latin typeface="Times New Roman"/>
                          <a:ea typeface="MS Mincho"/>
                          <a:cs typeface="Calibri"/>
                        </a:rPr>
                        <a:t>.</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2) </a:t>
                      </a:r>
                      <a:r>
                        <a:rPr lang="ru-RU" sz="1600" u="sng" dirty="0">
                          <a:latin typeface="Times New Roman"/>
                          <a:ea typeface="MS Mincho"/>
                          <a:cs typeface="Calibri"/>
                        </a:rPr>
                        <a:t>Причина</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Мама, как врач, знала симптомы этой болезни.</a:t>
                      </a:r>
                      <a:endParaRPr lang="ru-RU" sz="1600" dirty="0">
                        <a:latin typeface="Calibri"/>
                        <a:ea typeface="MS Mincho"/>
                        <a:cs typeface="Calibri"/>
                      </a:endParaRPr>
                    </a:p>
                    <a:p>
                      <a:pPr marL="457200" indent="-457200" algn="just">
                        <a:lnSpc>
                          <a:spcPct val="115000"/>
                        </a:lnSpc>
                        <a:spcAft>
                          <a:spcPts val="0"/>
                        </a:spcAft>
                      </a:pPr>
                      <a:r>
                        <a:rPr lang="ru-RU" sz="1600" dirty="0">
                          <a:latin typeface="Times New Roman"/>
                          <a:ea typeface="MS Mincho"/>
                          <a:cs typeface="Calibri"/>
                        </a:rPr>
                        <a:t>3)</a:t>
                      </a:r>
                      <a:r>
                        <a:rPr lang="ru-RU" sz="1600" u="sng" dirty="0">
                          <a:latin typeface="Times New Roman"/>
                          <a:ea typeface="MS Mincho"/>
                          <a:cs typeface="Calibri"/>
                        </a:rPr>
                        <a:t>Сложноподчинённое предложение</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Он думает, как поступить.</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4) </a:t>
                      </a:r>
                      <a:r>
                        <a:rPr lang="ru-RU" sz="1600" u="sng" dirty="0">
                          <a:latin typeface="Times New Roman"/>
                          <a:ea typeface="MS Mincho"/>
                          <a:cs typeface="Calibri"/>
                        </a:rPr>
                        <a:t>Вводное предложение</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Здание растянулось, как мне показалось, на несколько кварталов.</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5) </a:t>
                      </a:r>
                      <a:r>
                        <a:rPr lang="ru-RU" sz="1600" b="1" u="sng" dirty="0">
                          <a:latin typeface="Times New Roman"/>
                          <a:ea typeface="MS Mincho"/>
                          <a:cs typeface="Calibri"/>
                        </a:rPr>
                        <a:t>Не кто иной, КАК</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Это был </a:t>
                      </a:r>
                      <a:r>
                        <a:rPr lang="ru-RU" sz="1600" i="1" u="sng" dirty="0">
                          <a:latin typeface="Times New Roman"/>
                          <a:ea typeface="MS Mincho"/>
                          <a:cs typeface="Calibri"/>
                        </a:rPr>
                        <a:t>не кто иной, как</a:t>
                      </a:r>
                      <a:r>
                        <a:rPr lang="ru-RU" sz="1600" i="1" dirty="0">
                          <a:latin typeface="Times New Roman"/>
                          <a:ea typeface="MS Mincho"/>
                          <a:cs typeface="Calibri"/>
                        </a:rPr>
                        <a:t> мой товарищ.</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6) </a:t>
                      </a:r>
                      <a:r>
                        <a:rPr lang="ru-RU" sz="1600" b="1" u="sng" dirty="0">
                          <a:latin typeface="Times New Roman"/>
                          <a:ea typeface="MS Mincho"/>
                          <a:cs typeface="Calibri"/>
                        </a:rPr>
                        <a:t>КАК</a:t>
                      </a:r>
                      <a:r>
                        <a:rPr lang="ru-RU" sz="1600" b="1" dirty="0">
                          <a:latin typeface="Times New Roman"/>
                          <a:ea typeface="MS Mincho"/>
                          <a:cs typeface="Calibri"/>
                        </a:rPr>
                        <a:t> </a:t>
                      </a:r>
                      <a:r>
                        <a:rPr lang="ru-RU" sz="1600" b="1" u="dbl" dirty="0">
                          <a:latin typeface="Times New Roman"/>
                          <a:ea typeface="MS Mincho"/>
                          <a:cs typeface="Calibri"/>
                        </a:rPr>
                        <a:t>И</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Взрослые, </a:t>
                      </a:r>
                      <a:r>
                        <a:rPr lang="ru-RU" sz="1600" i="1" u="sng" dirty="0">
                          <a:latin typeface="Times New Roman"/>
                          <a:ea typeface="MS Mincho"/>
                          <a:cs typeface="Calibri"/>
                        </a:rPr>
                        <a:t>как и</a:t>
                      </a:r>
                      <a:r>
                        <a:rPr lang="ru-RU" sz="1600" i="1" dirty="0">
                          <a:latin typeface="Times New Roman"/>
                          <a:ea typeface="MS Mincho"/>
                          <a:cs typeface="Calibri"/>
                        </a:rPr>
                        <a:t> дети, любят кататься на лодке.</a:t>
                      </a:r>
                      <a:endParaRPr lang="ru-RU" sz="1600" dirty="0">
                        <a:latin typeface="Calibri"/>
                        <a:ea typeface="MS Mincho"/>
                        <a:cs typeface="Calibri"/>
                      </a:endParaRPr>
                    </a:p>
                  </a:txBody>
                  <a:tcPr marL="62677" marR="626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588645" indent="-588645" algn="just">
                        <a:lnSpc>
                          <a:spcPct val="115000"/>
                        </a:lnSpc>
                        <a:spcAft>
                          <a:spcPts val="0"/>
                        </a:spcAft>
                      </a:pPr>
                      <a:r>
                        <a:rPr lang="ru-RU" sz="1600" dirty="0">
                          <a:latin typeface="Times New Roman"/>
                          <a:ea typeface="MS Mincho"/>
                          <a:cs typeface="Calibri"/>
                        </a:rPr>
                        <a:t>1) </a:t>
                      </a:r>
                      <a:r>
                        <a:rPr lang="ru-RU" sz="1600" u="sng" dirty="0">
                          <a:latin typeface="Times New Roman"/>
                          <a:ea typeface="MS Mincho"/>
                          <a:cs typeface="Calibri"/>
                        </a:rPr>
                        <a:t>Составное именное сказуемое</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Город </a:t>
                      </a:r>
                      <a:r>
                        <a:rPr lang="ru-RU" sz="1600" i="1" u="dbl" dirty="0">
                          <a:latin typeface="Times New Roman"/>
                          <a:ea typeface="MS Mincho"/>
                          <a:cs typeface="Calibri"/>
                        </a:rPr>
                        <a:t>как сад</a:t>
                      </a:r>
                      <a:r>
                        <a:rPr lang="ru-RU" sz="1600" i="1" dirty="0">
                          <a:latin typeface="Times New Roman"/>
                          <a:ea typeface="MS Mincho"/>
                          <a:cs typeface="Calibri"/>
                        </a:rPr>
                        <a:t>.</a:t>
                      </a:r>
                      <a:endParaRPr lang="ru-RU" sz="1600" dirty="0">
                        <a:latin typeface="Calibri"/>
                        <a:ea typeface="MS Mincho"/>
                        <a:cs typeface="Calibri"/>
                      </a:endParaRPr>
                    </a:p>
                    <a:p>
                      <a:pPr marL="702945" indent="-702945" algn="just">
                        <a:lnSpc>
                          <a:spcPct val="115000"/>
                        </a:lnSpc>
                        <a:spcAft>
                          <a:spcPts val="0"/>
                        </a:spcAft>
                      </a:pPr>
                      <a:r>
                        <a:rPr lang="ru-RU" sz="1600" dirty="0">
                          <a:latin typeface="Times New Roman"/>
                          <a:ea typeface="MS Mincho"/>
                          <a:cs typeface="Calibri"/>
                        </a:rPr>
                        <a:t>2) </a:t>
                      </a:r>
                      <a:r>
                        <a:rPr lang="ru-RU" sz="1600" u="sng" dirty="0">
                          <a:latin typeface="Times New Roman"/>
                          <a:ea typeface="MS Mincho"/>
                          <a:cs typeface="Calibri"/>
                        </a:rPr>
                        <a:t>Характеристика с одной стороны</a:t>
                      </a:r>
                      <a:endParaRPr lang="ru-RU" sz="1600" dirty="0">
                        <a:latin typeface="Calibri"/>
                        <a:ea typeface="MS Mincho"/>
                        <a:cs typeface="Calibri"/>
                      </a:endParaRPr>
                    </a:p>
                    <a:p>
                      <a:pPr marL="17145" indent="-17145" algn="just">
                        <a:lnSpc>
                          <a:spcPct val="115000"/>
                        </a:lnSpc>
                        <a:spcAft>
                          <a:spcPts val="0"/>
                        </a:spcAft>
                      </a:pPr>
                      <a:r>
                        <a:rPr lang="ru-RU" sz="1600" i="1" dirty="0">
                          <a:latin typeface="Times New Roman"/>
                          <a:ea typeface="MS Mincho"/>
                          <a:cs typeface="Calibri"/>
                        </a:rPr>
                        <a:t>Мы знаем Сергея как хорошего спортсмена.</a:t>
                      </a:r>
                      <a:endParaRPr lang="ru-RU" sz="1600" dirty="0">
                        <a:latin typeface="Calibri"/>
                        <a:ea typeface="MS Mincho"/>
                        <a:cs typeface="Calibri"/>
                      </a:endParaRPr>
                    </a:p>
                    <a:p>
                      <a:pPr marL="17145" indent="-17145" algn="just">
                        <a:lnSpc>
                          <a:spcPct val="115000"/>
                        </a:lnSpc>
                        <a:spcAft>
                          <a:spcPts val="0"/>
                        </a:spcAft>
                      </a:pPr>
                      <a:r>
                        <a:rPr lang="ru-RU" sz="1600" dirty="0">
                          <a:latin typeface="Times New Roman"/>
                          <a:ea typeface="MS Mincho"/>
                          <a:cs typeface="Calibri"/>
                        </a:rPr>
                        <a:t>3) </a:t>
                      </a:r>
                      <a:r>
                        <a:rPr lang="ru-RU" sz="1600" u="sng" dirty="0">
                          <a:latin typeface="Times New Roman"/>
                          <a:ea typeface="MS Mincho"/>
                          <a:cs typeface="Calibri"/>
                        </a:rPr>
                        <a:t>«В качестве»</a:t>
                      </a:r>
                      <a:endParaRPr lang="ru-RU" sz="1600" dirty="0">
                        <a:latin typeface="Calibri"/>
                        <a:ea typeface="MS Mincho"/>
                        <a:cs typeface="Calibri"/>
                      </a:endParaRPr>
                    </a:p>
                    <a:p>
                      <a:pPr marL="17145" indent="-17145" algn="just">
                        <a:lnSpc>
                          <a:spcPct val="115000"/>
                        </a:lnSpc>
                        <a:spcAft>
                          <a:spcPts val="0"/>
                        </a:spcAft>
                      </a:pPr>
                      <a:r>
                        <a:rPr lang="ru-RU" sz="1600" i="1" dirty="0">
                          <a:latin typeface="Times New Roman"/>
                          <a:ea typeface="MS Mincho"/>
                          <a:cs typeface="Calibri"/>
                        </a:rPr>
                        <a:t>Это растение применяется как лечебное средство.</a:t>
                      </a:r>
                      <a:endParaRPr lang="ru-RU" sz="1600" dirty="0">
                        <a:latin typeface="Calibri"/>
                        <a:ea typeface="MS Mincho"/>
                        <a:cs typeface="Calibri"/>
                      </a:endParaRPr>
                    </a:p>
                    <a:p>
                      <a:pPr marL="17145" indent="-17145" algn="just">
                        <a:lnSpc>
                          <a:spcPct val="115000"/>
                        </a:lnSpc>
                        <a:spcAft>
                          <a:spcPts val="0"/>
                        </a:spcAft>
                      </a:pPr>
                      <a:r>
                        <a:rPr lang="ru-RU" sz="1600" dirty="0">
                          <a:latin typeface="Times New Roman"/>
                          <a:ea typeface="MS Mincho"/>
                          <a:cs typeface="Calibri"/>
                        </a:rPr>
                        <a:t>4) </a:t>
                      </a:r>
                      <a:r>
                        <a:rPr lang="ru-RU" sz="1600" u="sng" dirty="0">
                          <a:latin typeface="Times New Roman"/>
                          <a:ea typeface="MS Mincho"/>
                          <a:cs typeface="Calibri"/>
                        </a:rPr>
                        <a:t>Перед КАК стоит</a:t>
                      </a:r>
                      <a:endParaRPr lang="ru-RU" sz="1600" dirty="0">
                        <a:latin typeface="Calibri"/>
                        <a:ea typeface="MS Mincho"/>
                        <a:cs typeface="Calibri"/>
                      </a:endParaRPr>
                    </a:p>
                    <a:p>
                      <a:pPr marL="342900" lvl="0" indent="-342900" algn="just">
                        <a:lnSpc>
                          <a:spcPct val="115000"/>
                        </a:lnSpc>
                        <a:spcAft>
                          <a:spcPts val="0"/>
                        </a:spcAft>
                        <a:buSzPts val="1400"/>
                        <a:buFont typeface="Symbol"/>
                        <a:buChar char=""/>
                        <a:tabLst>
                          <a:tab pos="457200" algn="l"/>
                        </a:tabLst>
                      </a:pPr>
                      <a:r>
                        <a:rPr lang="ru-RU" sz="1600" b="1" u="sng" dirty="0">
                          <a:latin typeface="Times New Roman"/>
                          <a:ea typeface="MS Mincho"/>
                          <a:cs typeface="Calibri"/>
                        </a:rPr>
                        <a:t>НЕ</a:t>
                      </a:r>
                      <a:r>
                        <a:rPr lang="ru-RU" sz="1600" u="sng" dirty="0">
                          <a:latin typeface="Times New Roman"/>
                          <a:ea typeface="MS Mincho"/>
                          <a:cs typeface="Calibri"/>
                        </a:rPr>
                        <a:t>:</a:t>
                      </a:r>
                      <a:r>
                        <a:rPr lang="ru-RU" sz="1600" i="1" dirty="0">
                          <a:latin typeface="Times New Roman"/>
                          <a:ea typeface="MS Mincho"/>
                          <a:cs typeface="Calibri"/>
                        </a:rPr>
                        <a:t>  Делаешь всё </a:t>
                      </a:r>
                      <a:r>
                        <a:rPr lang="ru-RU" sz="1600" i="1" u="sng" dirty="0">
                          <a:latin typeface="Times New Roman"/>
                          <a:ea typeface="MS Mincho"/>
                          <a:cs typeface="Calibri"/>
                        </a:rPr>
                        <a:t>не</a:t>
                      </a:r>
                      <a:r>
                        <a:rPr lang="ru-RU" sz="1600" i="1" dirty="0">
                          <a:latin typeface="Times New Roman"/>
                          <a:ea typeface="MS Mincho"/>
                          <a:cs typeface="Calibri"/>
                        </a:rPr>
                        <a:t> как люди.</a:t>
                      </a:r>
                      <a:endParaRPr lang="ru-RU" sz="1600" dirty="0">
                        <a:latin typeface="Calibri"/>
                        <a:ea typeface="MS Mincho"/>
                        <a:cs typeface="Calibri"/>
                      </a:endParaRPr>
                    </a:p>
                    <a:p>
                      <a:pPr marL="342900" lvl="0" indent="-342900" algn="just">
                        <a:lnSpc>
                          <a:spcPct val="115000"/>
                        </a:lnSpc>
                        <a:spcAft>
                          <a:spcPts val="0"/>
                        </a:spcAft>
                        <a:buSzPts val="1400"/>
                        <a:buFont typeface="Symbol"/>
                        <a:buChar char=""/>
                        <a:tabLst>
                          <a:tab pos="457200" algn="l"/>
                        </a:tabLst>
                      </a:pPr>
                      <a:r>
                        <a:rPr lang="ru-RU" sz="1600" b="1" u="sng" dirty="0">
                          <a:latin typeface="Times New Roman"/>
                          <a:ea typeface="MS Mincho"/>
                          <a:cs typeface="Calibri"/>
                        </a:rPr>
                        <a:t>Совсем, точь-в-точь, прямо, почти</a:t>
                      </a:r>
                      <a:r>
                        <a:rPr lang="ru-RU" sz="1600" u="sng" dirty="0">
                          <a:latin typeface="Times New Roman"/>
                          <a:ea typeface="MS Mincho"/>
                          <a:cs typeface="Calibri"/>
                        </a:rPr>
                        <a:t>:</a:t>
                      </a:r>
                      <a:r>
                        <a:rPr lang="ru-RU" sz="1600" i="1" dirty="0">
                          <a:latin typeface="Times New Roman"/>
                          <a:ea typeface="MS Mincho"/>
                          <a:cs typeface="Calibri"/>
                        </a:rPr>
                        <a:t>  Девочка была пуглива </a:t>
                      </a:r>
                      <a:r>
                        <a:rPr lang="ru-RU" sz="1600" i="1" u="sng" dirty="0">
                          <a:latin typeface="Times New Roman"/>
                          <a:ea typeface="MS Mincho"/>
                          <a:cs typeface="Calibri"/>
                        </a:rPr>
                        <a:t>совсем</a:t>
                      </a:r>
                      <a:r>
                        <a:rPr lang="ru-RU" sz="1600" i="1" dirty="0">
                          <a:latin typeface="Times New Roman"/>
                          <a:ea typeface="MS Mincho"/>
                          <a:cs typeface="Calibri"/>
                        </a:rPr>
                        <a:t> как зверёк.</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5) </a:t>
                      </a:r>
                      <a:r>
                        <a:rPr lang="ru-RU" sz="1600" u="sng" dirty="0">
                          <a:latin typeface="Times New Roman"/>
                          <a:ea typeface="MS Mincho"/>
                          <a:cs typeface="Calibri"/>
                        </a:rPr>
                        <a:t>Сравнительный оборот можно заменить сущ. в Т. п.</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Как град посыпались камни.</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a:t>
                      </a:r>
                      <a:r>
                        <a:rPr lang="ru-RU" sz="1600" i="1" dirty="0" err="1">
                          <a:latin typeface="Times New Roman"/>
                          <a:ea typeface="MS Mincho"/>
                          <a:cs typeface="Calibri"/>
                        </a:rPr>
                        <a:t>=градом</a:t>
                      </a:r>
                      <a:r>
                        <a:rPr lang="ru-RU" sz="1600" i="1" dirty="0">
                          <a:latin typeface="Times New Roman"/>
                          <a:ea typeface="MS Mincho"/>
                          <a:cs typeface="Calibri"/>
                        </a:rPr>
                        <a:t>)</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6) </a:t>
                      </a:r>
                      <a:r>
                        <a:rPr lang="ru-RU" sz="1600" b="1" u="sng" dirty="0">
                          <a:latin typeface="Times New Roman"/>
                          <a:ea typeface="MS Mincho"/>
                          <a:cs typeface="Calibri"/>
                        </a:rPr>
                        <a:t>КАК</a:t>
                      </a:r>
                      <a:r>
                        <a:rPr lang="ru-RU" sz="1600" b="1" dirty="0">
                          <a:latin typeface="Times New Roman"/>
                          <a:ea typeface="MS Mincho"/>
                          <a:cs typeface="Calibri"/>
                        </a:rPr>
                        <a:t> …,</a:t>
                      </a:r>
                      <a:r>
                        <a:rPr lang="ru-RU" sz="1600" b="1" u="sng" dirty="0">
                          <a:latin typeface="Times New Roman"/>
                          <a:ea typeface="MS Mincho"/>
                          <a:cs typeface="Calibri"/>
                        </a:rPr>
                        <a:t> ТАК И</a:t>
                      </a:r>
                      <a:endParaRPr lang="ru-RU" sz="1600" dirty="0">
                        <a:latin typeface="Calibri"/>
                        <a:ea typeface="MS Mincho"/>
                        <a:cs typeface="Calibri"/>
                      </a:endParaRPr>
                    </a:p>
                    <a:p>
                      <a:pPr algn="just">
                        <a:lnSpc>
                          <a:spcPct val="115000"/>
                        </a:lnSpc>
                        <a:spcAft>
                          <a:spcPts val="0"/>
                        </a:spcAft>
                      </a:pPr>
                      <a:r>
                        <a:rPr lang="ru-RU" sz="1600" i="1" dirty="0">
                          <a:latin typeface="Times New Roman"/>
                          <a:ea typeface="MS Mincho"/>
                          <a:cs typeface="Calibri"/>
                        </a:rPr>
                        <a:t>Мы любим </a:t>
                      </a:r>
                      <a:r>
                        <a:rPr lang="ru-RU" sz="1600" i="1" u="sng" dirty="0">
                          <a:latin typeface="Times New Roman"/>
                          <a:ea typeface="MS Mincho"/>
                          <a:cs typeface="Calibri"/>
                        </a:rPr>
                        <a:t>как</a:t>
                      </a:r>
                      <a:r>
                        <a:rPr lang="ru-RU" sz="1600" i="1" dirty="0">
                          <a:latin typeface="Times New Roman"/>
                          <a:ea typeface="MS Mincho"/>
                          <a:cs typeface="Calibri"/>
                        </a:rPr>
                        <a:t> летом, </a:t>
                      </a:r>
                      <a:r>
                        <a:rPr lang="ru-RU" sz="1600" i="1" u="sng" dirty="0">
                          <a:latin typeface="Times New Roman"/>
                          <a:ea typeface="MS Mincho"/>
                          <a:cs typeface="Calibri"/>
                        </a:rPr>
                        <a:t>так и</a:t>
                      </a:r>
                      <a:r>
                        <a:rPr lang="ru-RU" sz="1600" i="1" dirty="0">
                          <a:latin typeface="Times New Roman"/>
                          <a:ea typeface="MS Mincho"/>
                          <a:cs typeface="Calibri"/>
                        </a:rPr>
                        <a:t> зимой здесь отдыхать.</a:t>
                      </a:r>
                      <a:endParaRPr lang="ru-RU" sz="1600" dirty="0">
                        <a:latin typeface="Calibri"/>
                        <a:ea typeface="MS Mincho"/>
                        <a:cs typeface="Calibri"/>
                      </a:endParaRPr>
                    </a:p>
                    <a:p>
                      <a:pPr algn="just">
                        <a:lnSpc>
                          <a:spcPct val="115000"/>
                        </a:lnSpc>
                        <a:spcAft>
                          <a:spcPts val="0"/>
                        </a:spcAft>
                      </a:pPr>
                      <a:r>
                        <a:rPr lang="ru-RU" sz="1600" dirty="0">
                          <a:latin typeface="Times New Roman"/>
                          <a:ea typeface="MS Mincho"/>
                          <a:cs typeface="Calibri"/>
                        </a:rPr>
                        <a:t>7) </a:t>
                      </a:r>
                      <a:r>
                        <a:rPr lang="ru-RU" sz="1600" u="sng" dirty="0">
                          <a:latin typeface="Times New Roman"/>
                          <a:ea typeface="MS Mincho"/>
                          <a:cs typeface="Calibri"/>
                        </a:rPr>
                        <a:t>В составных союзах: </a:t>
                      </a:r>
                      <a:endParaRPr lang="ru-RU" sz="1600" dirty="0">
                        <a:latin typeface="Calibri"/>
                        <a:ea typeface="MS Mincho"/>
                        <a:cs typeface="Calibri"/>
                      </a:endParaRPr>
                    </a:p>
                    <a:p>
                      <a:pPr algn="just">
                        <a:lnSpc>
                          <a:spcPct val="115000"/>
                        </a:lnSpc>
                        <a:spcAft>
                          <a:spcPts val="0"/>
                        </a:spcAft>
                      </a:pPr>
                      <a:r>
                        <a:rPr lang="ru-RU" sz="1600" b="1" dirty="0">
                          <a:latin typeface="Times New Roman"/>
                          <a:ea typeface="MS Mincho"/>
                          <a:cs typeface="Calibri"/>
                        </a:rPr>
                        <a:t>в то время как, </a:t>
                      </a:r>
                      <a:endParaRPr lang="ru-RU" sz="1600" dirty="0">
                        <a:latin typeface="Calibri"/>
                        <a:ea typeface="MS Mincho"/>
                        <a:cs typeface="Calibri"/>
                      </a:endParaRPr>
                    </a:p>
                    <a:p>
                      <a:pPr algn="just">
                        <a:lnSpc>
                          <a:spcPct val="115000"/>
                        </a:lnSpc>
                        <a:spcAft>
                          <a:spcPts val="0"/>
                        </a:spcAft>
                      </a:pPr>
                      <a:r>
                        <a:rPr lang="ru-RU" sz="1600" b="1" dirty="0">
                          <a:latin typeface="Times New Roman"/>
                          <a:ea typeface="MS Mincho"/>
                          <a:cs typeface="Calibri"/>
                        </a:rPr>
                        <a:t>подобно тому как </a:t>
                      </a:r>
                      <a:r>
                        <a:rPr lang="ru-RU" sz="1600" dirty="0">
                          <a:latin typeface="Times New Roman"/>
                          <a:ea typeface="MS Mincho"/>
                          <a:cs typeface="Calibri"/>
                        </a:rPr>
                        <a:t>и др.</a:t>
                      </a:r>
                      <a:endParaRPr lang="ru-RU" sz="1600" dirty="0">
                        <a:latin typeface="Calibri"/>
                        <a:ea typeface="MS Mincho"/>
                        <a:cs typeface="Calibri"/>
                      </a:endParaRPr>
                    </a:p>
                    <a:p>
                      <a:pPr algn="just">
                        <a:lnSpc>
                          <a:spcPct val="115000"/>
                        </a:lnSpc>
                        <a:spcAft>
                          <a:spcPts val="0"/>
                        </a:spcAft>
                      </a:pPr>
                      <a:r>
                        <a:rPr lang="ru-RU" sz="1600" i="1" u="sng" dirty="0">
                          <a:latin typeface="Times New Roman"/>
                          <a:ea typeface="MS Mincho"/>
                          <a:cs typeface="Calibri"/>
                        </a:rPr>
                        <a:t>С тех пор как</a:t>
                      </a:r>
                      <a:r>
                        <a:rPr lang="ru-RU" sz="1600" i="1" dirty="0">
                          <a:latin typeface="Times New Roman"/>
                          <a:ea typeface="MS Mincho"/>
                          <a:cs typeface="Calibri"/>
                        </a:rPr>
                        <a:t> он поселился в этих местах, прошло много лет.</a:t>
                      </a:r>
                      <a:endParaRPr lang="ru-RU" sz="1600" dirty="0">
                        <a:latin typeface="Calibri"/>
                        <a:ea typeface="MS Mincho"/>
                        <a:cs typeface="Calibri"/>
                      </a:endParaRPr>
                    </a:p>
                  </a:txBody>
                  <a:tcPr marL="62677" marR="6267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33137" y="288756"/>
            <a:ext cx="10193421" cy="479175"/>
          </a:xfrm>
        </p:spPr>
        <p:txBody>
          <a:bodyPr>
            <a:normAutofit fontScale="90000"/>
          </a:bodyPr>
          <a:lstStyle/>
          <a:p>
            <a:r>
              <a:rPr lang="ru-RU" b="1" dirty="0" smtClean="0"/>
              <a:t>Запятая не ставится</a:t>
            </a:r>
            <a:endParaRPr lang="ru-RU" dirty="0"/>
          </a:p>
        </p:txBody>
      </p:sp>
      <p:sp>
        <p:nvSpPr>
          <p:cNvPr id="3" name="Содержимое 2"/>
          <p:cNvSpPr>
            <a:spLocks noGrp="1"/>
          </p:cNvSpPr>
          <p:nvPr>
            <p:ph sz="quarter" idx="1"/>
          </p:nvPr>
        </p:nvSpPr>
        <p:spPr>
          <a:xfrm>
            <a:off x="609600" y="1191126"/>
            <a:ext cx="10700084" cy="5282826"/>
          </a:xfrm>
        </p:spPr>
        <p:txBody>
          <a:bodyPr>
            <a:normAutofit lnSpcReduction="10000"/>
          </a:bodyPr>
          <a:lstStyle/>
          <a:p>
            <a:endParaRPr lang="ru-RU" dirty="0" smtClean="0"/>
          </a:p>
          <a:p>
            <a:r>
              <a:rPr lang="ru-RU" b="1" u="sng" dirty="0" smtClean="0"/>
              <a:t>в устойчивых выражениях</a:t>
            </a:r>
            <a:r>
              <a:rPr lang="ru-RU" u="sng" dirty="0" smtClean="0"/>
              <a:t>:</a:t>
            </a:r>
            <a:r>
              <a:rPr lang="ru-RU" i="1" dirty="0" smtClean="0"/>
              <a:t>   блестит как зеркало, болезнь как рукой сняло, бросился как безумный, вертится как белка в колесе, вижу как днём, все как на подбор, глуп как пробка, ему всё как с гуся вода, ждать как манны небесной, заснул как мёртвый, знать как свои пять пальцев, качается как пьяный, красив как бог, лупить как Сидорову козу, лысый как колено, слушал как заворожённый, спал как убитый, твёрдый как камень, труслив как заяц, умер как герой, улыбнулся как ни в чём не бывало, устал как собака, машет руками как мельница, мокрый как мышь, мрачный как туча, нем как могила, нужен как воздух, пристал как банный лист, пропал как в воду канул, расти как грибы после дождя, сидеть как на угольях, чувствовать себя как дома, шёл как на казнь.</a:t>
            </a:r>
            <a:endParaRPr lang="ru-RU" dirty="0" smtClean="0"/>
          </a:p>
          <a:p>
            <a:endParaRPr lang="ru-RU"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90" y="178385"/>
            <a:ext cx="11057020" cy="1143000"/>
          </a:xfrm>
        </p:spPr>
        <p:txBody>
          <a:bodyPr>
            <a:normAutofit/>
          </a:bodyPr>
          <a:lstStyle/>
          <a:p>
            <a:r>
              <a:rPr lang="ru-RU" b="1" cap="none" dirty="0" smtClean="0"/>
              <a:t>1. Запятая на месте всех пропусков ставится в предложениях: </a:t>
            </a:r>
            <a:r>
              <a:rPr lang="ru-RU" b="1" i="1" cap="none" dirty="0" smtClean="0"/>
              <a:t>1, 3, 4, 5, 7, 9</a:t>
            </a:r>
            <a:endParaRPr lang="ru-RU" i="1" cap="none" dirty="0"/>
          </a:p>
        </p:txBody>
      </p:sp>
      <p:sp>
        <p:nvSpPr>
          <p:cNvPr id="3" name="Содержимое 2"/>
          <p:cNvSpPr>
            <a:spLocks noGrp="1"/>
          </p:cNvSpPr>
          <p:nvPr>
            <p:ph sz="quarter" idx="1"/>
          </p:nvPr>
        </p:nvSpPr>
        <p:spPr>
          <a:xfrm>
            <a:off x="493295" y="1311442"/>
            <a:ext cx="10912641" cy="5329990"/>
          </a:xfrm>
        </p:spPr>
        <p:txBody>
          <a:bodyPr>
            <a:normAutofit fontScale="85000" lnSpcReduction="10000"/>
          </a:bodyPr>
          <a:lstStyle/>
          <a:p>
            <a:pPr marL="457200" lvl="0" indent="-457200">
              <a:buClr>
                <a:schemeClr val="tx1"/>
              </a:buClr>
              <a:buSzPct val="97000"/>
              <a:buFont typeface="+mj-lt"/>
              <a:buAutoNum type="arabicParenR"/>
            </a:pPr>
            <a:r>
              <a:rPr lang="ru-RU" sz="2800" dirty="0" smtClean="0"/>
              <a:t>Путь к совершенству __ как правило __ бесконечен.</a:t>
            </a:r>
          </a:p>
          <a:p>
            <a:pPr marL="457200" lvl="0" indent="-457200">
              <a:buClr>
                <a:schemeClr val="tx1"/>
              </a:buClr>
              <a:buSzPct val="97000"/>
              <a:buFont typeface="+mj-lt"/>
              <a:buAutoNum type="arabicParenR"/>
            </a:pPr>
            <a:r>
              <a:rPr lang="ru-RU" sz="2800" dirty="0" smtClean="0"/>
              <a:t>Неблагодарность эту я поняла __ как возмездие.</a:t>
            </a:r>
          </a:p>
          <a:p>
            <a:pPr marL="457200" lvl="0" indent="-457200">
              <a:buClr>
                <a:schemeClr val="tx1"/>
              </a:buClr>
              <a:buSzPct val="97000"/>
              <a:buFont typeface="+mj-lt"/>
              <a:buAutoNum type="arabicParenR"/>
            </a:pPr>
            <a:r>
              <a:rPr lang="ru-RU" sz="2800" dirty="0" smtClean="0"/>
              <a:t>Первым пришёл не кто иной __ как Иван Демидов.</a:t>
            </a:r>
          </a:p>
          <a:p>
            <a:pPr marL="457200" lvl="0" indent="-457200">
              <a:buClr>
                <a:schemeClr val="tx1"/>
              </a:buClr>
              <a:buSzPct val="97000"/>
              <a:buFont typeface="+mj-lt"/>
              <a:buAutoNum type="arabicParenR"/>
            </a:pPr>
            <a:r>
              <a:rPr lang="ru-RU" sz="2800" dirty="0" smtClean="0"/>
              <a:t>Как человек впечатлительный __ он не мог отреагировать на случившееся иначе.</a:t>
            </a:r>
          </a:p>
          <a:p>
            <a:pPr marL="457200" lvl="0" indent="-457200">
              <a:buClr>
                <a:schemeClr val="tx1"/>
              </a:buClr>
              <a:buSzPct val="97000"/>
              <a:buFont typeface="+mj-lt"/>
              <a:buAutoNum type="arabicParenR"/>
            </a:pPr>
            <a:r>
              <a:rPr lang="ru-RU" sz="2800" dirty="0" smtClean="0"/>
              <a:t>Леска зазвенела мелодично __ как натянутая струна __ и дёрнулась вбок.</a:t>
            </a:r>
          </a:p>
          <a:p>
            <a:pPr marL="457200" indent="-457200">
              <a:buClr>
                <a:schemeClr val="tx1"/>
              </a:buClr>
              <a:buSzPct val="97000"/>
              <a:buFont typeface="+mj-lt"/>
              <a:buAutoNum type="arabicParenR"/>
            </a:pPr>
            <a:r>
              <a:rPr lang="be-BY" sz="2800" dirty="0" smtClean="0"/>
              <a:t>А все наши простуды, насморки и головные боли _ как рукой сняло.</a:t>
            </a:r>
            <a:endParaRPr lang="ru-RU" sz="2800" dirty="0" smtClean="0"/>
          </a:p>
          <a:p>
            <a:pPr marL="457200" indent="-457200">
              <a:buClr>
                <a:schemeClr val="tx1"/>
              </a:buClr>
              <a:buSzPct val="97000"/>
              <a:buFont typeface="+mj-lt"/>
              <a:buAutoNum type="arabicParenR"/>
            </a:pPr>
            <a:r>
              <a:rPr lang="be-BY" sz="2800" dirty="0" smtClean="0"/>
              <a:t>Самолёт _ </a:t>
            </a:r>
            <a:r>
              <a:rPr lang="ru-RU" sz="2800" dirty="0" smtClean="0"/>
              <a:t>как</a:t>
            </a:r>
            <a:r>
              <a:rPr lang="be-BY" sz="2800" dirty="0" smtClean="0"/>
              <a:t> неуклюж</a:t>
            </a:r>
            <a:r>
              <a:rPr lang="ru-RU" sz="2800" dirty="0" err="1" smtClean="0"/>
              <a:t>ий</a:t>
            </a:r>
            <a:r>
              <a:rPr lang="be-BY" sz="2800" dirty="0" smtClean="0"/>
              <a:t> аистён</a:t>
            </a:r>
            <a:r>
              <a:rPr lang="ru-RU" sz="2800" dirty="0" err="1" smtClean="0"/>
              <a:t>ок</a:t>
            </a:r>
            <a:r>
              <a:rPr lang="be-BY" sz="2800" dirty="0" smtClean="0"/>
              <a:t> _ стал медленно набирать высоту.</a:t>
            </a:r>
            <a:endParaRPr lang="ru-RU" sz="2800" dirty="0" smtClean="0"/>
          </a:p>
          <a:p>
            <a:pPr marL="457200" indent="-457200">
              <a:buClr>
                <a:schemeClr val="tx1"/>
              </a:buClr>
              <a:buSzPct val="97000"/>
              <a:buFont typeface="+mj-lt"/>
              <a:buAutoNum type="arabicParenR"/>
            </a:pPr>
            <a:r>
              <a:rPr lang="be-BY" sz="2800" dirty="0" smtClean="0"/>
              <a:t>Этот лисёнок был _ </a:t>
            </a:r>
            <a:r>
              <a:rPr lang="ru-RU" sz="2800" dirty="0" smtClean="0"/>
              <a:t>как</a:t>
            </a:r>
            <a:r>
              <a:rPr lang="be-BY" sz="2800" dirty="0" smtClean="0"/>
              <a:t> комочек мокрой рыжей шерсти.</a:t>
            </a:r>
            <a:endParaRPr lang="ru-RU" sz="2800" dirty="0" smtClean="0"/>
          </a:p>
          <a:p>
            <a:pPr marL="457200" indent="-457200">
              <a:buClr>
                <a:schemeClr val="tx1"/>
              </a:buClr>
              <a:buSzPct val="97000"/>
              <a:buFont typeface="+mj-lt"/>
              <a:buAutoNum type="arabicParenR"/>
            </a:pPr>
            <a:r>
              <a:rPr lang="be-BY" sz="2800" dirty="0" smtClean="0"/>
              <a:t>Как морская волна выносит на берег ракушку _ так и ваше сознание вынесет и положит перед вами на бумагу первое слово рассказа.</a:t>
            </a:r>
            <a:endParaRPr lang="ru-RU" sz="2800" dirty="0" smtClean="0"/>
          </a:p>
          <a:p>
            <a:endParaRPr lang="ru-RU"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821" y="168443"/>
            <a:ext cx="9956800" cy="551364"/>
          </a:xfrm>
        </p:spPr>
        <p:txBody>
          <a:bodyPr/>
          <a:lstStyle/>
          <a:p>
            <a:pPr algn="ctr"/>
            <a:r>
              <a:rPr lang="ru-RU" b="1" dirty="0" smtClean="0"/>
              <a:t>Синтаксические нормы</a:t>
            </a:r>
            <a:endParaRPr lang="ru-RU" dirty="0"/>
          </a:p>
        </p:txBody>
      </p:sp>
      <p:sp>
        <p:nvSpPr>
          <p:cNvPr id="3" name="Содержимое 2"/>
          <p:cNvSpPr>
            <a:spLocks noGrp="1"/>
          </p:cNvSpPr>
          <p:nvPr>
            <p:ph sz="quarter" idx="1"/>
          </p:nvPr>
        </p:nvSpPr>
        <p:spPr>
          <a:xfrm>
            <a:off x="192505" y="757990"/>
            <a:ext cx="11526253" cy="878305"/>
          </a:xfrm>
        </p:spPr>
        <p:txBody>
          <a:bodyPr>
            <a:normAutofit fontScale="92500"/>
          </a:bodyPr>
          <a:lstStyle/>
          <a:p>
            <a:pPr>
              <a:buNone/>
            </a:pPr>
            <a:r>
              <a:rPr lang="ru-RU" b="1" dirty="0" smtClean="0"/>
              <a:t>1. </a:t>
            </a:r>
            <a:r>
              <a:rPr lang="be-BY" b="1" dirty="0" smtClean="0"/>
              <a:t>Установите соответствие между предложениями и их характеристикой с точки зрения соблюдения синтаксических норм: А2Б3В4Г5</a:t>
            </a:r>
            <a:endParaRPr lang="ru-RU" dirty="0" smtClean="0"/>
          </a:p>
          <a:p>
            <a:endParaRPr lang="ru-RU" dirty="0"/>
          </a:p>
        </p:txBody>
      </p:sp>
      <p:graphicFrame>
        <p:nvGraphicFramePr>
          <p:cNvPr id="4" name="Таблица 3"/>
          <p:cNvGraphicFramePr>
            <a:graphicFrameLocks noGrp="1"/>
          </p:cNvGraphicFramePr>
          <p:nvPr/>
        </p:nvGraphicFramePr>
        <p:xfrm>
          <a:off x="517358" y="1768642"/>
          <a:ext cx="10864516" cy="4713974"/>
        </p:xfrm>
        <a:graphic>
          <a:graphicData uri="http://schemas.openxmlformats.org/drawingml/2006/table">
            <a:tbl>
              <a:tblPr/>
              <a:tblGrid>
                <a:gridCol w="6388721"/>
                <a:gridCol w="4475795"/>
              </a:tblGrid>
              <a:tr h="4713974">
                <a:tc>
                  <a:txBody>
                    <a:bodyPr/>
                    <a:lstStyle/>
                    <a:p>
                      <a:pPr algn="just">
                        <a:spcAft>
                          <a:spcPts val="0"/>
                        </a:spcAft>
                      </a:pPr>
                      <a:r>
                        <a:rPr lang="be-BY" sz="2400" dirty="0">
                          <a:solidFill>
                            <a:srgbClr val="000000"/>
                          </a:solidFill>
                          <a:latin typeface="Calibri"/>
                          <a:ea typeface="Times New Roman"/>
                        </a:rPr>
                        <a:t>А. Следует не только освоить приёмы работы на компьютере, но и все виды технической документации.</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Б. Окончив техникум, у меня появилось желание поступить в вуз и получить высшее образование.</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В. Певица, участвуя в благотворительном концерте, с большим чувством исполнила три старинные русские романса.</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Г. Вам не следовало бы игнорировать таким интересным и выгодным деловым предложением.</a:t>
                      </a:r>
                      <a:endParaRPr lang="ru-RU" sz="24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be-BY" sz="2400" dirty="0">
                          <a:solidFill>
                            <a:srgbClr val="000000"/>
                          </a:solidFill>
                          <a:latin typeface="Calibri"/>
                          <a:ea typeface="Times New Roman"/>
                        </a:rPr>
                        <a:t>1. синтаксические нормы не нарушены</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2. нарушены нормы построения предложений с однородными членами</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3. нарушены нормы построения предложений с деепричастным оборотом</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4. нарушены нормы согласования</a:t>
                      </a:r>
                      <a:endParaRPr lang="ru-RU" sz="2400" dirty="0">
                        <a:latin typeface="Calibri"/>
                        <a:ea typeface="Times New Roman"/>
                      </a:endParaRPr>
                    </a:p>
                    <a:p>
                      <a:pPr algn="just">
                        <a:spcAft>
                          <a:spcPts val="0"/>
                        </a:spcAft>
                      </a:pPr>
                      <a:r>
                        <a:rPr lang="be-BY" sz="2400" dirty="0">
                          <a:solidFill>
                            <a:srgbClr val="000000"/>
                          </a:solidFill>
                          <a:latin typeface="Calibri"/>
                          <a:ea typeface="Times New Roman"/>
                        </a:rPr>
                        <a:t>5. нарушены нормы управления</a:t>
                      </a:r>
                      <a:endParaRPr lang="ru-RU" sz="2400" dirty="0">
                        <a:latin typeface="Calibri"/>
                        <a:ea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5852" y="228599"/>
            <a:ext cx="9956800" cy="587459"/>
          </a:xfrm>
        </p:spPr>
        <p:txBody>
          <a:bodyPr>
            <a:normAutofit/>
          </a:bodyPr>
          <a:lstStyle/>
          <a:p>
            <a:pPr algn="ctr"/>
            <a:r>
              <a:rPr lang="ru-RU" sz="2400" b="1" dirty="0" smtClean="0"/>
              <a:t>ПРОСТОЕ И СОСТАВНОЕ СКАЗУЕМОЕ</a:t>
            </a:r>
            <a:endParaRPr lang="ru-RU" sz="2400" dirty="0"/>
          </a:p>
        </p:txBody>
      </p:sp>
      <p:graphicFrame>
        <p:nvGraphicFramePr>
          <p:cNvPr id="4" name="Таблица 3"/>
          <p:cNvGraphicFramePr>
            <a:graphicFrameLocks noGrp="1"/>
          </p:cNvGraphicFramePr>
          <p:nvPr/>
        </p:nvGraphicFramePr>
        <p:xfrm>
          <a:off x="336885" y="902370"/>
          <a:ext cx="10720136" cy="5606714"/>
        </p:xfrm>
        <a:graphic>
          <a:graphicData uri="http://schemas.openxmlformats.org/drawingml/2006/table">
            <a:tbl>
              <a:tblPr/>
              <a:tblGrid>
                <a:gridCol w="10720136"/>
              </a:tblGrid>
              <a:tr h="470318">
                <a:tc>
                  <a:txBody>
                    <a:bodyPr/>
                    <a:lstStyle/>
                    <a:p>
                      <a:pPr algn="ctr">
                        <a:lnSpc>
                          <a:spcPct val="115000"/>
                        </a:lnSpc>
                        <a:spcAft>
                          <a:spcPts val="0"/>
                        </a:spcAft>
                      </a:pPr>
                      <a:r>
                        <a:rPr lang="ru-RU" sz="2200" b="1" dirty="0" smtClean="0">
                          <a:latin typeface="Times New Roman"/>
                          <a:ea typeface="Times New Roman"/>
                          <a:cs typeface="Calibri"/>
                        </a:rPr>
                        <a:t>Простое </a:t>
                      </a:r>
                      <a:r>
                        <a:rPr lang="ru-RU" sz="2200" b="1" dirty="0">
                          <a:latin typeface="Times New Roman"/>
                          <a:ea typeface="Times New Roman"/>
                          <a:cs typeface="Calibri"/>
                        </a:rPr>
                        <a:t>глагольное</a:t>
                      </a:r>
                      <a:endParaRPr lang="ru-RU" sz="22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6396">
                <a:tc>
                  <a:txBody>
                    <a:bodyPr/>
                    <a:lstStyle/>
                    <a:p>
                      <a:pPr algn="just">
                        <a:lnSpc>
                          <a:spcPct val="115000"/>
                        </a:lnSpc>
                        <a:spcAft>
                          <a:spcPts val="0"/>
                        </a:spcAft>
                      </a:pPr>
                      <a:r>
                        <a:rPr lang="ru-RU" sz="2200" dirty="0">
                          <a:latin typeface="Times New Roman"/>
                          <a:ea typeface="Times New Roman"/>
                          <a:cs typeface="Calibri"/>
                        </a:rPr>
                        <a:t>1) Один глагол: </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Times New Roman"/>
                          <a:cs typeface="Calibri"/>
                        </a:rPr>
                        <a:t>Я </a:t>
                      </a:r>
                      <a:r>
                        <a:rPr lang="ru-RU" sz="2200" i="1" u="dbl" dirty="0">
                          <a:latin typeface="Times New Roman"/>
                          <a:ea typeface="Times New Roman"/>
                          <a:cs typeface="Calibri"/>
                        </a:rPr>
                        <a:t>плаваю</a:t>
                      </a:r>
                      <a:r>
                        <a:rPr lang="ru-RU" sz="2200" i="1" dirty="0">
                          <a:latin typeface="Times New Roman"/>
                          <a:ea typeface="Times New Roman"/>
                          <a:cs typeface="Calibri"/>
                        </a:rPr>
                        <a:t>.</a:t>
                      </a:r>
                      <a:endParaRPr lang="ru-RU" sz="2200" dirty="0">
                        <a:latin typeface="Calibri"/>
                        <a:ea typeface="MS Mincho"/>
                        <a:cs typeface="Calibri"/>
                      </a:endParaRPr>
                    </a:p>
                    <a:p>
                      <a:pPr algn="just">
                        <a:lnSpc>
                          <a:spcPct val="115000"/>
                        </a:lnSpc>
                        <a:spcAft>
                          <a:spcPts val="0"/>
                        </a:spcAft>
                      </a:pPr>
                      <a:r>
                        <a:rPr lang="ru-RU" sz="2200" dirty="0">
                          <a:latin typeface="Times New Roman"/>
                          <a:ea typeface="Times New Roman"/>
                          <a:cs typeface="Calibri"/>
                        </a:rPr>
                        <a:t>2)Будущее сложное время: </a:t>
                      </a:r>
                      <a:r>
                        <a:rPr lang="ru-RU" sz="2200" i="1" dirty="0">
                          <a:latin typeface="Times New Roman"/>
                          <a:ea typeface="Times New Roman"/>
                          <a:cs typeface="Calibri"/>
                        </a:rPr>
                        <a:t>Я буду плавать.</a:t>
                      </a:r>
                      <a:endParaRPr lang="ru-RU" sz="2200" dirty="0">
                        <a:latin typeface="Calibri"/>
                        <a:ea typeface="MS Mincho"/>
                        <a:cs typeface="Calibri"/>
                      </a:endParaRPr>
                    </a:p>
                    <a:p>
                      <a:pPr algn="ctr">
                        <a:lnSpc>
                          <a:spcPct val="115000"/>
                        </a:lnSpc>
                        <a:spcAft>
                          <a:spcPts val="0"/>
                        </a:spcAft>
                      </a:pPr>
                      <a:r>
                        <a:rPr lang="ru-RU" sz="2200" dirty="0">
                          <a:latin typeface="Times New Roman"/>
                          <a:ea typeface="Times New Roman"/>
                          <a:cs typeface="Calibri"/>
                        </a:rPr>
                        <a:t>3)Повтор глаголов: </a:t>
                      </a:r>
                      <a:r>
                        <a:rPr lang="ru-RU" sz="2200" i="1" dirty="0">
                          <a:latin typeface="Times New Roman"/>
                          <a:ea typeface="Times New Roman"/>
                          <a:cs typeface="Calibri"/>
                        </a:rPr>
                        <a:t>Мы </a:t>
                      </a:r>
                      <a:r>
                        <a:rPr lang="ru-RU" sz="2200" i="1" u="dbl" dirty="0">
                          <a:latin typeface="Times New Roman"/>
                          <a:ea typeface="Times New Roman"/>
                          <a:cs typeface="Calibri"/>
                        </a:rPr>
                        <a:t>ждём, не дождёмся.</a:t>
                      </a:r>
                      <a:endParaRPr lang="ru-RU" sz="2200" dirty="0">
                        <a:latin typeface="Calibri"/>
                        <a:ea typeface="MS Mincho"/>
                        <a:cs typeface="Calibri"/>
                      </a:endParaRPr>
                    </a:p>
                    <a:p>
                      <a:pPr algn="just">
                        <a:lnSpc>
                          <a:spcPct val="115000"/>
                        </a:lnSpc>
                        <a:spcAft>
                          <a:spcPts val="0"/>
                        </a:spcAft>
                      </a:pPr>
                      <a:r>
                        <a:rPr lang="ru-RU" sz="2200" dirty="0">
                          <a:latin typeface="Times New Roman"/>
                          <a:ea typeface="Times New Roman"/>
                          <a:cs typeface="Calibri"/>
                        </a:rPr>
                        <a:t>4)Повелительное наклонение:  </a:t>
                      </a:r>
                      <a:r>
                        <a:rPr lang="ru-RU" sz="2200" i="1" dirty="0">
                          <a:latin typeface="Times New Roman"/>
                          <a:ea typeface="Times New Roman"/>
                          <a:cs typeface="Calibri"/>
                        </a:rPr>
                        <a:t>Давайте отдохнем. Пусть спит. </a:t>
                      </a:r>
                      <a:endParaRPr lang="ru-RU" sz="2200" dirty="0">
                        <a:latin typeface="Calibri"/>
                        <a:ea typeface="MS Mincho"/>
                        <a:cs typeface="Calibri"/>
                      </a:endParaRPr>
                    </a:p>
                    <a:p>
                      <a:pPr algn="just">
                        <a:lnSpc>
                          <a:spcPct val="115000"/>
                        </a:lnSpc>
                        <a:spcAft>
                          <a:spcPts val="0"/>
                        </a:spcAft>
                      </a:pPr>
                      <a:r>
                        <a:rPr lang="ru-RU" sz="2200" dirty="0">
                          <a:latin typeface="Times New Roman"/>
                          <a:ea typeface="Times New Roman"/>
                          <a:cs typeface="Calibri"/>
                        </a:rPr>
                        <a:t>5)Фразеологический  оборот = глаголу</a:t>
                      </a:r>
                      <a:endParaRPr lang="ru-RU" sz="2200" dirty="0">
                        <a:latin typeface="Calibri"/>
                        <a:ea typeface="MS Mincho"/>
                        <a:cs typeface="Calibri"/>
                      </a:endParaRPr>
                    </a:p>
                    <a:p>
                      <a:pPr algn="just">
                        <a:lnSpc>
                          <a:spcPct val="115000"/>
                        </a:lnSpc>
                        <a:spcAft>
                          <a:spcPts val="0"/>
                        </a:spcAft>
                      </a:pPr>
                      <a:r>
                        <a:rPr lang="ru-RU" sz="2200" i="1" u="dbl" dirty="0">
                          <a:latin typeface="Times New Roman"/>
                          <a:ea typeface="Times New Roman"/>
                          <a:cs typeface="Calibri"/>
                        </a:rPr>
                        <a:t> Одержать победу</a:t>
                      </a:r>
                      <a:r>
                        <a:rPr lang="ru-RU" sz="2200" i="1" dirty="0">
                          <a:latin typeface="Times New Roman"/>
                          <a:ea typeface="Times New Roman"/>
                          <a:cs typeface="Calibri"/>
                        </a:rPr>
                        <a:t> (</a:t>
                      </a:r>
                      <a:r>
                        <a:rPr lang="ru-RU" sz="2200" i="1" dirty="0" err="1">
                          <a:latin typeface="Times New Roman"/>
                          <a:ea typeface="Times New Roman"/>
                          <a:cs typeface="Calibri"/>
                        </a:rPr>
                        <a:t>=победить</a:t>
                      </a:r>
                      <a:r>
                        <a:rPr lang="ru-RU" sz="2200" i="1" dirty="0">
                          <a:latin typeface="Times New Roman"/>
                          <a:ea typeface="Times New Roman"/>
                          <a:cs typeface="Calibri"/>
                        </a:rPr>
                        <a:t>)</a:t>
                      </a:r>
                      <a:endParaRPr lang="ru-RU" sz="2200" dirty="0">
                        <a:latin typeface="Calibri"/>
                        <a:ea typeface="MS Mincho"/>
                        <a:cs typeface="Calibri"/>
                      </a:endParaRPr>
                    </a:p>
                    <a:p>
                      <a:pPr algn="just">
                        <a:lnSpc>
                          <a:spcPct val="115000"/>
                        </a:lnSpc>
                        <a:spcAft>
                          <a:spcPts val="0"/>
                        </a:spcAft>
                      </a:pPr>
                      <a:r>
                        <a:rPr lang="ru-RU" sz="2200" i="1" u="dbl" dirty="0">
                          <a:latin typeface="Times New Roman"/>
                          <a:ea typeface="Times New Roman"/>
                          <a:cs typeface="Calibri"/>
                        </a:rPr>
                        <a:t>Принять участие</a:t>
                      </a:r>
                      <a:r>
                        <a:rPr lang="ru-RU" sz="2200" i="1" dirty="0">
                          <a:latin typeface="Times New Roman"/>
                          <a:ea typeface="Times New Roman"/>
                          <a:cs typeface="Calibri"/>
                        </a:rPr>
                        <a:t> (участвовать).</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Times New Roman"/>
                          <a:cs typeface="Calibri"/>
                        </a:rPr>
                        <a:t>Я </a:t>
                      </a:r>
                      <a:r>
                        <a:rPr lang="ru-RU" sz="2200" i="1" u="dbl" dirty="0">
                          <a:latin typeface="Times New Roman"/>
                          <a:ea typeface="Times New Roman"/>
                          <a:cs typeface="Calibri"/>
                        </a:rPr>
                        <a:t>не спускал глаз с неё.</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Times New Roman"/>
                          <a:cs typeface="Calibri"/>
                        </a:rPr>
                        <a:t>Я </a:t>
                      </a:r>
                      <a:r>
                        <a:rPr lang="ru-RU" sz="2200" i="1" u="dbl" dirty="0">
                          <a:latin typeface="Times New Roman"/>
                          <a:ea typeface="Times New Roman"/>
                          <a:cs typeface="Calibri"/>
                        </a:rPr>
                        <a:t>ломал голову</a:t>
                      </a:r>
                      <a:r>
                        <a:rPr lang="ru-RU" sz="2200" i="1" dirty="0">
                          <a:latin typeface="Times New Roman"/>
                          <a:ea typeface="Times New Roman"/>
                          <a:cs typeface="Calibri"/>
                        </a:rPr>
                        <a:t> (думал) над задачей.</a:t>
                      </a:r>
                      <a:r>
                        <a:rPr lang="ru-RU" sz="2200" dirty="0">
                          <a:latin typeface="Times New Roman"/>
                          <a:ea typeface="Times New Roman"/>
                          <a:cs typeface="Calibri"/>
                        </a:rPr>
                        <a:t> (Один глагол не имеет полного </a:t>
                      </a:r>
                      <a:r>
                        <a:rPr lang="ru-RU" sz="2200" dirty="0" err="1">
                          <a:latin typeface="Times New Roman"/>
                          <a:ea typeface="Times New Roman"/>
                          <a:cs typeface="Calibri"/>
                        </a:rPr>
                        <a:t>лексич</a:t>
                      </a:r>
                      <a:r>
                        <a:rPr lang="ru-RU" sz="2200" dirty="0">
                          <a:latin typeface="Times New Roman"/>
                          <a:ea typeface="Times New Roman"/>
                          <a:cs typeface="Calibri"/>
                        </a:rPr>
                        <a:t>. значения, поэтому нужно для смысла и сущ.)</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Times New Roman"/>
                          <a:cs typeface="Calibri"/>
                        </a:rPr>
                        <a:t>Механизмы вышли</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Times New Roman"/>
                          <a:cs typeface="Calibri"/>
                        </a:rPr>
                        <a:t> (= сломались) из строя.</a:t>
                      </a:r>
                      <a:endParaRPr lang="ru-RU" sz="22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66010" y="0"/>
            <a:ext cx="9956800" cy="587459"/>
          </a:xfrm>
        </p:spPr>
        <p:txBody>
          <a:bodyPr>
            <a:normAutofit/>
          </a:bodyPr>
          <a:lstStyle/>
          <a:p>
            <a:pPr algn="ctr"/>
            <a:r>
              <a:rPr lang="ru-RU" sz="2400" b="1" dirty="0" smtClean="0"/>
              <a:t>ПРОСТОЕ И СОСТАВНОЕ СКАЗУЕМОЕ</a:t>
            </a:r>
            <a:endParaRPr lang="ru-RU" sz="2400" dirty="0"/>
          </a:p>
        </p:txBody>
      </p:sp>
      <p:graphicFrame>
        <p:nvGraphicFramePr>
          <p:cNvPr id="4" name="Таблица 3"/>
          <p:cNvGraphicFramePr>
            <a:graphicFrameLocks noGrp="1"/>
          </p:cNvGraphicFramePr>
          <p:nvPr/>
        </p:nvGraphicFramePr>
        <p:xfrm>
          <a:off x="300789" y="553454"/>
          <a:ext cx="11249527" cy="6192172"/>
        </p:xfrm>
        <a:graphic>
          <a:graphicData uri="http://schemas.openxmlformats.org/drawingml/2006/table">
            <a:tbl>
              <a:tblPr/>
              <a:tblGrid>
                <a:gridCol w="11249527"/>
              </a:tblGrid>
              <a:tr h="256874">
                <a:tc>
                  <a:txBody>
                    <a:bodyPr/>
                    <a:lstStyle/>
                    <a:p>
                      <a:pPr algn="ctr">
                        <a:lnSpc>
                          <a:spcPct val="115000"/>
                        </a:lnSpc>
                        <a:spcAft>
                          <a:spcPts val="0"/>
                        </a:spcAft>
                      </a:pPr>
                      <a:r>
                        <a:rPr lang="ru-RU" sz="1800" b="1" dirty="0">
                          <a:latin typeface="Times New Roman"/>
                          <a:ea typeface="MS Mincho"/>
                          <a:cs typeface="Calibri"/>
                        </a:rPr>
                        <a:t>СОСТАВНОЕ СКАЗУЕМОЕ</a:t>
                      </a:r>
                      <a:endParaRPr lang="ru-RU" sz="18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13748">
                <a:tc>
                  <a:txBody>
                    <a:bodyPr/>
                    <a:lstStyle/>
                    <a:p>
                      <a:pPr algn="ctr">
                        <a:lnSpc>
                          <a:spcPct val="115000"/>
                        </a:lnSpc>
                        <a:spcAft>
                          <a:spcPts val="0"/>
                        </a:spcAft>
                      </a:pPr>
                      <a:r>
                        <a:rPr lang="ru-RU" sz="1800" b="1" dirty="0">
                          <a:latin typeface="Times New Roman"/>
                          <a:ea typeface="Times New Roman"/>
                          <a:cs typeface="Calibri"/>
                        </a:rPr>
                        <a:t>Составное </a:t>
                      </a:r>
                      <a:r>
                        <a:rPr lang="ru-RU" sz="1800" b="1" dirty="0" smtClean="0">
                          <a:latin typeface="Times New Roman"/>
                          <a:ea typeface="Times New Roman"/>
                          <a:cs typeface="Calibri"/>
                        </a:rPr>
                        <a:t>глагольное</a:t>
                      </a:r>
                      <a:r>
                        <a:rPr lang="en-US" sz="1800" b="1" dirty="0" smtClean="0">
                          <a:latin typeface="Times New Roman"/>
                          <a:ea typeface="Times New Roman"/>
                          <a:cs typeface="Calibri"/>
                        </a:rPr>
                        <a:t>  </a:t>
                      </a:r>
                      <a:r>
                        <a:rPr lang="ru-RU" sz="1800" b="1" dirty="0" smtClean="0">
                          <a:latin typeface="Times New Roman"/>
                          <a:ea typeface="Times New Roman"/>
                          <a:cs typeface="Calibri"/>
                        </a:rPr>
                        <a:t>(</a:t>
                      </a:r>
                      <a:r>
                        <a:rPr lang="ru-RU" sz="1800" b="1" dirty="0" err="1">
                          <a:latin typeface="Times New Roman"/>
                          <a:ea typeface="Times New Roman"/>
                          <a:cs typeface="Calibri"/>
                        </a:rPr>
                        <a:t>вспомогат</a:t>
                      </a:r>
                      <a:r>
                        <a:rPr lang="ru-RU" sz="1800" b="1" dirty="0">
                          <a:latin typeface="Times New Roman"/>
                          <a:ea typeface="Times New Roman"/>
                          <a:cs typeface="Calibri"/>
                        </a:rPr>
                        <a:t>. часть + инфинитив)</a:t>
                      </a:r>
                      <a:endParaRPr lang="ru-RU" sz="18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66861">
                <a:tc>
                  <a:txBody>
                    <a:bodyPr/>
                    <a:lstStyle/>
                    <a:p>
                      <a:pPr algn="l">
                        <a:lnSpc>
                          <a:spcPct val="115000"/>
                        </a:lnSpc>
                        <a:spcAft>
                          <a:spcPts val="0"/>
                        </a:spcAft>
                      </a:pPr>
                      <a:r>
                        <a:rPr lang="ru-RU" sz="1800" b="1" u="sng" dirty="0">
                          <a:latin typeface="Times New Roman"/>
                          <a:ea typeface="Times New Roman"/>
                          <a:cs typeface="Calibri"/>
                        </a:rPr>
                        <a:t>Вспомогательный компонент:</a:t>
                      </a:r>
                      <a:endParaRPr lang="ru-RU" sz="1800" dirty="0">
                        <a:latin typeface="Calibri"/>
                        <a:ea typeface="MS Mincho"/>
                        <a:cs typeface="Calibri"/>
                      </a:endParaRPr>
                    </a:p>
                    <a:p>
                      <a:pPr algn="l">
                        <a:lnSpc>
                          <a:spcPct val="115000"/>
                        </a:lnSpc>
                        <a:spcAft>
                          <a:spcPts val="0"/>
                        </a:spcAft>
                      </a:pPr>
                      <a:r>
                        <a:rPr lang="ru-RU" sz="1800" dirty="0">
                          <a:latin typeface="Times New Roman"/>
                          <a:ea typeface="Times New Roman"/>
                          <a:cs typeface="Calibri"/>
                        </a:rPr>
                        <a:t>1)Глаголы </a:t>
                      </a:r>
                      <a:r>
                        <a:rPr lang="ru-RU" sz="1800" i="1" dirty="0">
                          <a:latin typeface="Times New Roman"/>
                          <a:ea typeface="Times New Roman"/>
                          <a:cs typeface="Calibri"/>
                        </a:rPr>
                        <a:t>(начал, продолжил, кончил, завершил и т.п. )</a:t>
                      </a:r>
                      <a:r>
                        <a:rPr lang="ru-RU" sz="1800" dirty="0">
                          <a:latin typeface="Times New Roman"/>
                          <a:ea typeface="Times New Roman"/>
                          <a:cs typeface="Calibri"/>
                        </a:rPr>
                        <a:t> , обозначающие  начало, конец, продолжение действия.</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 Мы </a:t>
                      </a:r>
                      <a:r>
                        <a:rPr lang="ru-RU" sz="1800" i="1" u="dbl" dirty="0">
                          <a:latin typeface="Times New Roman"/>
                          <a:ea typeface="Times New Roman"/>
                          <a:cs typeface="Calibri"/>
                        </a:rPr>
                        <a:t>продолжали играть.</a:t>
                      </a:r>
                      <a:r>
                        <a:rPr lang="ru-RU" sz="1800" i="1" dirty="0">
                          <a:latin typeface="Times New Roman"/>
                          <a:ea typeface="Times New Roman"/>
                          <a:cs typeface="Calibri"/>
                        </a:rPr>
                        <a:t> Я </a:t>
                      </a:r>
                      <a:r>
                        <a:rPr lang="ru-RU" sz="1800" i="1" u="dbl" dirty="0">
                          <a:latin typeface="Times New Roman"/>
                          <a:ea typeface="Times New Roman"/>
                          <a:cs typeface="Calibri"/>
                        </a:rPr>
                        <a:t>умел плавать.</a:t>
                      </a:r>
                      <a:endParaRPr lang="ru-RU" sz="1800" dirty="0">
                        <a:latin typeface="Calibri"/>
                        <a:ea typeface="MS Mincho"/>
                        <a:cs typeface="Calibri"/>
                      </a:endParaRPr>
                    </a:p>
                    <a:p>
                      <a:pPr algn="l">
                        <a:lnSpc>
                          <a:spcPct val="115000"/>
                        </a:lnSpc>
                        <a:spcAft>
                          <a:spcPts val="0"/>
                        </a:spcAft>
                      </a:pPr>
                      <a:r>
                        <a:rPr lang="ru-RU" sz="1800" dirty="0">
                          <a:latin typeface="Times New Roman"/>
                          <a:ea typeface="Times New Roman"/>
                          <a:cs typeface="Calibri"/>
                        </a:rPr>
                        <a:t>2)Глаголы, </a:t>
                      </a:r>
                      <a:r>
                        <a:rPr lang="ru-RU" sz="1800" dirty="0" err="1">
                          <a:latin typeface="Times New Roman"/>
                          <a:ea typeface="Times New Roman"/>
                          <a:cs typeface="Calibri"/>
                        </a:rPr>
                        <a:t>обознач</a:t>
                      </a:r>
                      <a:r>
                        <a:rPr lang="ru-RU" sz="1800" dirty="0">
                          <a:latin typeface="Times New Roman"/>
                          <a:ea typeface="Times New Roman"/>
                          <a:cs typeface="Calibri"/>
                        </a:rPr>
                        <a:t>. желание, возможность </a:t>
                      </a:r>
                      <a:r>
                        <a:rPr lang="ru-RU" sz="1800" i="1" dirty="0">
                          <a:latin typeface="Times New Roman"/>
                          <a:ea typeface="Times New Roman"/>
                          <a:cs typeface="Calibri"/>
                        </a:rPr>
                        <a:t>(мог, хотел, умел, желал и др.).</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Я желал поскорее вернуться домой. Я </a:t>
                      </a:r>
                      <a:r>
                        <a:rPr lang="ru-RU" sz="1800" i="1" u="dbl" dirty="0">
                          <a:latin typeface="Times New Roman"/>
                          <a:ea typeface="Times New Roman"/>
                          <a:cs typeface="Calibri"/>
                        </a:rPr>
                        <a:t>решил начать заниматься.</a:t>
                      </a:r>
                      <a:endParaRPr lang="ru-RU" sz="1800" dirty="0">
                        <a:latin typeface="Calibri"/>
                        <a:ea typeface="MS Mincho"/>
                        <a:cs typeface="Calibri"/>
                      </a:endParaRPr>
                    </a:p>
                    <a:p>
                      <a:pPr algn="l">
                        <a:lnSpc>
                          <a:spcPct val="115000"/>
                        </a:lnSpc>
                        <a:spcAft>
                          <a:spcPts val="0"/>
                        </a:spcAft>
                      </a:pPr>
                      <a:r>
                        <a:rPr lang="ru-RU" sz="1800" dirty="0">
                          <a:latin typeface="Times New Roman"/>
                          <a:ea typeface="Times New Roman"/>
                          <a:cs typeface="Calibri"/>
                        </a:rPr>
                        <a:t>3)Краткие прилагательные со значением долженствования  (готов, рад, должен, обязан, вынужден и др.)</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Я </a:t>
                      </a:r>
                      <a:r>
                        <a:rPr lang="ru-RU" sz="1800" i="1" u="dbl" dirty="0">
                          <a:latin typeface="Times New Roman"/>
                          <a:ea typeface="Times New Roman"/>
                          <a:cs typeface="Calibri"/>
                        </a:rPr>
                        <a:t>рад увидеться.</a:t>
                      </a:r>
                      <a:endParaRPr lang="ru-RU" sz="1800" dirty="0">
                        <a:latin typeface="Calibri"/>
                        <a:ea typeface="MS Mincho"/>
                        <a:cs typeface="Calibri"/>
                      </a:endParaRPr>
                    </a:p>
                    <a:p>
                      <a:pPr algn="l">
                        <a:lnSpc>
                          <a:spcPct val="115000"/>
                        </a:lnSpc>
                        <a:spcAft>
                          <a:spcPts val="0"/>
                        </a:spcAft>
                      </a:pPr>
                      <a:r>
                        <a:rPr lang="ru-RU" sz="1800" dirty="0">
                          <a:latin typeface="Times New Roman"/>
                          <a:ea typeface="Times New Roman"/>
                          <a:cs typeface="Calibri"/>
                        </a:rPr>
                        <a:t>4)Фразеологизм</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Я </a:t>
                      </a:r>
                      <a:r>
                        <a:rPr lang="ru-RU" sz="1800" i="1" u="dbl" dirty="0">
                          <a:latin typeface="Times New Roman"/>
                          <a:ea typeface="Times New Roman"/>
                          <a:cs typeface="Calibri"/>
                        </a:rPr>
                        <a:t>не хочу кривить душой.</a:t>
                      </a:r>
                      <a:endParaRPr lang="ru-RU" sz="1800" dirty="0">
                        <a:latin typeface="Calibri"/>
                        <a:ea typeface="MS Mincho"/>
                        <a:cs typeface="Calibri"/>
                      </a:endParaRPr>
                    </a:p>
                    <a:p>
                      <a:pPr algn="l">
                        <a:lnSpc>
                          <a:spcPct val="115000"/>
                        </a:lnSpc>
                        <a:spcAft>
                          <a:spcPts val="0"/>
                        </a:spcAft>
                      </a:pPr>
                      <a:r>
                        <a:rPr lang="ru-RU" sz="1800" b="1" i="1" dirty="0">
                          <a:latin typeface="Times New Roman"/>
                          <a:ea typeface="Times New Roman"/>
                          <a:cs typeface="Calibri"/>
                        </a:rPr>
                        <a:t>Примеры: </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Он </a:t>
                      </a:r>
                      <a:r>
                        <a:rPr lang="ru-RU" sz="1800" i="1" u="dbl" dirty="0">
                          <a:latin typeface="Times New Roman"/>
                          <a:ea typeface="Times New Roman"/>
                          <a:cs typeface="Calibri"/>
                        </a:rPr>
                        <a:t>горел желанием вырваться.</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Тебя мы </a:t>
                      </a:r>
                      <a:r>
                        <a:rPr lang="ru-RU" sz="1800" i="1" u="dbl" dirty="0">
                          <a:latin typeface="Times New Roman"/>
                          <a:ea typeface="Times New Roman"/>
                          <a:cs typeface="Calibri"/>
                        </a:rPr>
                        <a:t>слушать рады.</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Он </a:t>
                      </a:r>
                      <a:r>
                        <a:rPr lang="ru-RU" sz="1800" i="1" u="dbl" dirty="0">
                          <a:latin typeface="Times New Roman"/>
                          <a:ea typeface="Times New Roman"/>
                          <a:cs typeface="Calibri"/>
                        </a:rPr>
                        <a:t>начал клевать носом</a:t>
                      </a:r>
                      <a:r>
                        <a:rPr lang="ru-RU" sz="1800" i="1" dirty="0">
                          <a:latin typeface="Times New Roman"/>
                          <a:ea typeface="Times New Roman"/>
                          <a:cs typeface="Calibri"/>
                        </a:rPr>
                        <a:t> . </a:t>
                      </a:r>
                      <a:r>
                        <a:rPr lang="ru-RU" sz="1800" dirty="0">
                          <a:latin typeface="Times New Roman"/>
                          <a:ea typeface="Times New Roman"/>
                          <a:cs typeface="Calibri"/>
                        </a:rPr>
                        <a:t>(начал засыпать)</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Снег </a:t>
                      </a:r>
                      <a:r>
                        <a:rPr lang="ru-RU" sz="1800" i="1" u="dbl" dirty="0">
                          <a:latin typeface="Times New Roman"/>
                          <a:ea typeface="Times New Roman"/>
                          <a:cs typeface="Calibri"/>
                        </a:rPr>
                        <a:t>стал валить</a:t>
                      </a:r>
                      <a:r>
                        <a:rPr lang="ru-RU" sz="1800" i="1" dirty="0">
                          <a:latin typeface="Times New Roman"/>
                          <a:ea typeface="Times New Roman"/>
                          <a:cs typeface="Calibri"/>
                        </a:rPr>
                        <a:t> лавиной.</a:t>
                      </a:r>
                      <a:endParaRPr lang="ru-RU" sz="1800" dirty="0">
                        <a:latin typeface="Calibri"/>
                        <a:ea typeface="MS Mincho"/>
                        <a:cs typeface="Calibri"/>
                      </a:endParaRPr>
                    </a:p>
                    <a:p>
                      <a:pPr algn="l">
                        <a:lnSpc>
                          <a:spcPct val="115000"/>
                        </a:lnSpc>
                        <a:spcAft>
                          <a:spcPts val="0"/>
                        </a:spcAft>
                      </a:pPr>
                      <a:r>
                        <a:rPr lang="ru-RU" sz="1800" i="1" dirty="0">
                          <a:latin typeface="Times New Roman"/>
                          <a:ea typeface="Times New Roman"/>
                          <a:cs typeface="Calibri"/>
                        </a:rPr>
                        <a:t>Гудок </a:t>
                      </a:r>
                      <a:r>
                        <a:rPr lang="ru-RU" sz="1800" i="1" u="dbl" dirty="0">
                          <a:latin typeface="Times New Roman"/>
                          <a:ea typeface="Times New Roman"/>
                          <a:cs typeface="Calibri"/>
                        </a:rPr>
                        <a:t>продолжал</a:t>
                      </a:r>
                      <a:r>
                        <a:rPr lang="ru-RU" sz="1800" b="1" i="1" u="dbl" dirty="0">
                          <a:latin typeface="Times New Roman"/>
                          <a:ea typeface="Times New Roman"/>
                          <a:cs typeface="Calibri"/>
                        </a:rPr>
                        <a:t> реветь</a:t>
                      </a:r>
                      <a:r>
                        <a:rPr lang="ru-RU" sz="1800" b="1" i="1" dirty="0">
                          <a:latin typeface="Times New Roman"/>
                          <a:ea typeface="Times New Roman"/>
                          <a:cs typeface="Calibri"/>
                        </a:rPr>
                        <a:t>.</a:t>
                      </a:r>
                      <a:endParaRPr lang="ru-RU" sz="1800" dirty="0">
                        <a:latin typeface="Calibri"/>
                        <a:ea typeface="MS Mincho"/>
                        <a:cs typeface="Calibri"/>
                      </a:endParaRPr>
                    </a:p>
                    <a:p>
                      <a:pPr algn="l">
                        <a:lnSpc>
                          <a:spcPct val="115000"/>
                        </a:lnSpc>
                        <a:spcAft>
                          <a:spcPts val="0"/>
                        </a:spcAft>
                      </a:pPr>
                      <a:r>
                        <a:rPr lang="ru-RU" sz="1800" b="1" i="1" dirty="0">
                          <a:latin typeface="Times New Roman"/>
                          <a:ea typeface="Times New Roman"/>
                          <a:cs typeface="Calibri"/>
                        </a:rPr>
                        <a:t>Он </a:t>
                      </a:r>
                      <a:r>
                        <a:rPr lang="ru-RU" sz="1800" b="1" i="1" u="dbl" dirty="0">
                          <a:latin typeface="Times New Roman"/>
                          <a:ea typeface="Times New Roman"/>
                          <a:cs typeface="Calibri"/>
                        </a:rPr>
                        <a:t>хотел написать.</a:t>
                      </a:r>
                      <a:endParaRPr lang="ru-RU" sz="1800" dirty="0">
                        <a:latin typeface="Calibri"/>
                        <a:ea typeface="MS Mincho"/>
                        <a:cs typeface="Calibri"/>
                      </a:endParaRPr>
                    </a:p>
                    <a:p>
                      <a:pPr algn="l">
                        <a:lnSpc>
                          <a:spcPct val="115000"/>
                        </a:lnSpc>
                        <a:spcAft>
                          <a:spcPts val="0"/>
                        </a:spcAft>
                      </a:pPr>
                      <a:r>
                        <a:rPr lang="ru-RU" sz="1800" b="1" i="1" dirty="0">
                          <a:latin typeface="Times New Roman"/>
                          <a:ea typeface="Times New Roman"/>
                          <a:cs typeface="Calibri"/>
                        </a:rPr>
                        <a:t>Я </a:t>
                      </a:r>
                      <a:r>
                        <a:rPr lang="ru-RU" sz="1800" b="1" i="1" u="dbl" dirty="0">
                          <a:latin typeface="Times New Roman"/>
                          <a:ea typeface="Times New Roman"/>
                          <a:cs typeface="Calibri"/>
                        </a:rPr>
                        <a:t>был рад убеждать.</a:t>
                      </a:r>
                      <a:endParaRPr lang="ru-RU" sz="18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7884" y="0"/>
            <a:ext cx="9956800" cy="587459"/>
          </a:xfrm>
        </p:spPr>
        <p:txBody>
          <a:bodyPr>
            <a:normAutofit/>
          </a:bodyPr>
          <a:lstStyle/>
          <a:p>
            <a:pPr algn="ctr"/>
            <a:r>
              <a:rPr lang="ru-RU" sz="2400" b="1" dirty="0" smtClean="0"/>
              <a:t>ПРОСТОЕ И СОСТАВНОЕ СКАЗУЕМОЕ</a:t>
            </a:r>
            <a:endParaRPr lang="ru-RU" sz="2400" dirty="0"/>
          </a:p>
        </p:txBody>
      </p:sp>
      <p:graphicFrame>
        <p:nvGraphicFramePr>
          <p:cNvPr id="4" name="Таблица 3"/>
          <p:cNvGraphicFramePr>
            <a:graphicFrameLocks noGrp="1"/>
          </p:cNvGraphicFramePr>
          <p:nvPr/>
        </p:nvGraphicFramePr>
        <p:xfrm>
          <a:off x="288759" y="589549"/>
          <a:ext cx="10996862" cy="5618746"/>
        </p:xfrm>
        <a:graphic>
          <a:graphicData uri="http://schemas.openxmlformats.org/drawingml/2006/table">
            <a:tbl>
              <a:tblPr/>
              <a:tblGrid>
                <a:gridCol w="5498431"/>
                <a:gridCol w="5498431"/>
              </a:tblGrid>
              <a:tr h="291805">
                <a:tc gridSpan="2">
                  <a:txBody>
                    <a:bodyPr/>
                    <a:lstStyle/>
                    <a:p>
                      <a:pPr algn="ctr">
                        <a:lnSpc>
                          <a:spcPct val="115000"/>
                        </a:lnSpc>
                        <a:spcAft>
                          <a:spcPts val="0"/>
                        </a:spcAft>
                      </a:pPr>
                      <a:r>
                        <a:rPr lang="ru-RU" sz="1600" b="1" dirty="0">
                          <a:latin typeface="Times New Roman"/>
                          <a:ea typeface="MS Mincho"/>
                          <a:cs typeface="Calibri"/>
                        </a:rPr>
                        <a:t>СОСТАВНОЕ СКАЗУЕМОЕ</a:t>
                      </a:r>
                      <a:endParaRPr lang="ru-RU" sz="16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ru-RU" sz="16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91805">
                <a:tc gridSpan="2">
                  <a:txBody>
                    <a:bodyPr/>
                    <a:lstStyle/>
                    <a:p>
                      <a:pPr algn="ctr">
                        <a:lnSpc>
                          <a:spcPct val="115000"/>
                        </a:lnSpc>
                        <a:spcAft>
                          <a:spcPts val="0"/>
                        </a:spcAft>
                      </a:pPr>
                      <a:r>
                        <a:rPr lang="ru-RU" sz="1600" b="1" dirty="0">
                          <a:latin typeface="Times New Roman"/>
                          <a:ea typeface="Times New Roman"/>
                          <a:cs typeface="Calibri"/>
                        </a:rPr>
                        <a:t>Составное </a:t>
                      </a:r>
                      <a:r>
                        <a:rPr lang="ru-RU" sz="1600" b="1" dirty="0" smtClean="0">
                          <a:latin typeface="Times New Roman"/>
                          <a:ea typeface="Times New Roman"/>
                          <a:cs typeface="Calibri"/>
                        </a:rPr>
                        <a:t>именное</a:t>
                      </a:r>
                      <a:r>
                        <a:rPr lang="en-US" sz="1600" b="1" dirty="0" smtClean="0">
                          <a:latin typeface="Times New Roman"/>
                          <a:ea typeface="Times New Roman"/>
                          <a:cs typeface="Calibri"/>
                        </a:rPr>
                        <a:t> </a:t>
                      </a:r>
                      <a:r>
                        <a:rPr lang="ru-RU" sz="1600" b="1" dirty="0" smtClean="0">
                          <a:latin typeface="Times New Roman"/>
                          <a:ea typeface="Times New Roman"/>
                          <a:cs typeface="Calibri"/>
                        </a:rPr>
                        <a:t>(</a:t>
                      </a:r>
                      <a:r>
                        <a:rPr lang="ru-RU" sz="1600" b="1" dirty="0">
                          <a:latin typeface="Times New Roman"/>
                          <a:ea typeface="Times New Roman"/>
                          <a:cs typeface="Calibri"/>
                        </a:rPr>
                        <a:t>связка + именная часть)</a:t>
                      </a:r>
                      <a:endParaRPr lang="ru-RU" sz="16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lnSpc>
                          <a:spcPct val="115000"/>
                        </a:lnSpc>
                        <a:spcAft>
                          <a:spcPts val="0"/>
                        </a:spcAft>
                      </a:pPr>
                      <a:endParaRPr lang="ru-RU" sz="1600" dirty="0">
                        <a:latin typeface="Calibri"/>
                        <a:ea typeface="MS Mincho"/>
                        <a:cs typeface="Calibri"/>
                      </a:endParaRPr>
                    </a:p>
                  </a:txBody>
                  <a:tcPr marL="27819" marR="27819"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35136">
                <a:tc>
                  <a:txBody>
                    <a:bodyPr/>
                    <a:lstStyle/>
                    <a:p>
                      <a:pPr algn="ctr">
                        <a:lnSpc>
                          <a:spcPct val="115000"/>
                        </a:lnSpc>
                        <a:spcAft>
                          <a:spcPts val="0"/>
                        </a:spcAft>
                      </a:pPr>
                      <a:r>
                        <a:rPr lang="ru-RU" sz="2000" b="1" u="sng" dirty="0">
                          <a:latin typeface="Times New Roman"/>
                          <a:ea typeface="Times New Roman"/>
                          <a:cs typeface="Calibri"/>
                        </a:rPr>
                        <a:t>Связка:</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1) глагол </a:t>
                      </a:r>
                      <a:r>
                        <a:rPr lang="ru-RU" sz="2000" i="1" dirty="0">
                          <a:latin typeface="Times New Roman"/>
                          <a:ea typeface="Times New Roman"/>
                          <a:cs typeface="Calibri"/>
                        </a:rPr>
                        <a:t>быть</a:t>
                      </a:r>
                      <a:r>
                        <a:rPr lang="ru-RU" sz="2000" dirty="0">
                          <a:latin typeface="Times New Roman"/>
                          <a:ea typeface="Times New Roman"/>
                          <a:cs typeface="Calibri"/>
                        </a:rPr>
                        <a:t> (или нулевая связка );</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2) глаголы </a:t>
                      </a:r>
                      <a:r>
                        <a:rPr lang="ru-RU" sz="2000" i="1" dirty="0">
                          <a:latin typeface="Times New Roman"/>
                          <a:ea typeface="Times New Roman"/>
                          <a:cs typeface="Calibri"/>
                        </a:rPr>
                        <a:t>казался, становился, являлся, </a:t>
                      </a:r>
                      <a:r>
                        <a:rPr lang="ru-RU" sz="2000" dirty="0">
                          <a:latin typeface="Times New Roman"/>
                          <a:ea typeface="Times New Roman"/>
                          <a:cs typeface="Calibri"/>
                        </a:rPr>
                        <a:t> </a:t>
                      </a:r>
                      <a:r>
                        <a:rPr lang="ru-RU" sz="2000" i="1" dirty="0">
                          <a:latin typeface="Times New Roman"/>
                          <a:ea typeface="Times New Roman"/>
                          <a:cs typeface="Calibri"/>
                        </a:rPr>
                        <a:t>считался, оставался и  </a:t>
                      </a:r>
                      <a:r>
                        <a:rPr lang="ru-RU" sz="2000" i="1" dirty="0" err="1">
                          <a:latin typeface="Times New Roman"/>
                          <a:ea typeface="Times New Roman"/>
                          <a:cs typeface="Calibri"/>
                        </a:rPr>
                        <a:t>др</a:t>
                      </a:r>
                      <a:r>
                        <a:rPr lang="ru-RU" sz="2000" i="1" dirty="0">
                          <a:latin typeface="Times New Roman"/>
                          <a:ea typeface="Times New Roman"/>
                          <a:cs typeface="Calibri"/>
                        </a:rPr>
                        <a:t>;.</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3)глагол движения и состояния (приехать, вернуться…)</a:t>
                      </a:r>
                      <a:endParaRPr lang="ru-RU" sz="2000" dirty="0">
                        <a:latin typeface="Calibri"/>
                        <a:ea typeface="MS Mincho"/>
                        <a:cs typeface="Calibri"/>
                      </a:endParaRPr>
                    </a:p>
                    <a:p>
                      <a:pPr algn="ctr">
                        <a:lnSpc>
                          <a:spcPct val="115000"/>
                        </a:lnSpc>
                        <a:spcAft>
                          <a:spcPts val="0"/>
                        </a:spcAft>
                      </a:pPr>
                      <a:r>
                        <a:rPr lang="ru-RU" sz="2000" b="1" u="sng" dirty="0">
                          <a:latin typeface="Times New Roman"/>
                          <a:ea typeface="Times New Roman"/>
                          <a:cs typeface="Calibri"/>
                        </a:rPr>
                        <a:t>Именная часть:</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1)имя существительное</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2)прилагательное, причастие</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3)местоимение</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4)наречие</a:t>
                      </a:r>
                      <a:endParaRPr lang="ru-RU" sz="2000" dirty="0">
                        <a:latin typeface="Calibri"/>
                        <a:ea typeface="MS Mincho"/>
                        <a:cs typeface="Calibri"/>
                      </a:endParaRPr>
                    </a:p>
                    <a:p>
                      <a:pPr algn="l">
                        <a:lnSpc>
                          <a:spcPct val="115000"/>
                        </a:lnSpc>
                        <a:spcAft>
                          <a:spcPts val="0"/>
                        </a:spcAft>
                      </a:pPr>
                      <a:r>
                        <a:rPr lang="ru-RU" sz="2000" dirty="0">
                          <a:latin typeface="Times New Roman"/>
                          <a:ea typeface="Times New Roman"/>
                          <a:cs typeface="Calibri"/>
                        </a:rPr>
                        <a:t>5)числительное</a:t>
                      </a:r>
                      <a:endParaRPr lang="ru-RU" sz="2000" dirty="0">
                        <a:latin typeface="Calibri"/>
                        <a:ea typeface="MS Mincho"/>
                        <a:cs typeface="Calibri"/>
                      </a:endParaRPr>
                    </a:p>
                    <a:p>
                      <a:pPr algn="l">
                        <a:lnSpc>
                          <a:spcPct val="115000"/>
                        </a:lnSpc>
                        <a:spcAft>
                          <a:spcPts val="0"/>
                        </a:spcAft>
                      </a:pPr>
                      <a:r>
                        <a:rPr lang="ru-RU" sz="2000" dirty="0" smtClean="0">
                          <a:latin typeface="Times New Roman"/>
                          <a:ea typeface="Times New Roman"/>
                          <a:cs typeface="Calibri"/>
                        </a:rPr>
                        <a:t>6)фразеологизм</a:t>
                      </a: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ru-RU" sz="2000" b="1" i="1" dirty="0" smtClean="0">
                          <a:latin typeface="Times New Roman"/>
                          <a:ea typeface="Times New Roman"/>
                          <a:cs typeface="Calibri"/>
                        </a:rPr>
                        <a:t>Примеры:</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Дворец </a:t>
                      </a:r>
                      <a:r>
                        <a:rPr lang="ru-RU" sz="2000" i="1" u="dbl" dirty="0" smtClean="0">
                          <a:latin typeface="Times New Roman"/>
                          <a:ea typeface="Times New Roman"/>
                          <a:cs typeface="Calibri"/>
                        </a:rPr>
                        <a:t>казался островом</a:t>
                      </a:r>
                      <a:r>
                        <a:rPr lang="ru-RU" sz="2000" i="1" dirty="0" smtClean="0">
                          <a:latin typeface="Times New Roman"/>
                          <a:ea typeface="Times New Roman"/>
                          <a:cs typeface="Calibri"/>
                        </a:rPr>
                        <a:t> печальным.</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Я </a:t>
                      </a:r>
                      <a:r>
                        <a:rPr lang="ru-RU" sz="2000" i="1" u="dbl" dirty="0" smtClean="0">
                          <a:latin typeface="Times New Roman"/>
                          <a:ea typeface="Times New Roman"/>
                          <a:cs typeface="Calibri"/>
                        </a:rPr>
                        <a:t>писатель.</a:t>
                      </a:r>
                      <a:r>
                        <a:rPr lang="ru-RU" sz="2000" i="1" dirty="0" smtClean="0">
                          <a:latin typeface="Times New Roman"/>
                          <a:ea typeface="Times New Roman"/>
                          <a:cs typeface="Calibri"/>
                        </a:rPr>
                        <a:t> </a:t>
                      </a:r>
                      <a:r>
                        <a:rPr lang="ru-RU" sz="2000" dirty="0" smtClean="0">
                          <a:latin typeface="Times New Roman"/>
                          <a:ea typeface="Times New Roman"/>
                          <a:cs typeface="Calibri"/>
                        </a:rPr>
                        <a:t>(нулевая связка)</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Полка </a:t>
                      </a:r>
                      <a:r>
                        <a:rPr lang="ru-RU" sz="2000" i="1" u="dbl" dirty="0" smtClean="0">
                          <a:latin typeface="Times New Roman"/>
                          <a:ea typeface="Times New Roman"/>
                          <a:cs typeface="Calibri"/>
                        </a:rPr>
                        <a:t>была из красного дерева.</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Эта встреча </a:t>
                      </a:r>
                      <a:r>
                        <a:rPr lang="ru-RU" sz="2000" i="1" u="dbl" dirty="0" smtClean="0">
                          <a:latin typeface="Times New Roman"/>
                          <a:ea typeface="Times New Roman"/>
                          <a:cs typeface="Calibri"/>
                        </a:rPr>
                        <a:t>была неожиданной.</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Великан </a:t>
                      </a:r>
                      <a:r>
                        <a:rPr lang="ru-RU" sz="2000" i="1" u="dbl" dirty="0" smtClean="0">
                          <a:latin typeface="Times New Roman"/>
                          <a:ea typeface="Times New Roman"/>
                          <a:cs typeface="Calibri"/>
                        </a:rPr>
                        <a:t>стал любимцем</a:t>
                      </a:r>
                      <a:r>
                        <a:rPr lang="ru-RU" sz="2000" i="1" dirty="0" smtClean="0">
                          <a:latin typeface="Times New Roman"/>
                          <a:ea typeface="Times New Roman"/>
                          <a:cs typeface="Calibri"/>
                        </a:rPr>
                        <a:t> толпы.</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Отряд</a:t>
                      </a:r>
                      <a:r>
                        <a:rPr lang="ru-RU" sz="2000" dirty="0" smtClean="0">
                          <a:latin typeface="Times New Roman"/>
                          <a:ea typeface="Times New Roman"/>
                          <a:cs typeface="Calibri"/>
                        </a:rPr>
                        <a:t> </a:t>
                      </a:r>
                      <a:r>
                        <a:rPr lang="ru-RU" sz="2000" i="1" u="dbl" dirty="0" smtClean="0">
                          <a:latin typeface="Times New Roman"/>
                          <a:ea typeface="Times New Roman"/>
                          <a:cs typeface="Calibri"/>
                        </a:rPr>
                        <a:t>был вооружён</a:t>
                      </a:r>
                      <a:r>
                        <a:rPr lang="ru-RU" sz="2000" dirty="0" smtClean="0">
                          <a:latin typeface="Times New Roman"/>
                          <a:ea typeface="Times New Roman"/>
                          <a:cs typeface="Calibri"/>
                        </a:rPr>
                        <a:t>.</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Повозка</a:t>
                      </a:r>
                      <a:r>
                        <a:rPr lang="ru-RU" sz="2000" i="1" u="dbl" dirty="0" smtClean="0">
                          <a:latin typeface="Times New Roman"/>
                          <a:ea typeface="Times New Roman"/>
                          <a:cs typeface="Calibri"/>
                        </a:rPr>
                        <a:t> была далеко</a:t>
                      </a:r>
                      <a:r>
                        <a:rPr lang="ru-RU" sz="2000" i="1" dirty="0" smtClean="0">
                          <a:latin typeface="Times New Roman"/>
                          <a:ea typeface="Times New Roman"/>
                          <a:cs typeface="Calibri"/>
                        </a:rPr>
                        <a:t>.</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Комнат</a:t>
                      </a:r>
                      <a:r>
                        <a:rPr lang="ru-RU" sz="2000" dirty="0" smtClean="0">
                          <a:latin typeface="Times New Roman"/>
                          <a:ea typeface="Times New Roman"/>
                          <a:cs typeface="Calibri"/>
                        </a:rPr>
                        <a:t>а </a:t>
                      </a:r>
                      <a:r>
                        <a:rPr lang="ru-RU" sz="2000" i="1" u="dbl" dirty="0" smtClean="0">
                          <a:latin typeface="Times New Roman"/>
                          <a:ea typeface="Times New Roman"/>
                          <a:cs typeface="Calibri"/>
                        </a:rPr>
                        <a:t>оставалась пустой</a:t>
                      </a:r>
                      <a:r>
                        <a:rPr lang="ru-RU" sz="2000" dirty="0" smtClean="0">
                          <a:latin typeface="Times New Roman"/>
                          <a:ea typeface="Times New Roman"/>
                          <a:cs typeface="Calibri"/>
                        </a:rPr>
                        <a:t>.</a:t>
                      </a:r>
                      <a:endParaRPr lang="ru-RU" sz="2000" dirty="0" smtClean="0">
                        <a:latin typeface="Calibri"/>
                        <a:ea typeface="MS Mincho"/>
                        <a:cs typeface="Calibri"/>
                      </a:endParaRPr>
                    </a:p>
                    <a:p>
                      <a:pPr algn="l">
                        <a:lnSpc>
                          <a:spcPct val="115000"/>
                        </a:lnSpc>
                        <a:spcAft>
                          <a:spcPts val="0"/>
                        </a:spcAft>
                      </a:pPr>
                      <a:r>
                        <a:rPr lang="ru-RU" sz="2000" i="1" dirty="0" smtClean="0">
                          <a:latin typeface="Times New Roman"/>
                          <a:ea typeface="Times New Roman"/>
                          <a:cs typeface="Calibri"/>
                        </a:rPr>
                        <a:t>Она </a:t>
                      </a:r>
                      <a:r>
                        <a:rPr lang="ru-RU" sz="2000" i="1" u="dbl" dirty="0" smtClean="0">
                          <a:latin typeface="Times New Roman"/>
                          <a:ea typeface="Times New Roman"/>
                          <a:cs typeface="Calibri"/>
                        </a:rPr>
                        <a:t>сидела бледная</a:t>
                      </a:r>
                      <a:r>
                        <a:rPr lang="ru-RU" sz="2000" dirty="0" smtClean="0">
                          <a:latin typeface="Times New Roman"/>
                          <a:ea typeface="Times New Roman"/>
                          <a:cs typeface="Calibri"/>
                        </a:rPr>
                        <a:t>.</a:t>
                      </a:r>
                      <a:endParaRPr lang="ru-RU" sz="2000" dirty="0" smtClean="0">
                        <a:latin typeface="Calibri"/>
                        <a:ea typeface="MS Mincho"/>
                        <a:cs typeface="Calibri"/>
                      </a:endParaRPr>
                    </a:p>
                    <a:p>
                      <a:pPr algn="l">
                        <a:lnSpc>
                          <a:spcPct val="115000"/>
                        </a:lnSpc>
                        <a:spcAft>
                          <a:spcPts val="0"/>
                        </a:spcAft>
                      </a:pPr>
                      <a:r>
                        <a:rPr lang="ru-RU" sz="2000" dirty="0" smtClean="0">
                          <a:latin typeface="Times New Roman"/>
                          <a:ea typeface="Times New Roman"/>
                          <a:cs typeface="Calibri"/>
                        </a:rPr>
                        <a:t>Мир </a:t>
                      </a:r>
                      <a:r>
                        <a:rPr lang="ru-RU" sz="2000" i="1" u="dbl" dirty="0" smtClean="0">
                          <a:latin typeface="Times New Roman"/>
                          <a:ea typeface="Times New Roman"/>
                          <a:cs typeface="Calibri"/>
                        </a:rPr>
                        <a:t>велик и чудесен</a:t>
                      </a:r>
                      <a:r>
                        <a:rPr lang="ru-RU" sz="2000" dirty="0" smtClean="0">
                          <a:latin typeface="Times New Roman"/>
                          <a:ea typeface="Times New Roman"/>
                          <a:cs typeface="Calibri"/>
                        </a:rPr>
                        <a:t>.</a:t>
                      </a:r>
                      <a:endParaRPr lang="ru-RU" sz="2000" dirty="0" smtClean="0">
                        <a:latin typeface="Calibri"/>
                        <a:ea typeface="MS Mincho"/>
                        <a:cs typeface="Calibri"/>
                      </a:endParaRPr>
                    </a:p>
                    <a:p>
                      <a:pPr algn="l">
                        <a:lnSpc>
                          <a:spcPct val="115000"/>
                        </a:lnSpc>
                        <a:spcAft>
                          <a:spcPts val="0"/>
                        </a:spcAft>
                      </a:pP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9956800" cy="1361657"/>
          </a:xfrm>
        </p:spPr>
        <p:txBody>
          <a:bodyPr>
            <a:normAutofit fontScale="90000"/>
          </a:bodyPr>
          <a:lstStyle/>
          <a:p>
            <a:r>
              <a:rPr lang="ru-RU" b="1" dirty="0" smtClean="0"/>
              <a:t>3. Найдите в предложении словосочетание со связью примыкание и выпишите из него зависимое слово в область ответов: </a:t>
            </a:r>
            <a:r>
              <a:rPr lang="ru-RU" b="1" i="1" dirty="0" smtClean="0"/>
              <a:t>нередко</a:t>
            </a:r>
            <a:endParaRPr lang="ru-RU" b="1" i="1" dirty="0"/>
          </a:p>
        </p:txBody>
      </p:sp>
      <p:sp>
        <p:nvSpPr>
          <p:cNvPr id="3" name="Содержимое 2"/>
          <p:cNvSpPr>
            <a:spLocks noGrp="1"/>
          </p:cNvSpPr>
          <p:nvPr>
            <p:ph sz="quarter" idx="1"/>
          </p:nvPr>
        </p:nvSpPr>
        <p:spPr>
          <a:xfrm>
            <a:off x="609600" y="2273968"/>
            <a:ext cx="9956800" cy="4199984"/>
          </a:xfrm>
        </p:spPr>
        <p:txBody>
          <a:bodyPr/>
          <a:lstStyle/>
          <a:p>
            <a:pPr algn="just">
              <a:buNone/>
            </a:pPr>
            <a:r>
              <a:rPr lang="ru-RU" sz="3600" dirty="0" smtClean="0"/>
              <a:t>По моему глубокому убеждению, искусство учит и воспитывает не только зрителей, но и самого художника, творческий путь которого труден и тернист и </a:t>
            </a:r>
            <a:r>
              <a:rPr lang="ru-RU" sz="3600" b="1" i="1" dirty="0" smtClean="0"/>
              <a:t>нередко приносит </a:t>
            </a:r>
            <a:r>
              <a:rPr lang="ru-RU" sz="3600" dirty="0" smtClean="0"/>
              <a:t>огорчения и глубокие разочарования. </a:t>
            </a:r>
          </a:p>
          <a:p>
            <a:endParaRPr lang="ru-RU"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05852" y="228599"/>
            <a:ext cx="9956800" cy="587459"/>
          </a:xfrm>
        </p:spPr>
        <p:txBody>
          <a:bodyPr>
            <a:normAutofit/>
          </a:bodyPr>
          <a:lstStyle/>
          <a:p>
            <a:pPr algn="ctr"/>
            <a:r>
              <a:rPr lang="ru-RU" sz="2400" b="1" dirty="0" smtClean="0"/>
              <a:t>ПРОСТОЕ И СОСТАВНОЕ СКАЗУЕМОЕ</a:t>
            </a:r>
            <a:endParaRPr lang="ru-RU" sz="2400" dirty="0"/>
          </a:p>
        </p:txBody>
      </p:sp>
      <p:graphicFrame>
        <p:nvGraphicFramePr>
          <p:cNvPr id="4" name="Таблица 3"/>
          <p:cNvGraphicFramePr>
            <a:graphicFrameLocks noGrp="1"/>
          </p:cNvGraphicFramePr>
          <p:nvPr/>
        </p:nvGraphicFramePr>
        <p:xfrm>
          <a:off x="300789" y="1203159"/>
          <a:ext cx="10852486" cy="5281861"/>
        </p:xfrm>
        <a:graphic>
          <a:graphicData uri="http://schemas.openxmlformats.org/drawingml/2006/table">
            <a:tbl>
              <a:tblPr/>
              <a:tblGrid>
                <a:gridCol w="3687919"/>
                <a:gridCol w="3907931"/>
                <a:gridCol w="3256636"/>
              </a:tblGrid>
              <a:tr h="386185">
                <a:tc gridSpan="3">
                  <a:txBody>
                    <a:bodyPr/>
                    <a:lstStyle/>
                    <a:p>
                      <a:pPr algn="ctr">
                        <a:lnSpc>
                          <a:spcPct val="115000"/>
                        </a:lnSpc>
                        <a:spcAft>
                          <a:spcPts val="0"/>
                        </a:spcAft>
                      </a:pPr>
                      <a:r>
                        <a:rPr lang="ru-RU" sz="2000" b="1" u="sng" dirty="0">
                          <a:latin typeface="Times New Roman"/>
                          <a:ea typeface="Times New Roman"/>
                          <a:cs typeface="Calibri"/>
                        </a:rPr>
                        <a:t>Определи способ выражения сказуемого данных предложениях!</a:t>
                      </a: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r>
              <a:tr h="386185">
                <a:tc>
                  <a:txBody>
                    <a:bodyPr/>
                    <a:lstStyle/>
                    <a:p>
                      <a:pPr algn="just">
                        <a:lnSpc>
                          <a:spcPct val="115000"/>
                        </a:lnSpc>
                        <a:spcAft>
                          <a:spcPts val="0"/>
                        </a:spcAft>
                      </a:pPr>
                      <a:r>
                        <a:rPr lang="ru-RU" sz="2000" b="1">
                          <a:latin typeface="Times New Roman"/>
                          <a:ea typeface="MS Mincho"/>
                          <a:cs typeface="Calibri"/>
                        </a:rPr>
                        <a:t>Простое глагольное</a:t>
                      </a:r>
                      <a:endParaRPr lang="ru-RU" sz="200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a:lnSpc>
                          <a:spcPct val="115000"/>
                        </a:lnSpc>
                        <a:spcAft>
                          <a:spcPts val="0"/>
                        </a:spcAft>
                      </a:pPr>
                      <a:r>
                        <a:rPr lang="ru-RU" sz="2000" b="1" dirty="0">
                          <a:latin typeface="Times New Roman"/>
                          <a:ea typeface="MS Mincho"/>
                          <a:cs typeface="Calibri"/>
                        </a:rPr>
                        <a:t>Составное глагольное</a:t>
                      </a: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1">
                          <a:latin typeface="Times New Roman"/>
                          <a:ea typeface="MS Mincho"/>
                          <a:cs typeface="Calibri"/>
                        </a:rPr>
                        <a:t>Составное именное</a:t>
                      </a:r>
                      <a:endParaRPr lang="ru-RU" sz="200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509491">
                <a:tc>
                  <a:txBody>
                    <a:bodyPr/>
                    <a:lstStyle/>
                    <a:p>
                      <a:pPr algn="just">
                        <a:lnSpc>
                          <a:spcPct val="115000"/>
                        </a:lnSpc>
                        <a:spcAft>
                          <a:spcPts val="0"/>
                        </a:spcAft>
                      </a:pPr>
                      <a:r>
                        <a:rPr lang="ru-RU" sz="2000" dirty="0">
                          <a:latin typeface="Times New Roman"/>
                          <a:ea typeface="MS Mincho"/>
                          <a:cs typeface="Calibri"/>
                        </a:rPr>
                        <a:t>Облака </a:t>
                      </a:r>
                      <a:r>
                        <a:rPr lang="ru-RU" sz="2000" u="dbl" dirty="0">
                          <a:latin typeface="Times New Roman"/>
                          <a:ea typeface="MS Mincho"/>
                          <a:cs typeface="Calibri"/>
                        </a:rPr>
                        <a:t>будто тают</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Тренер </a:t>
                      </a:r>
                      <a:r>
                        <a:rPr lang="ru-RU" sz="2000" u="dbl" dirty="0">
                          <a:latin typeface="Times New Roman"/>
                          <a:ea typeface="MS Mincho"/>
                          <a:cs typeface="Calibri"/>
                        </a:rPr>
                        <a:t>вынес благодарность</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Я </a:t>
                      </a:r>
                      <a:r>
                        <a:rPr lang="ru-RU" sz="2000" u="dbl" dirty="0">
                          <a:latin typeface="Times New Roman"/>
                          <a:ea typeface="MS Mincho"/>
                          <a:cs typeface="Calibri"/>
                        </a:rPr>
                        <a:t>допустил ошибку</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Мама </a:t>
                      </a:r>
                      <a:r>
                        <a:rPr lang="ru-RU" sz="2000" u="dbl" dirty="0">
                          <a:latin typeface="Times New Roman"/>
                          <a:ea typeface="MS Mincho"/>
                          <a:cs typeface="Calibri"/>
                        </a:rPr>
                        <a:t>испытывала тревогу</a:t>
                      </a:r>
                      <a:r>
                        <a:rPr lang="ru-RU" sz="2000" dirty="0">
                          <a:latin typeface="Times New Roman"/>
                          <a:ea typeface="MS Mincho"/>
                          <a:cs typeface="Calibri"/>
                        </a:rPr>
                        <a:t> за меня.</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Жизнь его </a:t>
                      </a:r>
                      <a:r>
                        <a:rPr lang="ru-RU" sz="2000" u="dbl" dirty="0">
                          <a:latin typeface="Times New Roman"/>
                          <a:ea typeface="MS Mincho"/>
                          <a:cs typeface="Calibri"/>
                        </a:rPr>
                        <a:t>висела на волоске</a:t>
                      </a:r>
                      <a:r>
                        <a:rPr lang="ru-RU" sz="2000" dirty="0">
                          <a:latin typeface="Times New Roman"/>
                          <a:ea typeface="MS Mincho"/>
                          <a:cs typeface="Calibri"/>
                        </a:rPr>
                        <a:t>. (фразеологизм)</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Мы им в </a:t>
                      </a:r>
                      <a:r>
                        <a:rPr lang="ru-RU" sz="2000" u="dbl" dirty="0">
                          <a:latin typeface="Times New Roman"/>
                          <a:ea typeface="MS Mincho"/>
                          <a:cs typeface="Calibri"/>
                        </a:rPr>
                        <a:t>подмётки не годимся</a:t>
                      </a:r>
                      <a:r>
                        <a:rPr lang="ru-RU" sz="2000" dirty="0">
                          <a:latin typeface="Times New Roman"/>
                          <a:ea typeface="MS Mincho"/>
                          <a:cs typeface="Calibri"/>
                        </a:rPr>
                        <a:t>.</a:t>
                      </a: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000" dirty="0">
                          <a:latin typeface="Times New Roman"/>
                          <a:ea typeface="MS Mincho"/>
                          <a:cs typeface="Calibri"/>
                        </a:rPr>
                        <a:t>Туча </a:t>
                      </a:r>
                      <a:r>
                        <a:rPr lang="ru-RU" sz="2000" u="dbl" dirty="0">
                          <a:latin typeface="Times New Roman"/>
                          <a:ea typeface="MS Mincho"/>
                          <a:cs typeface="Calibri"/>
                        </a:rPr>
                        <a:t>начинает светлеть</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Ничто </a:t>
                      </a:r>
                      <a:r>
                        <a:rPr lang="ru-RU" sz="2000" u="dbl" dirty="0">
                          <a:latin typeface="Times New Roman"/>
                          <a:ea typeface="MS Mincho"/>
                          <a:cs typeface="Calibri"/>
                        </a:rPr>
                        <a:t>не могло</a:t>
                      </a:r>
                      <a:r>
                        <a:rPr lang="ru-RU" sz="2000" dirty="0">
                          <a:latin typeface="Times New Roman"/>
                          <a:ea typeface="MS Mincho"/>
                          <a:cs typeface="Calibri"/>
                        </a:rPr>
                        <a:t> его </a:t>
                      </a:r>
                      <a:r>
                        <a:rPr lang="ru-RU" sz="2000" u="dbl" dirty="0">
                          <a:latin typeface="Times New Roman"/>
                          <a:ea typeface="MS Mincho"/>
                          <a:cs typeface="Calibri"/>
                        </a:rPr>
                        <a:t>удивить.</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Он </a:t>
                      </a:r>
                      <a:r>
                        <a:rPr lang="ru-RU" sz="2000" u="dbl" dirty="0">
                          <a:latin typeface="Times New Roman"/>
                          <a:ea typeface="MS Mincho"/>
                          <a:cs typeface="Calibri"/>
                        </a:rPr>
                        <a:t>имел право</a:t>
                      </a:r>
                      <a:r>
                        <a:rPr lang="ru-RU" sz="2000" dirty="0">
                          <a:latin typeface="Times New Roman"/>
                          <a:ea typeface="MS Mincho"/>
                          <a:cs typeface="Calibri"/>
                        </a:rPr>
                        <a:t> всё </a:t>
                      </a:r>
                      <a:r>
                        <a:rPr lang="ru-RU" sz="2000" u="dbl" dirty="0">
                          <a:latin typeface="Times New Roman"/>
                          <a:ea typeface="MS Mincho"/>
                          <a:cs typeface="Calibri"/>
                        </a:rPr>
                        <a:t>забыть</a:t>
                      </a:r>
                      <a:r>
                        <a:rPr lang="ru-RU" sz="2000" dirty="0">
                          <a:latin typeface="Times New Roman"/>
                          <a:ea typeface="MS Mincho"/>
                          <a:cs typeface="Calibri"/>
                        </a:rPr>
                        <a:t>. (мог забыть)</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Я </a:t>
                      </a:r>
                      <a:r>
                        <a:rPr lang="ru-RU" sz="2000" u="dbl" dirty="0">
                          <a:latin typeface="Times New Roman"/>
                          <a:ea typeface="MS Mincho"/>
                          <a:cs typeface="Calibri"/>
                        </a:rPr>
                        <a:t>дал обещание </a:t>
                      </a:r>
                      <a:r>
                        <a:rPr lang="ru-RU" sz="2000" dirty="0">
                          <a:latin typeface="Times New Roman"/>
                          <a:ea typeface="MS Mincho"/>
                          <a:cs typeface="Calibri"/>
                        </a:rPr>
                        <a:t>учиться. ( фраз. соч. + </a:t>
                      </a:r>
                      <a:r>
                        <a:rPr lang="ru-RU" sz="2000" dirty="0" err="1">
                          <a:latin typeface="Times New Roman"/>
                          <a:ea typeface="MS Mincho"/>
                          <a:cs typeface="Calibri"/>
                        </a:rPr>
                        <a:t>инф</a:t>
                      </a:r>
                      <a:r>
                        <a:rPr lang="ru-RU" sz="2000" dirty="0">
                          <a:latin typeface="Times New Roman"/>
                          <a:ea typeface="MS Mincho"/>
                          <a:cs typeface="Calibri"/>
                        </a:rPr>
                        <a:t>.) (должен учиться)</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Я обязан сдать экзамены.</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Брат </a:t>
                      </a:r>
                      <a:r>
                        <a:rPr lang="ru-RU" sz="2000" u="dbl" dirty="0">
                          <a:latin typeface="Times New Roman"/>
                          <a:ea typeface="MS Mincho"/>
                          <a:cs typeface="Calibri"/>
                        </a:rPr>
                        <a:t>намерен был уехать</a:t>
                      </a:r>
                      <a:r>
                        <a:rPr lang="ru-RU" sz="2000" dirty="0">
                          <a:latin typeface="Times New Roman"/>
                          <a:ea typeface="MS Mincho"/>
                          <a:cs typeface="Calibri"/>
                        </a:rPr>
                        <a:t>. (хотел уехать) (прил. + связка + </a:t>
                      </a:r>
                      <a:r>
                        <a:rPr lang="ru-RU" sz="2000" dirty="0" err="1">
                          <a:latin typeface="Times New Roman"/>
                          <a:ea typeface="MS Mincho"/>
                          <a:cs typeface="Calibri"/>
                        </a:rPr>
                        <a:t>инф</a:t>
                      </a:r>
                      <a:r>
                        <a:rPr lang="ru-RU" sz="2000" dirty="0">
                          <a:latin typeface="Times New Roman"/>
                          <a:ea typeface="MS Mincho"/>
                          <a:cs typeface="Calibri"/>
                        </a:rPr>
                        <a:t>.)</a:t>
                      </a: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000" dirty="0">
                          <a:latin typeface="Times New Roman"/>
                          <a:ea typeface="MS Mincho"/>
                          <a:cs typeface="Calibri"/>
                        </a:rPr>
                        <a:t>Лес </a:t>
                      </a:r>
                      <a:r>
                        <a:rPr lang="ru-RU" sz="2000" u="dbl" dirty="0">
                          <a:latin typeface="Times New Roman"/>
                          <a:ea typeface="MS Mincho"/>
                          <a:cs typeface="Calibri"/>
                        </a:rPr>
                        <a:t>густой</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Приказ </a:t>
                      </a:r>
                      <a:r>
                        <a:rPr lang="ru-RU" sz="2000" u="dbl" dirty="0">
                          <a:latin typeface="Times New Roman"/>
                          <a:ea typeface="MS Mincho"/>
                          <a:cs typeface="Calibri"/>
                        </a:rPr>
                        <a:t>есть приказ</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Дни </a:t>
                      </a:r>
                      <a:r>
                        <a:rPr lang="ru-RU" sz="2000" u="dbl" dirty="0">
                          <a:latin typeface="Times New Roman"/>
                          <a:ea typeface="MS Mincho"/>
                          <a:cs typeface="Calibri"/>
                        </a:rPr>
                        <a:t>становятся короче</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Он </a:t>
                      </a:r>
                      <a:r>
                        <a:rPr lang="ru-RU" sz="2000" u="dbl" dirty="0">
                          <a:latin typeface="Times New Roman"/>
                          <a:ea typeface="MS Mincho"/>
                          <a:cs typeface="Calibri"/>
                        </a:rPr>
                        <a:t>оказался агрономом</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Они </a:t>
                      </a:r>
                      <a:r>
                        <a:rPr lang="ru-RU" sz="2000" u="dbl" dirty="0">
                          <a:latin typeface="Times New Roman"/>
                          <a:ea typeface="MS Mincho"/>
                          <a:cs typeface="Calibri"/>
                        </a:rPr>
                        <a:t>расстались врагами</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Человек </a:t>
                      </a:r>
                      <a:r>
                        <a:rPr lang="ru-RU" sz="2000" u="dbl" dirty="0">
                          <a:latin typeface="Times New Roman"/>
                          <a:ea typeface="MS Mincho"/>
                          <a:cs typeface="Calibri"/>
                        </a:rPr>
                        <a:t>лежит больной</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Работа – моё </a:t>
                      </a:r>
                      <a:r>
                        <a:rPr lang="ru-RU" sz="2000" u="dbl" dirty="0">
                          <a:latin typeface="Times New Roman"/>
                          <a:ea typeface="MS Mincho"/>
                          <a:cs typeface="Calibri"/>
                        </a:rPr>
                        <a:t>прибежище</a:t>
                      </a:r>
                      <a:r>
                        <a:rPr lang="ru-RU" sz="2000" dirty="0">
                          <a:latin typeface="Times New Roman"/>
                          <a:ea typeface="MS Mincho"/>
                          <a:cs typeface="Calibri"/>
                        </a:rPr>
                        <a:t>.</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Дети </a:t>
                      </a:r>
                      <a:r>
                        <a:rPr lang="ru-RU" sz="2000" u="dbl" dirty="0">
                          <a:latin typeface="Times New Roman"/>
                          <a:ea typeface="MS Mincho"/>
                          <a:cs typeface="Calibri"/>
                        </a:rPr>
                        <a:t>веселы и здоровы</a:t>
                      </a:r>
                      <a:endParaRPr lang="ru-RU" sz="2000" dirty="0">
                        <a:latin typeface="Calibri"/>
                        <a:ea typeface="MS Mincho"/>
                        <a:cs typeface="Calibri"/>
                      </a:endParaRPr>
                    </a:p>
                  </a:txBody>
                  <a:tcPr marL="27819" marR="2781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0390" y="0"/>
            <a:ext cx="10963358" cy="1469984"/>
          </a:xfrm>
        </p:spPr>
        <p:txBody>
          <a:bodyPr>
            <a:normAutofit fontScale="90000"/>
          </a:bodyPr>
          <a:lstStyle/>
          <a:p>
            <a:r>
              <a:rPr lang="ru-RU" b="1" cap="none" dirty="0" smtClean="0"/>
              <a:t>1. Определите типы сказуемых в данных предложениях и установите соответствие между столбцами таблицы:</a:t>
            </a:r>
            <a:br>
              <a:rPr lang="ru-RU" b="1" cap="none" dirty="0" smtClean="0"/>
            </a:br>
            <a:r>
              <a:rPr lang="ru-RU" b="1" i="1" cap="none" dirty="0" smtClean="0"/>
              <a:t>А1Б1В2Г3</a:t>
            </a:r>
            <a:endParaRPr lang="ru-RU" i="1" cap="none" dirty="0"/>
          </a:p>
        </p:txBody>
      </p:sp>
      <p:graphicFrame>
        <p:nvGraphicFramePr>
          <p:cNvPr id="4" name="Таблица 3"/>
          <p:cNvGraphicFramePr>
            <a:graphicFrameLocks noGrp="1"/>
          </p:cNvGraphicFramePr>
          <p:nvPr/>
        </p:nvGraphicFramePr>
        <p:xfrm>
          <a:off x="757990" y="1888958"/>
          <a:ext cx="10287000" cy="4018547"/>
        </p:xfrm>
        <a:graphic>
          <a:graphicData uri="http://schemas.openxmlformats.org/drawingml/2006/table">
            <a:tbl>
              <a:tblPr/>
              <a:tblGrid>
                <a:gridCol w="5151936"/>
                <a:gridCol w="5135064"/>
              </a:tblGrid>
              <a:tr h="4018547">
                <a:tc>
                  <a:txBody>
                    <a:bodyPr/>
                    <a:lstStyle/>
                    <a:p>
                      <a:pPr>
                        <a:lnSpc>
                          <a:spcPct val="115000"/>
                        </a:lnSpc>
                        <a:spcAft>
                          <a:spcPts val="1000"/>
                        </a:spcAft>
                      </a:pPr>
                      <a:r>
                        <a:rPr lang="ru-RU" sz="2800" dirty="0">
                          <a:latin typeface="Times New Roman"/>
                          <a:ea typeface="MS Mincho"/>
                          <a:cs typeface="Calibri"/>
                        </a:rPr>
                        <a:t>А. Вы будете в этом доме жить?</a:t>
                      </a:r>
                      <a:endParaRPr lang="ru-RU" sz="2000" dirty="0">
                        <a:latin typeface="Calibri"/>
                        <a:ea typeface="MS Mincho"/>
                        <a:cs typeface="Calibri"/>
                      </a:endParaRPr>
                    </a:p>
                    <a:p>
                      <a:pPr>
                        <a:lnSpc>
                          <a:spcPct val="115000"/>
                        </a:lnSpc>
                        <a:spcAft>
                          <a:spcPts val="1000"/>
                        </a:spcAft>
                      </a:pPr>
                      <a:r>
                        <a:rPr lang="ru-RU" sz="2800" dirty="0">
                          <a:latin typeface="Times New Roman"/>
                          <a:ea typeface="MS Mincho"/>
                          <a:cs typeface="Calibri"/>
                        </a:rPr>
                        <a:t>Б. Кто разрешил тебе уйти?</a:t>
                      </a:r>
                      <a:endParaRPr lang="ru-RU" sz="2000" dirty="0">
                        <a:latin typeface="Calibri"/>
                        <a:ea typeface="MS Mincho"/>
                        <a:cs typeface="Calibri"/>
                      </a:endParaRPr>
                    </a:p>
                    <a:p>
                      <a:pPr>
                        <a:lnSpc>
                          <a:spcPct val="115000"/>
                        </a:lnSpc>
                        <a:spcAft>
                          <a:spcPts val="1000"/>
                        </a:spcAft>
                      </a:pPr>
                      <a:r>
                        <a:rPr lang="ru-RU" sz="2800" dirty="0">
                          <a:latin typeface="Times New Roman"/>
                          <a:ea typeface="MS Mincho"/>
                          <a:cs typeface="Calibri"/>
                        </a:rPr>
                        <a:t>В. Ты должен </a:t>
                      </a:r>
                      <a:r>
                        <a:rPr lang="ru-RU" sz="2800" dirty="0" smtClean="0">
                          <a:latin typeface="Times New Roman"/>
                          <a:ea typeface="MS Mincho"/>
                          <a:cs typeface="Calibri"/>
                        </a:rPr>
                        <a:t>преданно </a:t>
                      </a:r>
                      <a:r>
                        <a:rPr lang="ru-RU" sz="2800" dirty="0">
                          <a:latin typeface="Times New Roman"/>
                          <a:ea typeface="MS Mincho"/>
                          <a:cs typeface="Calibri"/>
                        </a:rPr>
                        <a:t>любить своё ремесло.</a:t>
                      </a:r>
                      <a:endParaRPr lang="ru-RU" sz="2000" dirty="0">
                        <a:latin typeface="Calibri"/>
                        <a:ea typeface="MS Mincho"/>
                        <a:cs typeface="Calibri"/>
                      </a:endParaRPr>
                    </a:p>
                    <a:p>
                      <a:pPr>
                        <a:lnSpc>
                          <a:spcPct val="115000"/>
                        </a:lnSpc>
                        <a:spcAft>
                          <a:spcPts val="1000"/>
                        </a:spcAft>
                      </a:pPr>
                      <a:r>
                        <a:rPr lang="ru-RU" sz="2800" dirty="0">
                          <a:latin typeface="Times New Roman"/>
                          <a:ea typeface="MS Mincho"/>
                          <a:cs typeface="Calibri"/>
                        </a:rPr>
                        <a:t>Г. Уже все хозяйственные хлопоты закончены.</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800" dirty="0">
                          <a:latin typeface="Times New Roman"/>
                          <a:ea typeface="MS Mincho"/>
                          <a:cs typeface="Calibri"/>
                        </a:rPr>
                        <a:t>1. простое глагольное</a:t>
                      </a:r>
                      <a:endParaRPr lang="ru-RU" sz="2000" dirty="0">
                        <a:latin typeface="Calibri"/>
                        <a:ea typeface="MS Mincho"/>
                        <a:cs typeface="Calibri"/>
                      </a:endParaRPr>
                    </a:p>
                    <a:p>
                      <a:pPr>
                        <a:lnSpc>
                          <a:spcPct val="115000"/>
                        </a:lnSpc>
                        <a:spcAft>
                          <a:spcPts val="1000"/>
                        </a:spcAft>
                      </a:pPr>
                      <a:r>
                        <a:rPr lang="ru-RU" sz="2800" dirty="0">
                          <a:latin typeface="Times New Roman"/>
                          <a:ea typeface="MS Mincho"/>
                          <a:cs typeface="Calibri"/>
                        </a:rPr>
                        <a:t>2. составное глагольное</a:t>
                      </a:r>
                      <a:endParaRPr lang="ru-RU" sz="2000" dirty="0">
                        <a:latin typeface="Calibri"/>
                        <a:ea typeface="MS Mincho"/>
                        <a:cs typeface="Calibri"/>
                      </a:endParaRPr>
                    </a:p>
                    <a:p>
                      <a:pPr>
                        <a:lnSpc>
                          <a:spcPct val="115000"/>
                        </a:lnSpc>
                        <a:spcAft>
                          <a:spcPts val="1000"/>
                        </a:spcAft>
                      </a:pPr>
                      <a:r>
                        <a:rPr lang="ru-RU" sz="2800" dirty="0">
                          <a:latin typeface="Times New Roman"/>
                          <a:ea typeface="MS Mincho"/>
                          <a:cs typeface="Calibri"/>
                        </a:rPr>
                        <a:t>3. составное именное</a:t>
                      </a:r>
                      <a:endParaRPr lang="ru-RU" sz="20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505325"/>
            <a:ext cx="9956800" cy="479175"/>
          </a:xfrm>
        </p:spPr>
        <p:txBody>
          <a:bodyPr>
            <a:normAutofit fontScale="90000"/>
          </a:bodyPr>
          <a:lstStyle/>
          <a:p>
            <a:r>
              <a:rPr lang="ru-RU" b="1" cap="none" dirty="0" smtClean="0"/>
              <a:t>2. Определите тип сказуемого</a:t>
            </a:r>
            <a:endParaRPr lang="ru-RU" cap="none" dirty="0"/>
          </a:p>
        </p:txBody>
      </p:sp>
      <p:sp>
        <p:nvSpPr>
          <p:cNvPr id="3" name="Содержимое 2"/>
          <p:cNvSpPr>
            <a:spLocks noGrp="1"/>
          </p:cNvSpPr>
          <p:nvPr>
            <p:ph sz="quarter" idx="1"/>
          </p:nvPr>
        </p:nvSpPr>
        <p:spPr>
          <a:xfrm>
            <a:off x="324853" y="1058779"/>
            <a:ext cx="11225463" cy="5415173"/>
          </a:xfrm>
        </p:spPr>
        <p:txBody>
          <a:bodyPr>
            <a:normAutofit lnSpcReduction="10000"/>
          </a:bodyPr>
          <a:lstStyle/>
          <a:p>
            <a:pPr marL="457200" lvl="0" indent="-457200">
              <a:buClrTx/>
              <a:buSzPct val="100000"/>
              <a:buFont typeface="+mj-lt"/>
              <a:buAutoNum type="arabicParenR"/>
            </a:pPr>
            <a:r>
              <a:rPr lang="ru-RU" dirty="0" smtClean="0"/>
              <a:t>Человек живёт в определённой окружающей среде. (простое глагольное)</a:t>
            </a:r>
          </a:p>
          <a:p>
            <a:pPr marL="457200" lvl="0" indent="-457200">
              <a:buClrTx/>
              <a:buSzPct val="100000"/>
              <a:buFont typeface="+mj-lt"/>
              <a:buAutoNum type="arabicParenR"/>
            </a:pPr>
            <a:r>
              <a:rPr lang="ru-RU" dirty="0" smtClean="0"/>
              <a:t>Целительная сила природы хорошо известна. (составное именное)</a:t>
            </a:r>
          </a:p>
          <a:p>
            <a:pPr marL="457200" lvl="0" indent="-457200">
              <a:buClrTx/>
              <a:buSzPct val="100000"/>
              <a:buFont typeface="+mj-lt"/>
              <a:buAutoNum type="arabicParenR"/>
            </a:pPr>
            <a:r>
              <a:rPr lang="ru-RU" dirty="0" smtClean="0"/>
              <a:t>Экология начинает преподаваться в университете. (составное глагольное)</a:t>
            </a:r>
          </a:p>
          <a:p>
            <a:pPr marL="457200" lvl="0" indent="-457200">
              <a:buClrTx/>
              <a:buSzPct val="100000"/>
              <a:buFont typeface="+mj-lt"/>
              <a:buAutoNum type="arabicParenR"/>
            </a:pPr>
            <a:r>
              <a:rPr lang="ru-RU" dirty="0" smtClean="0"/>
              <a:t>Экологию нельзя ограничивать только задачами сохранения биологической среды. (составное глагольное)</a:t>
            </a:r>
          </a:p>
          <a:p>
            <a:pPr marL="457200" lvl="0" indent="-457200">
              <a:buClrTx/>
              <a:buSzPct val="100000"/>
              <a:buFont typeface="+mj-lt"/>
              <a:buAutoNum type="arabicParenR"/>
            </a:pPr>
            <a:r>
              <a:rPr lang="ru-RU" dirty="0" smtClean="0"/>
              <a:t>Всё реже слышен голос незнакомки. (составное именное)</a:t>
            </a:r>
          </a:p>
          <a:p>
            <a:pPr marL="457200" lvl="0" indent="-457200">
              <a:buClrTx/>
              <a:buSzPct val="100000"/>
              <a:buFont typeface="+mj-lt"/>
              <a:buAutoNum type="arabicParenR"/>
            </a:pPr>
            <a:r>
              <a:rPr lang="ru-RU" dirty="0" smtClean="0"/>
              <a:t>В июльский день идёшь по лесной тропинке. (простое глагольное)</a:t>
            </a:r>
          </a:p>
          <a:p>
            <a:pPr marL="457200" lvl="0" indent="-457200">
              <a:buClrTx/>
              <a:buSzPct val="100000"/>
              <a:buFont typeface="+mj-lt"/>
              <a:buAutoNum type="arabicParenR"/>
            </a:pPr>
            <a:r>
              <a:rPr lang="ru-RU" dirty="0" smtClean="0"/>
              <a:t>Словом можно соединить людей. (составное глагольное)</a:t>
            </a:r>
          </a:p>
          <a:p>
            <a:pPr marL="457200" lvl="0" indent="-457200">
              <a:buClrTx/>
              <a:buSzPct val="100000"/>
              <a:buFont typeface="+mj-lt"/>
              <a:buAutoNum type="arabicParenR"/>
            </a:pPr>
            <a:r>
              <a:rPr lang="ru-RU" dirty="0" smtClean="0"/>
              <a:t>Человечество тратит миллиарды. (простое глагольное)</a:t>
            </a:r>
          </a:p>
          <a:p>
            <a:pPr marL="457200" lvl="0" indent="-457200">
              <a:buClrTx/>
              <a:buSzPct val="100000"/>
              <a:buFont typeface="+mj-lt"/>
              <a:buAutoNum type="arabicParenR"/>
            </a:pPr>
            <a:r>
              <a:rPr lang="ru-RU" dirty="0" smtClean="0"/>
              <a:t>Поступь миллионов ног должна чувствовать планета. (составное глагольное)</a:t>
            </a:r>
          </a:p>
          <a:p>
            <a:pPr marL="457200" lvl="0" indent="-457200">
              <a:buClrTx/>
              <a:buSzPct val="100000"/>
              <a:buFont typeface="+mj-lt"/>
              <a:buAutoNum type="arabicParenR"/>
            </a:pPr>
            <a:r>
              <a:rPr lang="ru-RU" dirty="0" smtClean="0"/>
              <a:t>В последнее время он чувствовал себя больным. (составное именное)</a:t>
            </a:r>
          </a:p>
          <a:p>
            <a:endParaRPr lang="ru-RU"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199" y="192504"/>
            <a:ext cx="9956800" cy="563396"/>
          </a:xfrm>
        </p:spPr>
        <p:txBody>
          <a:bodyPr/>
          <a:lstStyle/>
          <a:p>
            <a:pPr algn="ctr"/>
            <a:r>
              <a:rPr lang="ru-RU" b="1" dirty="0" smtClean="0"/>
              <a:t>СИНТАКСИЧЕСКАЯ РОЛЬ ИНФИНИТИВА</a:t>
            </a:r>
            <a:endParaRPr lang="ru-RU" dirty="0"/>
          </a:p>
        </p:txBody>
      </p:sp>
      <p:graphicFrame>
        <p:nvGraphicFramePr>
          <p:cNvPr id="4" name="Таблица 3"/>
          <p:cNvGraphicFramePr>
            <a:graphicFrameLocks noGrp="1"/>
          </p:cNvGraphicFramePr>
          <p:nvPr/>
        </p:nvGraphicFramePr>
        <p:xfrm>
          <a:off x="216568" y="770020"/>
          <a:ext cx="11442033" cy="5447569"/>
        </p:xfrm>
        <a:graphic>
          <a:graphicData uri="http://schemas.openxmlformats.org/drawingml/2006/table">
            <a:tbl>
              <a:tblPr/>
              <a:tblGrid>
                <a:gridCol w="2644931"/>
                <a:gridCol w="2903186"/>
                <a:gridCol w="3079369"/>
                <a:gridCol w="2814547"/>
              </a:tblGrid>
              <a:tr h="227411">
                <a:tc gridSpan="4">
                  <a:txBody>
                    <a:bodyPr/>
                    <a:lstStyle/>
                    <a:p>
                      <a:pPr algn="ctr">
                        <a:lnSpc>
                          <a:spcPct val="100000"/>
                        </a:lnSpc>
                        <a:spcBef>
                          <a:spcPts val="0"/>
                        </a:spcBef>
                        <a:spcAft>
                          <a:spcPts val="0"/>
                        </a:spcAft>
                      </a:pPr>
                      <a:r>
                        <a:rPr lang="ru-RU" sz="1800" b="1" dirty="0">
                          <a:latin typeface="Times New Roman"/>
                          <a:ea typeface="Times New Roman"/>
                          <a:cs typeface="Calibri"/>
                        </a:rPr>
                        <a:t>И </a:t>
                      </a:r>
                      <a:r>
                        <a:rPr lang="ru-RU" sz="1800" b="1" dirty="0" err="1">
                          <a:latin typeface="Times New Roman"/>
                          <a:ea typeface="Times New Roman"/>
                          <a:cs typeface="Calibri"/>
                        </a:rPr>
                        <a:t>н</a:t>
                      </a:r>
                      <a:r>
                        <a:rPr lang="ru-RU" sz="1800" b="1" dirty="0">
                          <a:latin typeface="Times New Roman"/>
                          <a:ea typeface="Times New Roman"/>
                          <a:cs typeface="Calibri"/>
                        </a:rPr>
                        <a:t> </a:t>
                      </a:r>
                      <a:r>
                        <a:rPr lang="ru-RU" sz="1800" b="1" dirty="0" err="1">
                          <a:latin typeface="Times New Roman"/>
                          <a:ea typeface="Times New Roman"/>
                          <a:cs typeface="Calibri"/>
                        </a:rPr>
                        <a:t>ф</a:t>
                      </a:r>
                      <a:r>
                        <a:rPr lang="ru-RU" sz="1800" b="1" dirty="0">
                          <a:latin typeface="Times New Roman"/>
                          <a:ea typeface="Times New Roman"/>
                          <a:cs typeface="Calibri"/>
                        </a:rPr>
                        <a:t> </a:t>
                      </a:r>
                      <a:r>
                        <a:rPr lang="ru-RU" sz="1800" b="1" dirty="0" err="1">
                          <a:latin typeface="Times New Roman"/>
                          <a:ea typeface="Times New Roman"/>
                          <a:cs typeface="Calibri"/>
                        </a:rPr>
                        <a:t>и</a:t>
                      </a:r>
                      <a:r>
                        <a:rPr lang="ru-RU" sz="1800" b="1" dirty="0">
                          <a:latin typeface="Times New Roman"/>
                          <a:ea typeface="Times New Roman"/>
                          <a:cs typeface="Calibri"/>
                        </a:rPr>
                        <a:t> </a:t>
                      </a:r>
                      <a:r>
                        <a:rPr lang="ru-RU" sz="1800" b="1" dirty="0" err="1">
                          <a:latin typeface="Times New Roman"/>
                          <a:ea typeface="Times New Roman"/>
                          <a:cs typeface="Calibri"/>
                        </a:rPr>
                        <a:t>н</a:t>
                      </a:r>
                      <a:r>
                        <a:rPr lang="ru-RU" sz="1800" b="1" dirty="0">
                          <a:latin typeface="Times New Roman"/>
                          <a:ea typeface="Times New Roman"/>
                          <a:cs typeface="Calibri"/>
                        </a:rPr>
                        <a:t> </a:t>
                      </a:r>
                      <a:r>
                        <a:rPr lang="ru-RU" sz="1800" b="1" dirty="0" err="1">
                          <a:latin typeface="Times New Roman"/>
                          <a:ea typeface="Times New Roman"/>
                          <a:cs typeface="Calibri"/>
                        </a:rPr>
                        <a:t>и</a:t>
                      </a:r>
                      <a:r>
                        <a:rPr lang="ru-RU" sz="1800" b="1" dirty="0">
                          <a:latin typeface="Times New Roman"/>
                          <a:ea typeface="Times New Roman"/>
                          <a:cs typeface="Calibri"/>
                        </a:rPr>
                        <a:t> т и в                  м о ж е т                          б </a:t>
                      </a:r>
                      <a:r>
                        <a:rPr lang="ru-RU" sz="1800" b="1" dirty="0" err="1">
                          <a:latin typeface="Times New Roman"/>
                          <a:ea typeface="Times New Roman"/>
                          <a:cs typeface="Calibri"/>
                        </a:rPr>
                        <a:t>ы</a:t>
                      </a:r>
                      <a:r>
                        <a:rPr lang="ru-RU" sz="1800" b="1" dirty="0">
                          <a:latin typeface="Times New Roman"/>
                          <a:ea typeface="Times New Roman"/>
                          <a:cs typeface="Calibri"/>
                        </a:rPr>
                        <a:t> т </a:t>
                      </a:r>
                      <a:r>
                        <a:rPr lang="ru-RU" sz="1800" b="1" dirty="0" err="1">
                          <a:latin typeface="Times New Roman"/>
                          <a:ea typeface="Times New Roman"/>
                          <a:cs typeface="Calibri"/>
                        </a:rPr>
                        <a:t>ь</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r>
              <a:tr h="429844">
                <a:tc>
                  <a:txBody>
                    <a:bodyPr/>
                    <a:lstStyle/>
                    <a:p>
                      <a:pPr algn="ctr">
                        <a:lnSpc>
                          <a:spcPct val="100000"/>
                        </a:lnSpc>
                        <a:spcBef>
                          <a:spcPts val="0"/>
                        </a:spcBef>
                        <a:spcAft>
                          <a:spcPts val="0"/>
                        </a:spcAft>
                      </a:pPr>
                      <a:r>
                        <a:rPr lang="ru-RU" sz="1800" b="1" dirty="0">
                          <a:latin typeface="Times New Roman"/>
                          <a:ea typeface="Times New Roman"/>
                          <a:cs typeface="Calibri"/>
                        </a:rPr>
                        <a:t>Дополнением</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0"/>
                        </a:spcBef>
                        <a:spcAft>
                          <a:spcPts val="0"/>
                        </a:spcAft>
                      </a:pPr>
                      <a:r>
                        <a:rPr lang="ru-RU" sz="1800" b="1" dirty="0">
                          <a:latin typeface="Times New Roman"/>
                          <a:ea typeface="Times New Roman"/>
                          <a:cs typeface="Calibri"/>
                        </a:rPr>
                        <a:t>Определением</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0"/>
                        </a:spcBef>
                        <a:spcAft>
                          <a:spcPts val="0"/>
                        </a:spcAft>
                      </a:pPr>
                      <a:r>
                        <a:rPr lang="ru-RU" sz="1800" b="1" dirty="0">
                          <a:latin typeface="Times New Roman"/>
                          <a:ea typeface="Times New Roman"/>
                          <a:cs typeface="Calibri"/>
                        </a:rPr>
                        <a:t>Обстоятельством</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00000"/>
                        </a:lnSpc>
                        <a:spcBef>
                          <a:spcPts val="0"/>
                        </a:spcBef>
                        <a:spcAft>
                          <a:spcPts val="0"/>
                        </a:spcAft>
                      </a:pPr>
                      <a:r>
                        <a:rPr lang="ru-RU" sz="1800" b="1">
                          <a:latin typeface="Times New Roman"/>
                          <a:ea typeface="Times New Roman"/>
                          <a:cs typeface="Calibri"/>
                        </a:rPr>
                        <a:t>Подлежащим и сказуемым</a:t>
                      </a:r>
                      <a:endParaRPr lang="ru-RU" sz="180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624609">
                <a:tc>
                  <a:txBody>
                    <a:bodyPr/>
                    <a:lstStyle/>
                    <a:p>
                      <a:pPr algn="just">
                        <a:lnSpc>
                          <a:spcPct val="100000"/>
                        </a:lnSpc>
                        <a:spcBef>
                          <a:spcPts val="0"/>
                        </a:spcBef>
                        <a:spcAft>
                          <a:spcPts val="0"/>
                        </a:spcAft>
                      </a:pPr>
                      <a:r>
                        <a:rPr lang="ru-RU" sz="1800" dirty="0">
                          <a:latin typeface="Times New Roman"/>
                          <a:ea typeface="Times New Roman"/>
                          <a:cs typeface="Calibri"/>
                        </a:rPr>
                        <a:t>1)Стоит при глаголах волеизъявления </a:t>
                      </a:r>
                      <a:r>
                        <a:rPr lang="ru-RU" sz="1800" i="1" dirty="0">
                          <a:latin typeface="Times New Roman"/>
                          <a:ea typeface="Times New Roman"/>
                          <a:cs typeface="Calibri"/>
                        </a:rPr>
                        <a:t>(требую, советую…);</a:t>
                      </a:r>
                      <a:endParaRPr lang="ru-RU" sz="1800" dirty="0">
                        <a:latin typeface="Calibri"/>
                        <a:ea typeface="MS Mincho"/>
                        <a:cs typeface="Calibri"/>
                      </a:endParaRPr>
                    </a:p>
                    <a:p>
                      <a:pPr algn="just">
                        <a:lnSpc>
                          <a:spcPct val="100000"/>
                        </a:lnSpc>
                        <a:spcBef>
                          <a:spcPts val="0"/>
                        </a:spcBef>
                        <a:spcAft>
                          <a:spcPts val="0"/>
                        </a:spcAft>
                      </a:pPr>
                      <a:r>
                        <a:rPr lang="ru-RU" sz="1800" dirty="0">
                          <a:latin typeface="Times New Roman"/>
                          <a:ea typeface="Times New Roman"/>
                          <a:cs typeface="Calibri"/>
                        </a:rPr>
                        <a:t>2</a:t>
                      </a:r>
                      <a:r>
                        <a:rPr lang="ru-RU" sz="1800" i="1" dirty="0">
                          <a:latin typeface="Times New Roman"/>
                          <a:ea typeface="Times New Roman"/>
                          <a:cs typeface="Calibri"/>
                        </a:rPr>
                        <a:t>) </a:t>
                      </a:r>
                      <a:r>
                        <a:rPr lang="ru-RU" sz="1800" dirty="0">
                          <a:latin typeface="Times New Roman"/>
                          <a:ea typeface="Times New Roman"/>
                          <a:cs typeface="Calibri"/>
                        </a:rPr>
                        <a:t>в предложении</a:t>
                      </a:r>
                      <a:r>
                        <a:rPr lang="ru-RU" sz="1800" i="1" dirty="0">
                          <a:latin typeface="Times New Roman"/>
                          <a:ea typeface="Times New Roman"/>
                          <a:cs typeface="Calibri"/>
                        </a:rPr>
                        <a:t> </a:t>
                      </a:r>
                      <a:r>
                        <a:rPr lang="ru-RU" sz="1800" dirty="0">
                          <a:latin typeface="Times New Roman"/>
                          <a:ea typeface="Times New Roman"/>
                          <a:cs typeface="Calibri"/>
                        </a:rPr>
                        <a:t> два объекта действия;</a:t>
                      </a:r>
                      <a:endParaRPr lang="ru-RU" sz="1800" dirty="0">
                        <a:latin typeface="Calibri"/>
                        <a:ea typeface="MS Mincho"/>
                        <a:cs typeface="Calibri"/>
                      </a:endParaRPr>
                    </a:p>
                    <a:p>
                      <a:pPr algn="just">
                        <a:lnSpc>
                          <a:spcPct val="100000"/>
                        </a:lnSpc>
                        <a:spcBef>
                          <a:spcPts val="0"/>
                        </a:spcBef>
                        <a:spcAft>
                          <a:spcPts val="0"/>
                        </a:spcAft>
                      </a:pPr>
                      <a:r>
                        <a:rPr lang="ru-RU" sz="1800" dirty="0">
                          <a:latin typeface="Times New Roman"/>
                          <a:ea typeface="Times New Roman"/>
                          <a:cs typeface="Calibri"/>
                        </a:rPr>
                        <a:t>3)отвечает на вопрос </a:t>
                      </a:r>
                      <a:r>
                        <a:rPr lang="ru-RU" sz="1800" b="1" dirty="0">
                          <a:latin typeface="Times New Roman"/>
                          <a:ea typeface="Times New Roman"/>
                          <a:cs typeface="Calibri"/>
                        </a:rPr>
                        <a:t>что?</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Врачи советуют мне </a:t>
                      </a:r>
                      <a:r>
                        <a:rPr lang="ru-RU" sz="1800" b="1" i="1" u="dash" dirty="0">
                          <a:latin typeface="Times New Roman"/>
                          <a:ea typeface="Times New Roman"/>
                          <a:cs typeface="Calibri"/>
                        </a:rPr>
                        <a:t>бегать</a:t>
                      </a:r>
                      <a:r>
                        <a:rPr lang="ru-RU" sz="1800" b="1" i="1" dirty="0">
                          <a:latin typeface="Times New Roman"/>
                          <a:ea typeface="Times New Roman"/>
                          <a:cs typeface="Calibri"/>
                        </a:rPr>
                        <a:t> по утрам.</a:t>
                      </a:r>
                      <a:r>
                        <a:rPr lang="ru-RU" sz="1800" b="1" dirty="0">
                          <a:latin typeface="Times New Roman"/>
                          <a:ea typeface="Times New Roman"/>
                          <a:cs typeface="Calibri"/>
                        </a:rPr>
                        <a:t> </a:t>
                      </a:r>
                      <a:endParaRPr lang="ru-RU" sz="1800" dirty="0">
                        <a:latin typeface="Calibri"/>
                        <a:ea typeface="MS Mincho"/>
                        <a:cs typeface="Calibri"/>
                      </a:endParaRPr>
                    </a:p>
                    <a:p>
                      <a:pPr algn="just">
                        <a:lnSpc>
                          <a:spcPct val="100000"/>
                        </a:lnSpc>
                        <a:spcBef>
                          <a:spcPts val="0"/>
                        </a:spcBef>
                        <a:spcAft>
                          <a:spcPts val="0"/>
                        </a:spcAft>
                      </a:pPr>
                      <a:r>
                        <a:rPr lang="ru-RU" sz="1800" b="1" dirty="0">
                          <a:latin typeface="Times New Roman"/>
                          <a:ea typeface="Times New Roman"/>
                          <a:cs typeface="Calibri"/>
                        </a:rPr>
                        <a:t>(врачи советуют, я буду бегать)</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Друг уговорил </a:t>
                      </a:r>
                      <a:r>
                        <a:rPr lang="ru-RU" sz="1800" b="1" i="1" u="dash" dirty="0">
                          <a:latin typeface="Times New Roman"/>
                          <a:ea typeface="MS Mincho"/>
                          <a:cs typeface="Calibri"/>
                        </a:rPr>
                        <a:t>остаться.</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Мама разрешила </a:t>
                      </a:r>
                      <a:r>
                        <a:rPr lang="ru-RU" sz="1800" b="1" i="1" u="dash" dirty="0">
                          <a:latin typeface="Times New Roman"/>
                          <a:ea typeface="MS Mincho"/>
                          <a:cs typeface="Calibri"/>
                        </a:rPr>
                        <a:t>погулять.</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MS Mincho"/>
                          <a:cs typeface="Calibri"/>
                        </a:rPr>
                        <a:t>Я помог </a:t>
                      </a:r>
                      <a:r>
                        <a:rPr lang="ru-RU" sz="1800" b="1" i="1" u="dash" dirty="0">
                          <a:latin typeface="Times New Roman"/>
                          <a:ea typeface="MS Mincho"/>
                          <a:cs typeface="Calibri"/>
                        </a:rPr>
                        <a:t>перейти </a:t>
                      </a:r>
                      <a:r>
                        <a:rPr lang="ru-RU" sz="1800" b="1" i="1" dirty="0">
                          <a:latin typeface="Times New Roman"/>
                          <a:ea typeface="MS Mincho"/>
                          <a:cs typeface="Calibri"/>
                        </a:rPr>
                        <a:t>через дорогу.</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Bef>
                          <a:spcPts val="0"/>
                        </a:spcBef>
                        <a:spcAft>
                          <a:spcPts val="0"/>
                        </a:spcAft>
                      </a:pPr>
                      <a:r>
                        <a:rPr lang="ru-RU" sz="1800" dirty="0">
                          <a:latin typeface="Times New Roman"/>
                          <a:ea typeface="Times New Roman"/>
                          <a:cs typeface="Calibri"/>
                        </a:rPr>
                        <a:t>1)Относится к существительному;</a:t>
                      </a:r>
                      <a:endParaRPr lang="ru-RU" sz="1800" dirty="0">
                        <a:latin typeface="Calibri"/>
                        <a:ea typeface="MS Mincho"/>
                        <a:cs typeface="Calibri"/>
                      </a:endParaRPr>
                    </a:p>
                    <a:p>
                      <a:pPr algn="just">
                        <a:lnSpc>
                          <a:spcPct val="100000"/>
                        </a:lnSpc>
                        <a:spcBef>
                          <a:spcPts val="0"/>
                        </a:spcBef>
                        <a:spcAft>
                          <a:spcPts val="0"/>
                        </a:spcAft>
                      </a:pPr>
                      <a:r>
                        <a:rPr lang="ru-RU" sz="1800" dirty="0">
                          <a:latin typeface="Times New Roman"/>
                          <a:ea typeface="Times New Roman"/>
                          <a:cs typeface="Calibri"/>
                        </a:rPr>
                        <a:t>2)отвечает на вопрос </a:t>
                      </a:r>
                      <a:r>
                        <a:rPr lang="ru-RU" sz="1800" b="1" dirty="0">
                          <a:latin typeface="Times New Roman"/>
                          <a:ea typeface="Times New Roman"/>
                          <a:cs typeface="Calibri"/>
                        </a:rPr>
                        <a:t>какой?</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Его мечта </a:t>
                      </a:r>
                      <a:r>
                        <a:rPr lang="ru-RU" sz="1800" b="1" i="1" u="wavy" dirty="0">
                          <a:latin typeface="Times New Roman"/>
                          <a:ea typeface="Times New Roman"/>
                          <a:cs typeface="Calibri"/>
                        </a:rPr>
                        <a:t>увидеть море</a:t>
                      </a:r>
                      <a:r>
                        <a:rPr lang="ru-RU" sz="1800" b="1" i="1" dirty="0">
                          <a:latin typeface="Times New Roman"/>
                          <a:ea typeface="Times New Roman"/>
                          <a:cs typeface="Calibri"/>
                        </a:rPr>
                        <a:t> осуществилась.</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Она открыла способ </a:t>
                      </a:r>
                      <a:r>
                        <a:rPr lang="ru-RU" sz="1800" b="1" i="1" u="wavy" dirty="0">
                          <a:latin typeface="Times New Roman"/>
                          <a:ea typeface="Times New Roman"/>
                          <a:cs typeface="Calibri"/>
                        </a:rPr>
                        <a:t>разбогатеть</a:t>
                      </a:r>
                      <a:r>
                        <a:rPr lang="ru-RU" sz="1800" b="1" i="1" dirty="0">
                          <a:latin typeface="Times New Roman"/>
                          <a:ea typeface="Times New Roman"/>
                          <a:cs typeface="Calibri"/>
                        </a:rPr>
                        <a:t>.</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Сердце чувствует необходимость </a:t>
                      </a:r>
                      <a:r>
                        <a:rPr lang="ru-RU" sz="1800" b="1" i="1" u="wavy" dirty="0">
                          <a:latin typeface="Times New Roman"/>
                          <a:ea typeface="MS Mincho"/>
                          <a:cs typeface="Calibri"/>
                        </a:rPr>
                        <a:t>любить.</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У него привычка (какая?)</a:t>
                      </a:r>
                      <a:r>
                        <a:rPr lang="ru-RU" sz="1800" b="1" i="1" u="wavy" dirty="0">
                          <a:latin typeface="Times New Roman"/>
                          <a:ea typeface="MS Mincho"/>
                          <a:cs typeface="Calibri"/>
                        </a:rPr>
                        <a:t>беседовать</a:t>
                      </a:r>
                      <a:r>
                        <a:rPr lang="ru-RU" sz="1800" b="1" i="1" dirty="0">
                          <a:latin typeface="Times New Roman"/>
                          <a:ea typeface="MS Mincho"/>
                          <a:cs typeface="Calibri"/>
                        </a:rPr>
                        <a:t> с самим собой.</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MS Mincho"/>
                          <a:cs typeface="Calibri"/>
                        </a:rPr>
                        <a:t>Возникла необходимость </a:t>
                      </a:r>
                      <a:r>
                        <a:rPr lang="ru-RU" sz="1800" b="1" i="1" u="wavy" dirty="0">
                          <a:latin typeface="Times New Roman"/>
                          <a:ea typeface="MS Mincho"/>
                          <a:cs typeface="Calibri"/>
                        </a:rPr>
                        <a:t>поменяться</a:t>
                      </a:r>
                      <a:r>
                        <a:rPr lang="ru-RU" sz="1800" b="1" i="1" dirty="0">
                          <a:latin typeface="Times New Roman"/>
                          <a:ea typeface="MS Mincho"/>
                          <a:cs typeface="Calibri"/>
                        </a:rPr>
                        <a:t> местами.</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Bef>
                          <a:spcPts val="0"/>
                        </a:spcBef>
                        <a:spcAft>
                          <a:spcPts val="0"/>
                        </a:spcAft>
                      </a:pPr>
                      <a:r>
                        <a:rPr lang="ru-RU" sz="1800" dirty="0">
                          <a:latin typeface="Times New Roman"/>
                          <a:ea typeface="Times New Roman"/>
                          <a:cs typeface="Calibri"/>
                        </a:rPr>
                        <a:t>1)стоит при  глаголах движения;</a:t>
                      </a:r>
                      <a:endParaRPr lang="ru-RU" sz="1800" dirty="0">
                        <a:latin typeface="Calibri"/>
                        <a:ea typeface="MS Mincho"/>
                        <a:cs typeface="Calibri"/>
                      </a:endParaRPr>
                    </a:p>
                    <a:p>
                      <a:pPr algn="just">
                        <a:lnSpc>
                          <a:spcPct val="100000"/>
                        </a:lnSpc>
                        <a:spcBef>
                          <a:spcPts val="0"/>
                        </a:spcBef>
                        <a:spcAft>
                          <a:spcPts val="0"/>
                        </a:spcAft>
                      </a:pPr>
                      <a:r>
                        <a:rPr lang="ru-RU" sz="1800" dirty="0">
                          <a:latin typeface="Times New Roman"/>
                          <a:ea typeface="Times New Roman"/>
                          <a:cs typeface="Calibri"/>
                        </a:rPr>
                        <a:t>2)отвечает на вопрос </a:t>
                      </a:r>
                      <a:r>
                        <a:rPr lang="ru-RU" sz="1800" b="1" dirty="0">
                          <a:latin typeface="Times New Roman"/>
                          <a:ea typeface="Times New Roman"/>
                          <a:cs typeface="Calibri"/>
                        </a:rPr>
                        <a:t>с какой целью?</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Мы пошли </a:t>
                      </a:r>
                      <a:r>
                        <a:rPr lang="ru-RU" sz="1800" b="1" i="1" u="dotDash" dirty="0">
                          <a:latin typeface="Times New Roman"/>
                          <a:ea typeface="Times New Roman"/>
                          <a:cs typeface="Calibri"/>
                        </a:rPr>
                        <a:t>поплавать.</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(с какой целью?)</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Он остановился </a:t>
                      </a:r>
                      <a:r>
                        <a:rPr lang="ru-RU" sz="1800" b="1" i="1" u="dotDash" dirty="0">
                          <a:latin typeface="Times New Roman"/>
                          <a:ea typeface="Times New Roman"/>
                          <a:cs typeface="Calibri"/>
                        </a:rPr>
                        <a:t>отдохнуть</a:t>
                      </a:r>
                      <a:r>
                        <a:rPr lang="ru-RU" sz="1800" b="1" i="1" dirty="0">
                          <a:latin typeface="Times New Roman"/>
                          <a:ea typeface="Times New Roman"/>
                          <a:cs typeface="Calibri"/>
                        </a:rPr>
                        <a:t>.</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Times New Roman"/>
                          <a:cs typeface="Calibri"/>
                        </a:rPr>
                        <a:t>Я иду </a:t>
                      </a:r>
                      <a:r>
                        <a:rPr lang="ru-RU" sz="1800" b="1" i="1" u="dotDash" dirty="0">
                          <a:latin typeface="Times New Roman"/>
                          <a:ea typeface="Times New Roman"/>
                          <a:cs typeface="Calibri"/>
                        </a:rPr>
                        <a:t>порыбачить</a:t>
                      </a:r>
                      <a:r>
                        <a:rPr lang="ru-RU" sz="1800" b="1" i="1" dirty="0">
                          <a:latin typeface="Times New Roman"/>
                          <a:ea typeface="Times New Roman"/>
                          <a:cs typeface="Calibri"/>
                        </a:rPr>
                        <a:t>.</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Я должен уехать (с какой целью?) </a:t>
                      </a:r>
                      <a:r>
                        <a:rPr lang="ru-RU" sz="1800" b="1" i="1" u="dotDash" dirty="0">
                          <a:latin typeface="Times New Roman"/>
                          <a:ea typeface="MS Mincho"/>
                          <a:cs typeface="Calibri"/>
                        </a:rPr>
                        <a:t>учиться.</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Я лёг </a:t>
                      </a:r>
                      <a:r>
                        <a:rPr lang="ru-RU" sz="1800" b="1" i="1" u="dotDash" dirty="0">
                          <a:latin typeface="Times New Roman"/>
                          <a:ea typeface="MS Mincho"/>
                          <a:cs typeface="Calibri"/>
                        </a:rPr>
                        <a:t>отдохнуть</a:t>
                      </a:r>
                      <a:r>
                        <a:rPr lang="ru-RU" sz="1800" b="1" i="1" dirty="0">
                          <a:latin typeface="Times New Roman"/>
                          <a:ea typeface="MS Mincho"/>
                          <a:cs typeface="Calibri"/>
                        </a:rPr>
                        <a:t>.</a:t>
                      </a:r>
                      <a:endParaRPr lang="ru-RU" sz="1800" dirty="0">
                        <a:latin typeface="Calibri"/>
                        <a:ea typeface="MS Mincho"/>
                        <a:cs typeface="Calibri"/>
                      </a:endParaRPr>
                    </a:p>
                    <a:p>
                      <a:pPr algn="l">
                        <a:lnSpc>
                          <a:spcPct val="100000"/>
                        </a:lnSpc>
                        <a:spcBef>
                          <a:spcPts val="0"/>
                        </a:spcBef>
                        <a:spcAft>
                          <a:spcPts val="0"/>
                        </a:spcAft>
                      </a:pPr>
                      <a:r>
                        <a:rPr lang="ru-RU" sz="1800" b="1" i="1" dirty="0">
                          <a:latin typeface="Times New Roman"/>
                          <a:ea typeface="MS Mincho"/>
                          <a:cs typeface="Calibri"/>
                        </a:rPr>
                        <a:t>Мы отправились </a:t>
                      </a:r>
                      <a:r>
                        <a:rPr lang="ru-RU" sz="1800" b="1" i="1" u="dotDash" dirty="0">
                          <a:latin typeface="Times New Roman"/>
                          <a:ea typeface="MS Mincho"/>
                          <a:cs typeface="Calibri"/>
                        </a:rPr>
                        <a:t>погулять</a:t>
                      </a:r>
                      <a:r>
                        <a:rPr lang="ru-RU" sz="1800" b="1" i="1" dirty="0">
                          <a:latin typeface="Times New Roman"/>
                          <a:ea typeface="MS Mincho"/>
                          <a:cs typeface="Calibri"/>
                        </a:rPr>
                        <a:t>.</a:t>
                      </a:r>
                      <a:endParaRPr lang="ru-RU" sz="1800" dirty="0">
                        <a:latin typeface="Calibri"/>
                        <a:ea typeface="MS Mincho"/>
                        <a:cs typeface="Calibri"/>
                      </a:endParaRPr>
                    </a:p>
                    <a:p>
                      <a:pPr algn="just">
                        <a:lnSpc>
                          <a:spcPct val="100000"/>
                        </a:lnSpc>
                        <a:spcBef>
                          <a:spcPts val="0"/>
                        </a:spcBef>
                        <a:spcAft>
                          <a:spcPts val="0"/>
                        </a:spcAft>
                      </a:pPr>
                      <a:r>
                        <a:rPr lang="ru-RU" sz="1800" b="1" i="1" dirty="0">
                          <a:latin typeface="Times New Roman"/>
                          <a:ea typeface="MS Mincho"/>
                          <a:cs typeface="Calibri"/>
                        </a:rPr>
                        <a:t>Он остался </a:t>
                      </a:r>
                      <a:r>
                        <a:rPr lang="ru-RU" sz="1800" b="1" i="1" u="dotDash" dirty="0">
                          <a:latin typeface="Times New Roman"/>
                          <a:ea typeface="MS Mincho"/>
                          <a:cs typeface="Calibri"/>
                        </a:rPr>
                        <a:t>тренироваться</a:t>
                      </a:r>
                      <a:r>
                        <a:rPr lang="ru-RU" sz="1800" b="1" i="1" dirty="0">
                          <a:latin typeface="Times New Roman"/>
                          <a:ea typeface="MS Mincho"/>
                          <a:cs typeface="Calibri"/>
                        </a:rPr>
                        <a:t>.</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00000"/>
                        </a:lnSpc>
                        <a:spcBef>
                          <a:spcPts val="0"/>
                        </a:spcBef>
                        <a:spcAft>
                          <a:spcPts val="0"/>
                        </a:spcAft>
                      </a:pPr>
                      <a:r>
                        <a:rPr lang="ru-RU" sz="1800" b="1" i="1" u="sng" dirty="0">
                          <a:latin typeface="Times New Roman"/>
                          <a:ea typeface="Times New Roman"/>
                          <a:cs typeface="Calibri"/>
                        </a:rPr>
                        <a:t>Жить</a:t>
                      </a:r>
                      <a:r>
                        <a:rPr lang="ru-RU" sz="1800" b="1" i="1" dirty="0">
                          <a:latin typeface="Times New Roman"/>
                          <a:ea typeface="Times New Roman"/>
                          <a:cs typeface="Calibri"/>
                        </a:rPr>
                        <a:t> – Родине </a:t>
                      </a:r>
                      <a:r>
                        <a:rPr lang="ru-RU" sz="1800" b="1" i="1" u="dbl" dirty="0">
                          <a:latin typeface="Times New Roman"/>
                          <a:ea typeface="Times New Roman"/>
                          <a:cs typeface="Calibri"/>
                        </a:rPr>
                        <a:t>служить</a:t>
                      </a:r>
                      <a:r>
                        <a:rPr lang="ru-RU" sz="1800" b="1" i="1" dirty="0">
                          <a:latin typeface="Times New Roman"/>
                          <a:ea typeface="Times New Roman"/>
                          <a:cs typeface="Calibri"/>
                        </a:rPr>
                        <a:t>.</a:t>
                      </a:r>
                      <a:endParaRPr lang="ru-RU" sz="1800" dirty="0">
                        <a:latin typeface="Calibri"/>
                        <a:ea typeface="MS Mincho"/>
                        <a:cs typeface="Calibri"/>
                      </a:endParaRPr>
                    </a:p>
                    <a:p>
                      <a:pPr algn="just">
                        <a:lnSpc>
                          <a:spcPct val="100000"/>
                        </a:lnSpc>
                        <a:spcBef>
                          <a:spcPts val="0"/>
                        </a:spcBef>
                        <a:spcAft>
                          <a:spcPts val="0"/>
                        </a:spcAft>
                      </a:pPr>
                      <a:r>
                        <a:rPr lang="ru-RU" sz="1800" b="1" i="1" u="sng" dirty="0">
                          <a:latin typeface="Times New Roman"/>
                          <a:ea typeface="Times New Roman"/>
                          <a:cs typeface="Calibri"/>
                        </a:rPr>
                        <a:t>Встречать </a:t>
                      </a:r>
                      <a:r>
                        <a:rPr lang="ru-RU" sz="1800" b="1" i="1" dirty="0">
                          <a:latin typeface="Times New Roman"/>
                          <a:ea typeface="Times New Roman"/>
                          <a:cs typeface="Calibri"/>
                        </a:rPr>
                        <a:t>рассвет–  приятное занятие.</a:t>
                      </a:r>
                      <a:endParaRPr lang="ru-RU" sz="1800" dirty="0">
                        <a:latin typeface="Calibri"/>
                        <a:ea typeface="MS Mincho"/>
                        <a:cs typeface="Calibri"/>
                      </a:endParaRPr>
                    </a:p>
                    <a:p>
                      <a:pPr algn="just">
                        <a:lnSpc>
                          <a:spcPct val="100000"/>
                        </a:lnSpc>
                        <a:spcBef>
                          <a:spcPts val="0"/>
                        </a:spcBef>
                        <a:spcAft>
                          <a:spcPts val="0"/>
                        </a:spcAft>
                      </a:pPr>
                      <a:r>
                        <a:rPr lang="ru-RU" sz="1800" b="1" i="1" u="sng" dirty="0">
                          <a:latin typeface="Times New Roman"/>
                          <a:ea typeface="Times New Roman"/>
                          <a:cs typeface="Calibri"/>
                        </a:rPr>
                        <a:t>Написать</a:t>
                      </a:r>
                      <a:r>
                        <a:rPr lang="ru-RU" sz="1800" b="1" i="1" dirty="0">
                          <a:latin typeface="Times New Roman"/>
                          <a:ea typeface="Times New Roman"/>
                          <a:cs typeface="Calibri"/>
                        </a:rPr>
                        <a:t> историю вещей  невозможно.</a:t>
                      </a:r>
                      <a:endParaRPr lang="ru-RU" sz="1800" dirty="0">
                        <a:latin typeface="Calibri"/>
                        <a:ea typeface="MS Mincho"/>
                        <a:cs typeface="Calibri"/>
                      </a:endParaRPr>
                    </a:p>
                    <a:p>
                      <a:pPr algn="just">
                        <a:lnSpc>
                          <a:spcPct val="100000"/>
                        </a:lnSpc>
                        <a:spcBef>
                          <a:spcPts val="0"/>
                        </a:spcBef>
                        <a:spcAft>
                          <a:spcPts val="0"/>
                        </a:spcAft>
                      </a:pPr>
                      <a:r>
                        <a:rPr lang="ru-RU" sz="1800" b="1" i="1" u="sng" dirty="0">
                          <a:latin typeface="Times New Roman"/>
                          <a:ea typeface="Times New Roman"/>
                          <a:cs typeface="Calibri"/>
                        </a:rPr>
                        <a:t>Разжечь</a:t>
                      </a:r>
                      <a:r>
                        <a:rPr lang="ru-RU" sz="1800" b="1" i="1" dirty="0">
                          <a:latin typeface="Times New Roman"/>
                          <a:ea typeface="Times New Roman"/>
                          <a:cs typeface="Calibri"/>
                        </a:rPr>
                        <a:t> костёр – для меня наслаждение.</a:t>
                      </a:r>
                      <a:endParaRPr lang="ru-RU" sz="1800" dirty="0">
                        <a:latin typeface="Calibri"/>
                        <a:ea typeface="MS Mincho"/>
                        <a:cs typeface="Calibri"/>
                      </a:endParaRPr>
                    </a:p>
                  </a:txBody>
                  <a:tcPr marL="61773" marR="61773"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853" y="264695"/>
            <a:ext cx="11249526" cy="912312"/>
          </a:xfrm>
        </p:spPr>
        <p:txBody>
          <a:bodyPr>
            <a:normAutofit fontScale="90000"/>
          </a:bodyPr>
          <a:lstStyle/>
          <a:p>
            <a:r>
              <a:rPr lang="ru-RU" b="1" cap="none" dirty="0" smtClean="0"/>
              <a:t>1. Определите синтаксическую функцию инфинитива и установите соответствие между столбцами таблицы: </a:t>
            </a:r>
            <a:r>
              <a:rPr lang="ru-RU" b="1" i="1" cap="none" dirty="0" smtClean="0"/>
              <a:t>А1Б2В4Г3</a:t>
            </a:r>
            <a:endParaRPr lang="ru-RU" i="1" cap="none" dirty="0"/>
          </a:p>
        </p:txBody>
      </p:sp>
      <p:graphicFrame>
        <p:nvGraphicFramePr>
          <p:cNvPr id="4" name="Таблица 3"/>
          <p:cNvGraphicFramePr>
            <a:graphicFrameLocks noGrp="1"/>
          </p:cNvGraphicFramePr>
          <p:nvPr/>
        </p:nvGraphicFramePr>
        <p:xfrm>
          <a:off x="673768" y="1672389"/>
          <a:ext cx="10587790" cy="3838074"/>
        </p:xfrm>
        <a:graphic>
          <a:graphicData uri="http://schemas.openxmlformats.org/drawingml/2006/table">
            <a:tbl>
              <a:tblPr/>
              <a:tblGrid>
                <a:gridCol w="5290319"/>
                <a:gridCol w="5297471"/>
              </a:tblGrid>
              <a:tr h="3838074">
                <a:tc>
                  <a:txBody>
                    <a:bodyPr/>
                    <a:lstStyle/>
                    <a:p>
                      <a:pPr>
                        <a:lnSpc>
                          <a:spcPct val="115000"/>
                        </a:lnSpc>
                        <a:spcAft>
                          <a:spcPts val="1000"/>
                        </a:spcAft>
                      </a:pPr>
                      <a:r>
                        <a:rPr lang="ru-RU" sz="2400" dirty="0">
                          <a:latin typeface="Times New Roman"/>
                          <a:ea typeface="MS Mincho"/>
                          <a:cs typeface="Calibri"/>
                        </a:rPr>
                        <a:t>А. Спорить с ним я никогда не мог.</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Б. Наблюдать животных в их естественных условиях стало его работой.</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В. Отец приказал ему оставаться дома.</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Г. Звонкий месяц выйдет скоро погулять по крышам хат.</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400" dirty="0">
                          <a:latin typeface="Times New Roman"/>
                          <a:ea typeface="MS Mincho"/>
                          <a:cs typeface="Calibri"/>
                        </a:rPr>
                        <a:t>1. сказуемое или часть сказуемого</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2. подлежащее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3. обстоятельство</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4. дополнение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5. определение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64695" y="274638"/>
            <a:ext cx="11273589" cy="1143000"/>
          </a:xfrm>
        </p:spPr>
        <p:txBody>
          <a:bodyPr>
            <a:normAutofit/>
          </a:bodyPr>
          <a:lstStyle/>
          <a:p>
            <a:r>
              <a:rPr lang="ru-RU" b="1" cap="none" dirty="0" smtClean="0"/>
              <a:t>2. Укажите предложения, в которых инфинитив входит в состав сказуемого:</a:t>
            </a:r>
            <a:endParaRPr lang="ru-RU" cap="none" dirty="0"/>
          </a:p>
        </p:txBody>
      </p:sp>
      <p:sp>
        <p:nvSpPr>
          <p:cNvPr id="3" name="Содержимое 2"/>
          <p:cNvSpPr>
            <a:spLocks noGrp="1"/>
          </p:cNvSpPr>
          <p:nvPr>
            <p:ph sz="quarter" idx="1"/>
          </p:nvPr>
        </p:nvSpPr>
        <p:spPr/>
        <p:txBody>
          <a:bodyPr/>
          <a:lstStyle/>
          <a:p>
            <a:pPr>
              <a:lnSpc>
                <a:spcPct val="150000"/>
              </a:lnSpc>
              <a:buNone/>
            </a:pPr>
            <a:r>
              <a:rPr lang="ru-RU" dirty="0" smtClean="0"/>
              <a:t>1) По реке и кустам начинает шуметь мелкий дождь. (сказуемое)</a:t>
            </a:r>
          </a:p>
          <a:p>
            <a:pPr>
              <a:lnSpc>
                <a:spcPct val="150000"/>
              </a:lnSpc>
              <a:buNone/>
            </a:pPr>
            <a:r>
              <a:rPr lang="ru-RU" dirty="0" smtClean="0"/>
              <a:t>2) Она попросила меня исполнить эту старинную песню. (дополнение)</a:t>
            </a:r>
          </a:p>
          <a:p>
            <a:pPr>
              <a:lnSpc>
                <a:spcPct val="150000"/>
              </a:lnSpc>
              <a:buNone/>
            </a:pPr>
            <a:r>
              <a:rPr lang="ru-RU" dirty="0" smtClean="0"/>
              <a:t>3) В его голосе с неукротимой силой звучало желание работать. (определение)</a:t>
            </a:r>
          </a:p>
          <a:p>
            <a:pPr>
              <a:lnSpc>
                <a:spcPct val="150000"/>
              </a:lnSpc>
              <a:buNone/>
            </a:pPr>
            <a:r>
              <a:rPr lang="ru-RU" dirty="0" smtClean="0"/>
              <a:t>4) Я вышел на палубу полюбоваться звёздами. (обстоятельство)</a:t>
            </a:r>
          </a:p>
          <a:p>
            <a:pPr>
              <a:lnSpc>
                <a:spcPct val="150000"/>
              </a:lnSpc>
              <a:buNone/>
            </a:pPr>
            <a:r>
              <a:rPr lang="ru-RU" dirty="0" smtClean="0"/>
              <a:t>5) Я бегу вниз узнать, что там за шум. (обстоятельство)</a:t>
            </a:r>
          </a:p>
          <a:p>
            <a:endParaRPr lang="ru-RU"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599" y="298701"/>
            <a:ext cx="10784305" cy="1143000"/>
          </a:xfrm>
        </p:spPr>
        <p:txBody>
          <a:bodyPr>
            <a:normAutofit/>
          </a:bodyPr>
          <a:lstStyle/>
          <a:p>
            <a:r>
              <a:rPr lang="ru-RU" b="1" cap="none" dirty="0" smtClean="0"/>
              <a:t>3. Укажите предложения, в которых инфинитив является обстоятельством: </a:t>
            </a:r>
            <a:r>
              <a:rPr lang="ru-RU" b="1" i="1" cap="none" dirty="0" smtClean="0"/>
              <a:t>1, 4, 5</a:t>
            </a:r>
            <a:endParaRPr lang="ru-RU" i="1" cap="none" dirty="0"/>
          </a:p>
        </p:txBody>
      </p:sp>
      <p:sp>
        <p:nvSpPr>
          <p:cNvPr id="3" name="Содержимое 2"/>
          <p:cNvSpPr>
            <a:spLocks noGrp="1"/>
          </p:cNvSpPr>
          <p:nvPr>
            <p:ph sz="quarter" idx="1"/>
          </p:nvPr>
        </p:nvSpPr>
        <p:spPr/>
        <p:txBody>
          <a:bodyPr/>
          <a:lstStyle/>
          <a:p>
            <a:pPr>
              <a:lnSpc>
                <a:spcPct val="150000"/>
              </a:lnSpc>
              <a:buNone/>
            </a:pPr>
            <a:r>
              <a:rPr lang="ru-RU" dirty="0" smtClean="0"/>
              <a:t>1) На другой день он приехал извиниться. </a:t>
            </a:r>
          </a:p>
          <a:p>
            <a:pPr>
              <a:lnSpc>
                <a:spcPct val="150000"/>
              </a:lnSpc>
              <a:buNone/>
            </a:pPr>
            <a:r>
              <a:rPr lang="ru-RU" dirty="0" smtClean="0"/>
              <a:t>2) Эта вера заставляет человека искать воображаемое в жизни, бороться за его воплощение. </a:t>
            </a:r>
          </a:p>
          <a:p>
            <a:pPr>
              <a:lnSpc>
                <a:spcPct val="150000"/>
              </a:lnSpc>
              <a:buNone/>
            </a:pPr>
            <a:r>
              <a:rPr lang="ru-RU" dirty="0" smtClean="0"/>
              <a:t>3) Мы не можем ждать милости от природы.</a:t>
            </a:r>
          </a:p>
          <a:p>
            <a:pPr>
              <a:lnSpc>
                <a:spcPct val="150000"/>
              </a:lnSpc>
              <a:buNone/>
            </a:pPr>
            <a:r>
              <a:rPr lang="ru-RU" dirty="0" smtClean="0"/>
              <a:t>4) Я бросился в горы искать оленей.</a:t>
            </a:r>
          </a:p>
          <a:p>
            <a:pPr>
              <a:lnSpc>
                <a:spcPct val="150000"/>
              </a:lnSpc>
              <a:buNone/>
            </a:pPr>
            <a:r>
              <a:rPr lang="ru-RU" dirty="0" smtClean="0"/>
              <a:t>5) Я опять пришёл сюда слушать прибой.</a:t>
            </a:r>
          </a:p>
          <a:p>
            <a:endParaRPr lang="ru-RU" dirty="0"/>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853" y="274638"/>
            <a:ext cx="11129209" cy="1143000"/>
          </a:xfrm>
        </p:spPr>
        <p:txBody>
          <a:bodyPr>
            <a:normAutofit/>
          </a:bodyPr>
          <a:lstStyle/>
          <a:p>
            <a:r>
              <a:rPr lang="ru-RU" b="1" cap="none" dirty="0" smtClean="0"/>
              <a:t>4. Укажите предложения, в которых инфинитив является дополнением: </a:t>
            </a:r>
            <a:r>
              <a:rPr lang="ru-RU" b="1" i="1" cap="none" dirty="0" smtClean="0"/>
              <a:t>5</a:t>
            </a:r>
            <a:endParaRPr lang="ru-RU" i="1" cap="none" dirty="0"/>
          </a:p>
        </p:txBody>
      </p:sp>
      <p:sp>
        <p:nvSpPr>
          <p:cNvPr id="3" name="Содержимое 2"/>
          <p:cNvSpPr>
            <a:spLocks noGrp="1"/>
          </p:cNvSpPr>
          <p:nvPr>
            <p:ph sz="quarter" idx="1"/>
          </p:nvPr>
        </p:nvSpPr>
        <p:spPr/>
        <p:txBody>
          <a:bodyPr>
            <a:normAutofit/>
          </a:bodyPr>
          <a:lstStyle/>
          <a:p>
            <a:pPr>
              <a:lnSpc>
                <a:spcPct val="150000"/>
              </a:lnSpc>
              <a:buNone/>
            </a:pPr>
            <a:r>
              <a:rPr lang="ru-RU" dirty="0" smtClean="0"/>
              <a:t>1) Василий Михайлович уныло поднялся и пошёл распорядиться об обеде.</a:t>
            </a:r>
          </a:p>
          <a:p>
            <a:pPr>
              <a:lnSpc>
                <a:spcPct val="150000"/>
              </a:lnSpc>
              <a:buNone/>
            </a:pPr>
            <a:r>
              <a:rPr lang="ru-RU" dirty="0" smtClean="0"/>
              <a:t>2) Власова начала стирать слёзы со своих щёк.</a:t>
            </a:r>
          </a:p>
          <a:p>
            <a:pPr>
              <a:lnSpc>
                <a:spcPct val="150000"/>
              </a:lnSpc>
              <a:buNone/>
            </a:pPr>
            <a:r>
              <a:rPr lang="ru-RU" dirty="0" smtClean="0"/>
              <a:t>3) Поутру появилась возможность ехать, и я оставил Тамань.</a:t>
            </a:r>
          </a:p>
          <a:p>
            <a:pPr>
              <a:lnSpc>
                <a:spcPct val="150000"/>
              </a:lnSpc>
              <a:buNone/>
            </a:pPr>
            <a:r>
              <a:rPr lang="ru-RU" dirty="0" smtClean="0"/>
              <a:t>4) Борщ сварить – не такое уж хитрое дело.</a:t>
            </a:r>
          </a:p>
          <a:p>
            <a:pPr>
              <a:lnSpc>
                <a:spcPct val="150000"/>
              </a:lnSpc>
              <a:buNone/>
            </a:pPr>
            <a:r>
              <a:rPr lang="ru-RU" dirty="0" smtClean="0"/>
              <a:t>5) Барыня приказала Герасиму отправляться в сад.</a:t>
            </a:r>
          </a:p>
          <a:p>
            <a:endParaRPr lang="ru-RU" dirty="0"/>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853" y="274638"/>
            <a:ext cx="11129209" cy="1143000"/>
          </a:xfrm>
        </p:spPr>
        <p:txBody>
          <a:bodyPr>
            <a:normAutofit/>
          </a:bodyPr>
          <a:lstStyle/>
          <a:p>
            <a:r>
              <a:rPr lang="ru-RU" b="1" cap="none" dirty="0" smtClean="0"/>
              <a:t>5. Укажите предложения, в которых инфинитив является несогласованным определением: </a:t>
            </a:r>
            <a:r>
              <a:rPr lang="ru-RU" b="1" i="1" cap="none" dirty="0" smtClean="0"/>
              <a:t>1, 4</a:t>
            </a:r>
            <a:endParaRPr lang="ru-RU" i="1" cap="none" dirty="0" smtClean="0"/>
          </a:p>
        </p:txBody>
      </p:sp>
      <p:sp>
        <p:nvSpPr>
          <p:cNvPr id="3" name="Содержимое 2"/>
          <p:cNvSpPr>
            <a:spLocks noGrp="1"/>
          </p:cNvSpPr>
          <p:nvPr>
            <p:ph sz="quarter" idx="1"/>
          </p:nvPr>
        </p:nvSpPr>
        <p:spPr/>
        <p:txBody>
          <a:bodyPr>
            <a:normAutofit/>
          </a:bodyPr>
          <a:lstStyle/>
          <a:p>
            <a:pPr>
              <a:lnSpc>
                <a:spcPct val="150000"/>
              </a:lnSpc>
              <a:buNone/>
            </a:pPr>
            <a:r>
              <a:rPr lang="ru-RU" dirty="0" smtClean="0"/>
              <a:t>1) Желание выжить в создавшихся условиях было во мне по-прежнему сильно.</a:t>
            </a:r>
          </a:p>
          <a:p>
            <a:pPr>
              <a:lnSpc>
                <a:spcPct val="150000"/>
              </a:lnSpc>
              <a:buNone/>
            </a:pPr>
            <a:r>
              <a:rPr lang="ru-RU" dirty="0" smtClean="0"/>
              <a:t>2) Нас попросили выйти из класса.</a:t>
            </a:r>
          </a:p>
          <a:p>
            <a:pPr>
              <a:lnSpc>
                <a:spcPct val="150000"/>
              </a:lnSpc>
              <a:buNone/>
            </a:pPr>
            <a:r>
              <a:rPr lang="ru-RU" dirty="0" smtClean="0"/>
              <a:t>3) Санин очень хотел помочь Ирине Дмитриевне.</a:t>
            </a:r>
          </a:p>
          <a:p>
            <a:pPr>
              <a:lnSpc>
                <a:spcPct val="150000"/>
              </a:lnSpc>
              <a:buNone/>
            </a:pPr>
            <a:r>
              <a:rPr lang="ru-RU" dirty="0" smtClean="0"/>
              <a:t>4) В нём постоянно отмечалось стремление наказать кого-то за прегрешения.</a:t>
            </a:r>
          </a:p>
          <a:p>
            <a:pPr>
              <a:lnSpc>
                <a:spcPct val="150000"/>
              </a:lnSpc>
              <a:buNone/>
            </a:pPr>
            <a:r>
              <a:rPr lang="ru-RU" dirty="0" smtClean="0"/>
              <a:t>5) Уж не мечтать о нежности, о славе.</a:t>
            </a:r>
          </a:p>
          <a:p>
            <a:endParaRPr lang="ru-RU"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8"/>
            <a:ext cx="10820400" cy="1143000"/>
          </a:xfrm>
        </p:spPr>
        <p:txBody>
          <a:bodyPr>
            <a:normAutofit/>
          </a:bodyPr>
          <a:lstStyle/>
          <a:p>
            <a:r>
              <a:rPr lang="ru-RU" b="1" cap="none" dirty="0" smtClean="0"/>
              <a:t>6. Укажите предложения, в которых инфинитив является подлежащим: </a:t>
            </a:r>
            <a:r>
              <a:rPr lang="ru-RU" b="1" i="1" cap="none" dirty="0" smtClean="0"/>
              <a:t>1</a:t>
            </a:r>
            <a:endParaRPr lang="ru-RU" i="1" cap="none" dirty="0"/>
          </a:p>
        </p:txBody>
      </p:sp>
      <p:sp>
        <p:nvSpPr>
          <p:cNvPr id="3" name="Содержимое 2"/>
          <p:cNvSpPr>
            <a:spLocks noGrp="1"/>
          </p:cNvSpPr>
          <p:nvPr>
            <p:ph sz="quarter" idx="1"/>
          </p:nvPr>
        </p:nvSpPr>
        <p:spPr/>
        <p:txBody>
          <a:bodyPr/>
          <a:lstStyle/>
          <a:p>
            <a:pPr>
              <a:lnSpc>
                <a:spcPct val="150000"/>
              </a:lnSpc>
              <a:buNone/>
            </a:pPr>
            <a:r>
              <a:rPr lang="ru-RU" dirty="0" smtClean="0"/>
              <a:t>1) Посмеяться – дело доброе, оздоровляющее.</a:t>
            </a:r>
          </a:p>
          <a:p>
            <a:pPr>
              <a:lnSpc>
                <a:spcPct val="150000"/>
              </a:lnSpc>
              <a:buNone/>
            </a:pPr>
            <a:r>
              <a:rPr lang="ru-RU" dirty="0" smtClean="0"/>
              <a:t>2) Дети начали смеяться.</a:t>
            </a:r>
          </a:p>
          <a:p>
            <a:pPr>
              <a:lnSpc>
                <a:spcPct val="150000"/>
              </a:lnSpc>
              <a:buNone/>
            </a:pPr>
            <a:r>
              <a:rPr lang="ru-RU" dirty="0" smtClean="0"/>
              <a:t>3) Я оделся и пошёл осматривать деревню.</a:t>
            </a:r>
          </a:p>
          <a:p>
            <a:pPr>
              <a:lnSpc>
                <a:spcPct val="150000"/>
              </a:lnSpc>
              <a:buNone/>
            </a:pPr>
            <a:r>
              <a:rPr lang="ru-RU" dirty="0" smtClean="0"/>
              <a:t>4) Я вновь приду с тобою вспомнить беседы прежних лет.</a:t>
            </a:r>
          </a:p>
          <a:p>
            <a:pPr>
              <a:lnSpc>
                <a:spcPct val="150000"/>
              </a:lnSpc>
              <a:buNone/>
            </a:pPr>
            <a:r>
              <a:rPr lang="ru-RU" dirty="0" smtClean="0"/>
              <a:t>5) Я с каждым часом не терял надежды сесть и написать рассказ</a:t>
            </a:r>
            <a:r>
              <a:rPr lang="ru-RU" i="1" dirty="0" smtClean="0"/>
              <a:t>.</a:t>
            </a:r>
            <a:endParaRPr lang="ru-RU" dirty="0" smtClean="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600" y="274637"/>
            <a:ext cx="9956800" cy="1241341"/>
          </a:xfrm>
        </p:spPr>
        <p:txBody>
          <a:bodyPr>
            <a:normAutofit fontScale="90000"/>
          </a:bodyPr>
          <a:lstStyle/>
          <a:p>
            <a:r>
              <a:rPr lang="ru-RU" b="1" dirty="0" smtClean="0"/>
              <a:t>4. Определите вид подчинительной связи в словосочетаниях и установите соответствие между столбцами таблицы: </a:t>
            </a:r>
            <a:r>
              <a:rPr lang="ru-RU" b="1" i="1" dirty="0" smtClean="0"/>
              <a:t>А3Б3В2Г1</a:t>
            </a:r>
            <a:endParaRPr lang="ru-RU" b="1" i="1" dirty="0"/>
          </a:p>
        </p:txBody>
      </p:sp>
      <p:graphicFrame>
        <p:nvGraphicFramePr>
          <p:cNvPr id="4" name="Таблица 3"/>
          <p:cNvGraphicFramePr>
            <a:graphicFrameLocks noGrp="1"/>
          </p:cNvGraphicFramePr>
          <p:nvPr/>
        </p:nvGraphicFramePr>
        <p:xfrm>
          <a:off x="1299412" y="2466474"/>
          <a:ext cx="8867272" cy="3092115"/>
        </p:xfrm>
        <a:graphic>
          <a:graphicData uri="http://schemas.openxmlformats.org/drawingml/2006/table">
            <a:tbl>
              <a:tblPr/>
              <a:tblGrid>
                <a:gridCol w="4433208"/>
                <a:gridCol w="4434064"/>
              </a:tblGrid>
              <a:tr h="3092115">
                <a:tc>
                  <a:txBody>
                    <a:bodyPr/>
                    <a:lstStyle/>
                    <a:p>
                      <a:pPr>
                        <a:lnSpc>
                          <a:spcPct val="115000"/>
                        </a:lnSpc>
                        <a:spcAft>
                          <a:spcPts val="1000"/>
                        </a:spcAft>
                      </a:pPr>
                      <a:r>
                        <a:rPr lang="ru-RU" sz="3200" b="1" dirty="0">
                          <a:latin typeface="Times New Roman"/>
                          <a:ea typeface="MS Mincho"/>
                          <a:cs typeface="Calibri"/>
                        </a:rPr>
                        <a:t>А. </a:t>
                      </a:r>
                      <a:r>
                        <a:rPr lang="ru-RU" sz="3200" dirty="0">
                          <a:latin typeface="Times New Roman"/>
                          <a:ea typeface="MS Mincho"/>
                          <a:cs typeface="Calibri"/>
                        </a:rPr>
                        <a:t>шанс победить</a:t>
                      </a:r>
                      <a:endParaRPr lang="ru-RU" sz="3200" dirty="0">
                        <a:latin typeface="Calibri"/>
                        <a:ea typeface="MS Mincho"/>
                        <a:cs typeface="Calibri"/>
                      </a:endParaRPr>
                    </a:p>
                    <a:p>
                      <a:pPr>
                        <a:lnSpc>
                          <a:spcPct val="115000"/>
                        </a:lnSpc>
                        <a:spcAft>
                          <a:spcPts val="1000"/>
                        </a:spcAft>
                      </a:pPr>
                      <a:r>
                        <a:rPr lang="ru-RU" sz="3200" b="1" dirty="0">
                          <a:latin typeface="Times New Roman"/>
                          <a:ea typeface="MS Mincho"/>
                          <a:cs typeface="Calibri"/>
                        </a:rPr>
                        <a:t>Б. </a:t>
                      </a:r>
                      <a:r>
                        <a:rPr lang="ru-RU" sz="3200" b="0" dirty="0" smtClean="0">
                          <a:latin typeface="Times New Roman"/>
                          <a:ea typeface="MS Mincho"/>
                          <a:cs typeface="Calibri"/>
                        </a:rPr>
                        <a:t>ярко</a:t>
                      </a:r>
                      <a:r>
                        <a:rPr lang="ru-RU" sz="3200" b="0" baseline="0" dirty="0" smtClean="0">
                          <a:latin typeface="Times New Roman"/>
                          <a:ea typeface="MS Mincho"/>
                          <a:cs typeface="Calibri"/>
                        </a:rPr>
                        <a:t> светились</a:t>
                      </a:r>
                      <a:endParaRPr lang="ru-RU" sz="3200" dirty="0">
                        <a:latin typeface="Calibri"/>
                        <a:ea typeface="MS Mincho"/>
                        <a:cs typeface="Calibri"/>
                      </a:endParaRPr>
                    </a:p>
                    <a:p>
                      <a:pPr>
                        <a:lnSpc>
                          <a:spcPct val="115000"/>
                        </a:lnSpc>
                        <a:spcAft>
                          <a:spcPts val="1000"/>
                        </a:spcAft>
                      </a:pPr>
                      <a:r>
                        <a:rPr lang="ru-RU" sz="3200" b="1" dirty="0">
                          <a:latin typeface="Times New Roman"/>
                          <a:ea typeface="MS Mincho"/>
                          <a:cs typeface="Calibri"/>
                        </a:rPr>
                        <a:t>В. </a:t>
                      </a:r>
                      <a:r>
                        <a:rPr lang="ru-RU" sz="3200" b="0" dirty="0" smtClean="0">
                          <a:latin typeface="Times New Roman"/>
                          <a:ea typeface="MS Mincho"/>
                          <a:cs typeface="Calibri"/>
                        </a:rPr>
                        <a:t>обрести</a:t>
                      </a:r>
                      <a:r>
                        <a:rPr lang="ru-RU" sz="3200" b="0" baseline="0" dirty="0" smtClean="0">
                          <a:latin typeface="Times New Roman"/>
                          <a:ea typeface="MS Mincho"/>
                          <a:cs typeface="Calibri"/>
                        </a:rPr>
                        <a:t> силу</a:t>
                      </a:r>
                      <a:endParaRPr lang="ru-RU" sz="3200" dirty="0">
                        <a:latin typeface="Calibri"/>
                        <a:ea typeface="MS Mincho"/>
                        <a:cs typeface="Calibri"/>
                      </a:endParaRPr>
                    </a:p>
                    <a:p>
                      <a:pPr>
                        <a:lnSpc>
                          <a:spcPct val="115000"/>
                        </a:lnSpc>
                        <a:spcAft>
                          <a:spcPts val="1000"/>
                        </a:spcAft>
                      </a:pPr>
                      <a:r>
                        <a:rPr lang="ru-RU" sz="3200" b="1" dirty="0" smtClean="0">
                          <a:latin typeface="Times New Roman"/>
                          <a:ea typeface="MS Mincho"/>
                          <a:cs typeface="Calibri"/>
                        </a:rPr>
                        <a:t>Г.</a:t>
                      </a:r>
                      <a:r>
                        <a:rPr lang="ru-RU" sz="3200" b="1" baseline="0" dirty="0" smtClean="0">
                          <a:latin typeface="Times New Roman"/>
                          <a:ea typeface="MS Mincho"/>
                          <a:cs typeface="Calibri"/>
                        </a:rPr>
                        <a:t> </a:t>
                      </a:r>
                      <a:r>
                        <a:rPr lang="ru-RU" sz="3200" b="0" baseline="0" dirty="0" smtClean="0">
                          <a:latin typeface="Times New Roman"/>
                          <a:ea typeface="MS Mincho"/>
                          <a:cs typeface="Calibri"/>
                        </a:rPr>
                        <a:t>свои секреты</a:t>
                      </a:r>
                      <a:endParaRPr lang="ru-RU" sz="3200" b="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3200" b="1" dirty="0">
                          <a:latin typeface="Times New Roman"/>
                          <a:ea typeface="MS Mincho"/>
                          <a:cs typeface="Calibri"/>
                        </a:rPr>
                        <a:t>1. </a:t>
                      </a:r>
                      <a:r>
                        <a:rPr lang="ru-RU" sz="3200" dirty="0">
                          <a:latin typeface="Times New Roman"/>
                          <a:ea typeface="MS Mincho"/>
                          <a:cs typeface="Calibri"/>
                        </a:rPr>
                        <a:t>согласование</a:t>
                      </a:r>
                      <a:endParaRPr lang="ru-RU" sz="3200" dirty="0">
                        <a:latin typeface="Calibri"/>
                        <a:ea typeface="MS Mincho"/>
                        <a:cs typeface="Calibri"/>
                      </a:endParaRPr>
                    </a:p>
                    <a:p>
                      <a:pPr>
                        <a:lnSpc>
                          <a:spcPct val="115000"/>
                        </a:lnSpc>
                        <a:spcAft>
                          <a:spcPts val="1000"/>
                        </a:spcAft>
                      </a:pPr>
                      <a:r>
                        <a:rPr lang="ru-RU" sz="3200" b="1" dirty="0">
                          <a:latin typeface="Times New Roman"/>
                          <a:ea typeface="MS Mincho"/>
                          <a:cs typeface="Calibri"/>
                        </a:rPr>
                        <a:t>2. </a:t>
                      </a:r>
                      <a:r>
                        <a:rPr lang="ru-RU" sz="3200" dirty="0">
                          <a:latin typeface="Times New Roman"/>
                          <a:ea typeface="MS Mincho"/>
                          <a:cs typeface="Calibri"/>
                        </a:rPr>
                        <a:t>управление</a:t>
                      </a:r>
                      <a:endParaRPr lang="ru-RU" sz="3200" dirty="0">
                        <a:latin typeface="Calibri"/>
                        <a:ea typeface="MS Mincho"/>
                        <a:cs typeface="Calibri"/>
                      </a:endParaRPr>
                    </a:p>
                    <a:p>
                      <a:pPr>
                        <a:lnSpc>
                          <a:spcPct val="115000"/>
                        </a:lnSpc>
                        <a:spcAft>
                          <a:spcPts val="1000"/>
                        </a:spcAft>
                      </a:pPr>
                      <a:r>
                        <a:rPr lang="ru-RU" sz="3200" b="1" dirty="0">
                          <a:latin typeface="Times New Roman"/>
                          <a:ea typeface="MS Mincho"/>
                          <a:cs typeface="Calibri"/>
                        </a:rPr>
                        <a:t>3. </a:t>
                      </a:r>
                      <a:r>
                        <a:rPr lang="ru-RU" sz="3200" dirty="0">
                          <a:latin typeface="Times New Roman"/>
                          <a:ea typeface="MS Mincho"/>
                          <a:cs typeface="Calibri"/>
                        </a:rPr>
                        <a:t>примыкание</a:t>
                      </a:r>
                      <a:endParaRPr lang="ru-RU" sz="32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6168" y="235170"/>
            <a:ext cx="9956800" cy="580889"/>
          </a:xfrm>
        </p:spPr>
        <p:txBody>
          <a:bodyPr>
            <a:normAutofit/>
          </a:bodyPr>
          <a:lstStyle/>
          <a:p>
            <a:pPr algn="ctr"/>
            <a:r>
              <a:rPr lang="ru-RU" b="1" dirty="0" smtClean="0"/>
              <a:t>Односоставные предложения</a:t>
            </a:r>
            <a:endParaRPr lang="ru-RU" dirty="0"/>
          </a:p>
        </p:txBody>
      </p:sp>
      <p:graphicFrame>
        <p:nvGraphicFramePr>
          <p:cNvPr id="5" name="Таблица 4"/>
          <p:cNvGraphicFramePr>
            <a:graphicFrameLocks noGrp="1"/>
          </p:cNvGraphicFramePr>
          <p:nvPr/>
        </p:nvGraphicFramePr>
        <p:xfrm>
          <a:off x="842210" y="1036579"/>
          <a:ext cx="9759663" cy="5327582"/>
        </p:xfrm>
        <a:graphic>
          <a:graphicData uri="http://schemas.openxmlformats.org/drawingml/2006/table">
            <a:tbl>
              <a:tblPr/>
              <a:tblGrid>
                <a:gridCol w="3308685"/>
                <a:gridCol w="3356810"/>
                <a:gridCol w="3051564"/>
                <a:gridCol w="42604"/>
              </a:tblGrid>
              <a:tr h="480892">
                <a:tc gridSpan="3">
                  <a:txBody>
                    <a:bodyPr/>
                    <a:lstStyle/>
                    <a:p>
                      <a:pPr algn="ctr">
                        <a:lnSpc>
                          <a:spcPct val="115000"/>
                        </a:lnSpc>
                        <a:spcAft>
                          <a:spcPts val="0"/>
                        </a:spcAft>
                      </a:pPr>
                      <a:r>
                        <a:rPr lang="ru-RU" sz="2000" b="1" dirty="0">
                          <a:latin typeface="Times New Roman"/>
                          <a:ea typeface="MS Mincho"/>
                          <a:cs typeface="Calibri"/>
                        </a:rPr>
                        <a:t>Определенно-личные</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nSpc>
                          <a:spcPct val="115000"/>
                        </a:lnSpc>
                        <a:spcAft>
                          <a:spcPts val="1000"/>
                        </a:spcAft>
                      </a:pPr>
                      <a:r>
                        <a:rPr lang="ru-RU" sz="200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a:noFill/>
                    </a:lnT>
                    <a:lnB w="12700" cap="flat" cmpd="sng" algn="ctr">
                      <a:solidFill>
                        <a:srgbClr val="000000"/>
                      </a:solidFill>
                      <a:prstDash val="solid"/>
                      <a:round/>
                      <a:headEnd type="none" w="med" len="med"/>
                      <a:tailEnd type="none" w="med" len="med"/>
                    </a:lnB>
                  </a:tcPr>
                </a:tc>
              </a:tr>
              <a:tr h="680570">
                <a:tc>
                  <a:txBody>
                    <a:bodyPr/>
                    <a:lstStyle/>
                    <a:p>
                      <a:pPr algn="ctr">
                        <a:lnSpc>
                          <a:spcPct val="115000"/>
                        </a:lnSpc>
                        <a:spcAft>
                          <a:spcPts val="0"/>
                        </a:spcAft>
                      </a:pPr>
                      <a:r>
                        <a:rPr lang="ru-RU" sz="2000" b="1" dirty="0">
                          <a:latin typeface="Times New Roman"/>
                          <a:ea typeface="MS Mincho"/>
                          <a:cs typeface="Calibri"/>
                        </a:rPr>
                        <a:t>Способ выражения сказуемого</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000" b="1" dirty="0">
                          <a:latin typeface="Times New Roman"/>
                          <a:ea typeface="MS Mincho"/>
                          <a:cs typeface="Calibri"/>
                        </a:rPr>
                        <a:t>Местоимения-помощники</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ru-RU" sz="2000" b="1" dirty="0">
                          <a:latin typeface="Times New Roman"/>
                          <a:ea typeface="MS Mincho"/>
                          <a:cs typeface="Calibri"/>
                        </a:rPr>
                        <a:t>Примеры</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1406388">
                <a:tc>
                  <a:txBody>
                    <a:bodyPr/>
                    <a:lstStyle/>
                    <a:p>
                      <a:pPr algn="just">
                        <a:lnSpc>
                          <a:spcPct val="115000"/>
                        </a:lnSpc>
                        <a:spcAft>
                          <a:spcPts val="0"/>
                        </a:spcAft>
                      </a:pPr>
                      <a:r>
                        <a:rPr lang="ru-RU" sz="2000" dirty="0">
                          <a:latin typeface="Times New Roman"/>
                          <a:ea typeface="MS Mincho"/>
                          <a:cs typeface="Calibri"/>
                        </a:rPr>
                        <a:t>1)глаголы 1-2 лица ед., мн. ч.      </a:t>
                      </a:r>
                      <a:r>
                        <a:rPr lang="ru-RU" sz="2000" dirty="0" err="1">
                          <a:latin typeface="Times New Roman"/>
                          <a:ea typeface="MS Mincho"/>
                          <a:cs typeface="Calibri"/>
                        </a:rPr>
                        <a:t>наст.\будущего</a:t>
                      </a:r>
                      <a:r>
                        <a:rPr lang="ru-RU" sz="2000" dirty="0">
                          <a:latin typeface="Times New Roman"/>
                          <a:ea typeface="MS Mincho"/>
                          <a:cs typeface="Calibri"/>
                        </a:rPr>
                        <a:t> времени</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latin typeface="Times New Roman"/>
                          <a:ea typeface="MS Mincho"/>
                          <a:cs typeface="Calibri"/>
                        </a:rPr>
                        <a:t> </a:t>
                      </a:r>
                      <a:r>
                        <a:rPr lang="ru-RU" sz="2000" b="1" dirty="0">
                          <a:latin typeface="Times New Roman"/>
                          <a:ea typeface="MS Mincho"/>
                          <a:cs typeface="Calibri"/>
                        </a:rPr>
                        <a:t>я – мы   </a:t>
                      </a:r>
                      <a:endParaRPr lang="ru-RU" sz="2000" dirty="0">
                        <a:latin typeface="Calibri"/>
                        <a:ea typeface="MS Mincho"/>
                        <a:cs typeface="Calibri"/>
                      </a:endParaRPr>
                    </a:p>
                    <a:p>
                      <a:pPr>
                        <a:lnSpc>
                          <a:spcPct val="115000"/>
                        </a:lnSpc>
                        <a:spcAft>
                          <a:spcPts val="0"/>
                        </a:spcAft>
                      </a:pPr>
                      <a:r>
                        <a:rPr lang="ru-RU" sz="2000" b="1">
                          <a:latin typeface="Times New Roman"/>
                          <a:ea typeface="MS Mincho"/>
                          <a:cs typeface="Calibri"/>
                        </a:rPr>
                        <a:t> ты – вы</a:t>
                      </a:r>
                      <a:r>
                        <a:rPr lang="ru-RU" sz="2000">
                          <a:latin typeface="Times New Roman"/>
                          <a:ea typeface="MS Mincho"/>
                          <a:cs typeface="Calibri"/>
                        </a:rPr>
                        <a:t>   </a:t>
                      </a:r>
                      <a:endParaRPr lang="ru-RU" sz="200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000" i="1" dirty="0">
                          <a:latin typeface="Times New Roman"/>
                          <a:ea typeface="MS Mincho"/>
                          <a:cs typeface="Calibri"/>
                        </a:rPr>
                        <a:t>Поеду к себе. Соберемся у костра.  </a:t>
                      </a:r>
                      <a:endParaRPr lang="ru-RU" sz="2000" dirty="0">
                        <a:latin typeface="Calibri"/>
                        <a:ea typeface="MS Mincho"/>
                        <a:cs typeface="Calibri"/>
                      </a:endParaRPr>
                    </a:p>
                    <a:p>
                      <a:pPr algn="just">
                        <a:lnSpc>
                          <a:spcPct val="115000"/>
                        </a:lnSpc>
                        <a:spcAft>
                          <a:spcPts val="0"/>
                        </a:spcAft>
                      </a:pPr>
                      <a:r>
                        <a:rPr lang="ru-RU" sz="2000" i="1" dirty="0">
                          <a:latin typeface="Times New Roman"/>
                          <a:ea typeface="MS Mincho"/>
                          <a:cs typeface="Calibri"/>
                        </a:rPr>
                        <a:t>Не замечаешь главного. </a:t>
                      </a:r>
                      <a:endParaRPr lang="ru-RU" sz="2000" dirty="0">
                        <a:latin typeface="Calibri"/>
                        <a:ea typeface="MS Mincho"/>
                        <a:cs typeface="Calibri"/>
                      </a:endParaRPr>
                    </a:p>
                    <a:p>
                      <a:pPr algn="just">
                        <a:lnSpc>
                          <a:spcPct val="115000"/>
                        </a:lnSpc>
                        <a:spcAft>
                          <a:spcPts val="0"/>
                        </a:spcAft>
                      </a:pPr>
                      <a:r>
                        <a:rPr lang="ru-RU" sz="2000" i="1" dirty="0">
                          <a:latin typeface="Times New Roman"/>
                          <a:ea typeface="MS Mincho"/>
                          <a:cs typeface="Calibri"/>
                        </a:rPr>
                        <a:t>Как поживаете?</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a:noFill/>
                    </a:lnB>
                  </a:tcPr>
                </a:tc>
              </a:tr>
              <a:tr h="680570">
                <a:tc>
                  <a:txBody>
                    <a:bodyPr/>
                    <a:lstStyle/>
                    <a:p>
                      <a:pPr algn="just">
                        <a:lnSpc>
                          <a:spcPct val="115000"/>
                        </a:lnSpc>
                        <a:spcAft>
                          <a:spcPts val="0"/>
                        </a:spcAft>
                      </a:pPr>
                      <a:r>
                        <a:rPr lang="ru-RU" sz="2000" dirty="0">
                          <a:latin typeface="Times New Roman"/>
                          <a:ea typeface="MS Mincho"/>
                          <a:cs typeface="Calibri"/>
                        </a:rPr>
                        <a:t>2)глаголы повелительного   </a:t>
                      </a:r>
                      <a:endParaRPr lang="ru-RU" sz="2000" dirty="0">
                        <a:latin typeface="Calibri"/>
                        <a:ea typeface="MS Mincho"/>
                        <a:cs typeface="Calibri"/>
                      </a:endParaRPr>
                    </a:p>
                    <a:p>
                      <a:pPr algn="just">
                        <a:lnSpc>
                          <a:spcPct val="115000"/>
                        </a:lnSpc>
                        <a:spcAft>
                          <a:spcPts val="0"/>
                        </a:spcAft>
                      </a:pPr>
                      <a:r>
                        <a:rPr lang="ru-RU" sz="2000" dirty="0">
                          <a:latin typeface="Times New Roman"/>
                          <a:ea typeface="MS Mincho"/>
                          <a:cs typeface="Calibri"/>
                        </a:rPr>
                        <a:t>    Наклонения</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a:latin typeface="Times New Roman"/>
                          <a:ea typeface="MS Mincho"/>
                          <a:cs typeface="Calibri"/>
                        </a:rPr>
                        <a:t> </a:t>
                      </a:r>
                      <a:r>
                        <a:rPr lang="ru-RU" sz="2000" b="1">
                          <a:latin typeface="Times New Roman"/>
                          <a:ea typeface="MS Mincho"/>
                          <a:cs typeface="Calibri"/>
                        </a:rPr>
                        <a:t>ты – вы </a:t>
                      </a:r>
                      <a:endParaRPr lang="ru-RU" sz="200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i="1">
                          <a:latin typeface="Times New Roman"/>
                          <a:ea typeface="MS Mincho"/>
                          <a:cs typeface="Calibri"/>
                        </a:rPr>
                        <a:t>Читай.</a:t>
                      </a:r>
                      <a:endParaRPr lang="ru-RU" sz="2000">
                        <a:latin typeface="Calibri"/>
                        <a:ea typeface="MS Mincho"/>
                        <a:cs typeface="Calibri"/>
                      </a:endParaRPr>
                    </a:p>
                    <a:p>
                      <a:pPr>
                        <a:lnSpc>
                          <a:spcPct val="115000"/>
                        </a:lnSpc>
                        <a:spcAft>
                          <a:spcPts val="0"/>
                        </a:spcAft>
                      </a:pPr>
                      <a:r>
                        <a:rPr lang="ru-RU" sz="2000" i="1">
                          <a:latin typeface="Times New Roman"/>
                          <a:ea typeface="MS Mincho"/>
                          <a:cs typeface="Calibri"/>
                        </a:rPr>
                        <a:t>Пишите.</a:t>
                      </a:r>
                      <a:endParaRPr lang="ru-RU" sz="200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340285">
                <a:tc gridSpan="3">
                  <a:txBody>
                    <a:bodyPr/>
                    <a:lstStyle/>
                    <a:p>
                      <a:pPr algn="ctr">
                        <a:lnSpc>
                          <a:spcPct val="115000"/>
                        </a:lnSpc>
                        <a:spcAft>
                          <a:spcPts val="0"/>
                        </a:spcAft>
                      </a:pPr>
                      <a:r>
                        <a:rPr lang="ru-RU" sz="2000" b="1" dirty="0">
                          <a:latin typeface="Times New Roman"/>
                          <a:ea typeface="MS Mincho"/>
                          <a:cs typeface="Calibri"/>
                        </a:rPr>
                        <a:t>Неопределенно-личные</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a:txBody>
                    <a:bodyPr/>
                    <a:lstStyle/>
                    <a:p>
                      <a:pPr>
                        <a:lnSpc>
                          <a:spcPct val="115000"/>
                        </a:lnSpc>
                        <a:spcAft>
                          <a:spcPts val="1000"/>
                        </a:spcAft>
                      </a:pPr>
                      <a:r>
                        <a:rPr lang="ru-RU" sz="200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680570">
                <a:tc>
                  <a:txBody>
                    <a:bodyPr/>
                    <a:lstStyle/>
                    <a:p>
                      <a:pPr>
                        <a:lnSpc>
                          <a:spcPct val="115000"/>
                        </a:lnSpc>
                        <a:spcAft>
                          <a:spcPts val="0"/>
                        </a:spcAft>
                      </a:pPr>
                      <a:r>
                        <a:rPr lang="ru-RU" sz="2000" dirty="0">
                          <a:latin typeface="Times New Roman"/>
                          <a:ea typeface="MS Mincho"/>
                          <a:cs typeface="Calibri"/>
                        </a:rPr>
                        <a:t>1)глаголы 3 лица мн. ч</a:t>
                      </a:r>
                      <a:endParaRPr lang="ru-RU" sz="2000" dirty="0">
                        <a:latin typeface="Calibri"/>
                        <a:ea typeface="MS Mincho"/>
                        <a:cs typeface="Calibri"/>
                      </a:endParaRPr>
                    </a:p>
                    <a:p>
                      <a:pPr>
                        <a:lnSpc>
                          <a:spcPct val="115000"/>
                        </a:lnSpc>
                        <a:spcAft>
                          <a:spcPts val="0"/>
                        </a:spcAft>
                      </a:pPr>
                      <a:r>
                        <a:rPr lang="ru-RU" sz="2000" dirty="0">
                          <a:latin typeface="Times New Roman"/>
                          <a:ea typeface="MS Mincho"/>
                          <a:cs typeface="Calibri"/>
                        </a:rPr>
                        <a:t>    наст./буд. Времени</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lnSpc>
                          <a:spcPct val="115000"/>
                        </a:lnSpc>
                        <a:spcAft>
                          <a:spcPts val="0"/>
                        </a:spcAft>
                      </a:pPr>
                      <a:endParaRPr lang="ru-RU" sz="2000" dirty="0">
                        <a:latin typeface="Times New Roman"/>
                        <a:ea typeface="MS Mincho"/>
                        <a:cs typeface="Calibri"/>
                      </a:endParaRPr>
                    </a:p>
                    <a:p>
                      <a:pPr algn="ctr">
                        <a:lnSpc>
                          <a:spcPct val="115000"/>
                        </a:lnSpc>
                        <a:spcAft>
                          <a:spcPts val="0"/>
                        </a:spcAft>
                      </a:pPr>
                      <a:r>
                        <a:rPr lang="ru-RU" sz="2000" b="1" dirty="0">
                          <a:latin typeface="Times New Roman"/>
                          <a:ea typeface="MS Mincho"/>
                          <a:cs typeface="Calibri"/>
                        </a:rPr>
                        <a:t>Они</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i="1" dirty="0">
                          <a:latin typeface="Times New Roman"/>
                          <a:ea typeface="MS Mincho"/>
                          <a:cs typeface="Calibri"/>
                        </a:rPr>
                        <a:t>Звонят в церкви.</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412703">
                <a:tc>
                  <a:txBody>
                    <a:bodyPr/>
                    <a:lstStyle/>
                    <a:p>
                      <a:pPr>
                        <a:lnSpc>
                          <a:spcPct val="115000"/>
                        </a:lnSpc>
                        <a:spcAft>
                          <a:spcPts val="0"/>
                        </a:spcAft>
                      </a:pPr>
                      <a:r>
                        <a:rPr lang="ru-RU" sz="2000" dirty="0">
                          <a:latin typeface="Times New Roman"/>
                          <a:ea typeface="MS Mincho"/>
                          <a:cs typeface="Calibri"/>
                        </a:rPr>
                        <a:t>2) глаголы </a:t>
                      </a:r>
                      <a:r>
                        <a:rPr lang="ru-RU" sz="2000" dirty="0" err="1">
                          <a:latin typeface="Times New Roman"/>
                          <a:ea typeface="MS Mincho"/>
                          <a:cs typeface="Calibri"/>
                        </a:rPr>
                        <a:t>прош</a:t>
                      </a:r>
                      <a:r>
                        <a:rPr lang="ru-RU" sz="2000" dirty="0">
                          <a:latin typeface="Times New Roman"/>
                          <a:ea typeface="MS Mincho"/>
                          <a:cs typeface="Calibri"/>
                        </a:rPr>
                        <a:t>. </a:t>
                      </a:r>
                      <a:r>
                        <a:rPr lang="ru-RU" sz="2000" dirty="0" err="1">
                          <a:latin typeface="Times New Roman"/>
                          <a:ea typeface="MS Mincho"/>
                          <a:cs typeface="Calibri"/>
                        </a:rPr>
                        <a:t>вр</a:t>
                      </a:r>
                      <a:r>
                        <a:rPr lang="ru-RU" sz="2000" dirty="0">
                          <a:latin typeface="Times New Roman"/>
                          <a:ea typeface="MS Mincho"/>
                          <a:cs typeface="Calibri"/>
                        </a:rPr>
                        <a:t>. мн. ч</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ru-RU"/>
                    </a:p>
                  </a:txBody>
                  <a:tcPr/>
                </a:tc>
                <a:tc>
                  <a:txBody>
                    <a:bodyPr/>
                    <a:lstStyle/>
                    <a:p>
                      <a:pPr>
                        <a:lnSpc>
                          <a:spcPct val="115000"/>
                        </a:lnSpc>
                        <a:spcAft>
                          <a:spcPts val="0"/>
                        </a:spcAft>
                      </a:pPr>
                      <a:r>
                        <a:rPr lang="ru-RU" sz="2000" i="1">
                          <a:latin typeface="Times New Roman"/>
                          <a:ea typeface="MS Mincho"/>
                          <a:cs typeface="Calibri"/>
                        </a:rPr>
                        <a:t>В дверь постучали.</a:t>
                      </a:r>
                      <a:endParaRPr lang="ru-RU" sz="200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r h="573959">
                <a:tc>
                  <a:txBody>
                    <a:bodyPr/>
                    <a:lstStyle/>
                    <a:p>
                      <a:pPr>
                        <a:lnSpc>
                          <a:spcPct val="115000"/>
                        </a:lnSpc>
                        <a:spcAft>
                          <a:spcPts val="0"/>
                        </a:spcAft>
                      </a:pPr>
                      <a:r>
                        <a:rPr lang="ru-RU" sz="2000" dirty="0">
                          <a:latin typeface="Times New Roman"/>
                          <a:ea typeface="MS Mincho"/>
                          <a:cs typeface="Calibri"/>
                        </a:rPr>
                        <a:t>3) Условное накл. мн.ч                  </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dirty="0">
                          <a:latin typeface="Times New Roman"/>
                          <a:ea typeface="MS Mincho"/>
                          <a:cs typeface="Calibri"/>
                        </a:rPr>
                        <a:t> </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000" i="1" dirty="0">
                          <a:latin typeface="Times New Roman"/>
                          <a:ea typeface="MS Mincho"/>
                          <a:cs typeface="Calibri"/>
                        </a:rPr>
                        <a:t>Лучше бы выгнали.</a:t>
                      </a:r>
                      <a:endParaRPr lang="ru-RU" sz="2000" dirty="0">
                        <a:latin typeface="Calibri"/>
                        <a:ea typeface="MS Mincho"/>
                        <a:cs typeface="Calibri"/>
                      </a:endParaRPr>
                    </a:p>
                  </a:txBody>
                  <a:tcPr marL="17204" marR="17204"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000" dirty="0">
                          <a:latin typeface="Calibri"/>
                          <a:ea typeface="MS Mincho"/>
                          <a:cs typeface="Calibri"/>
                        </a:rPr>
                        <a:t> </a:t>
                      </a:r>
                    </a:p>
                  </a:txBody>
                  <a:tcPr marL="0" marR="0" marT="0" marB="0" anchor="ctr">
                    <a:lnL w="12700" cap="flat" cmpd="sng" algn="ctr">
                      <a:solidFill>
                        <a:srgbClr val="000000"/>
                      </a:solidFill>
                      <a:prstDash val="solid"/>
                      <a:round/>
                      <a:headEnd type="none" w="med" len="med"/>
                      <a:tailEnd type="none" w="med" len="med"/>
                    </a:lnL>
                    <a:lnR>
                      <a:noFill/>
                    </a:lnR>
                    <a:lnT>
                      <a:noFill/>
                    </a:lnT>
                    <a:lnB>
                      <a:noFill/>
                    </a:lnB>
                  </a:tcPr>
                </a:tc>
              </a:tr>
            </a:tbl>
          </a:graphicData>
        </a:graphic>
      </p:graphicFrame>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26168" y="235170"/>
            <a:ext cx="9956800" cy="580889"/>
          </a:xfrm>
        </p:spPr>
        <p:txBody>
          <a:bodyPr>
            <a:normAutofit/>
          </a:bodyPr>
          <a:lstStyle/>
          <a:p>
            <a:pPr algn="ctr"/>
            <a:r>
              <a:rPr lang="ru-RU" b="1" dirty="0" smtClean="0"/>
              <a:t>Безличные предложения</a:t>
            </a:r>
            <a:endParaRPr lang="ru-RU" dirty="0"/>
          </a:p>
        </p:txBody>
      </p:sp>
      <p:graphicFrame>
        <p:nvGraphicFramePr>
          <p:cNvPr id="4" name="Таблица 3"/>
          <p:cNvGraphicFramePr>
            <a:graphicFrameLocks noGrp="1"/>
          </p:cNvGraphicFramePr>
          <p:nvPr/>
        </p:nvGraphicFramePr>
        <p:xfrm>
          <a:off x="433136" y="806116"/>
          <a:ext cx="11165307" cy="6114843"/>
        </p:xfrm>
        <a:graphic>
          <a:graphicData uri="http://schemas.openxmlformats.org/drawingml/2006/table">
            <a:tbl>
              <a:tblPr/>
              <a:tblGrid>
                <a:gridCol w="3729791"/>
                <a:gridCol w="2406316"/>
                <a:gridCol w="1053260"/>
                <a:gridCol w="3975940"/>
              </a:tblGrid>
              <a:tr h="218209">
                <a:tc gridSpan="4">
                  <a:txBody>
                    <a:bodyPr/>
                    <a:lstStyle/>
                    <a:p>
                      <a:pPr algn="ctr">
                        <a:lnSpc>
                          <a:spcPct val="115000"/>
                        </a:lnSpc>
                        <a:spcAft>
                          <a:spcPts val="0"/>
                        </a:spcAft>
                      </a:pPr>
                      <a:r>
                        <a:rPr lang="ru-RU" sz="1800" b="1" dirty="0">
                          <a:latin typeface="Times New Roman"/>
                          <a:ea typeface="MS Mincho"/>
                          <a:cs typeface="Calibri"/>
                        </a:rPr>
                        <a:t>В безличных предложениях нет и не может быть подлежащего!</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1) Безличный глагол</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a:latin typeface="Times New Roman"/>
                          <a:ea typeface="MS Mincho"/>
                          <a:cs typeface="Calibri"/>
                        </a:rPr>
                        <a:t>Вечерело.</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2) Личный глагол в безличном употреблении</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a:latin typeface="Times New Roman"/>
                          <a:ea typeface="MS Mincho"/>
                          <a:cs typeface="Calibri"/>
                        </a:rPr>
                        <a:t>Пахло сеном.  </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3) Слова нет, не было, не будет</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a:latin typeface="Times New Roman"/>
                          <a:ea typeface="MS Mincho"/>
                          <a:cs typeface="Calibri"/>
                        </a:rPr>
                        <a:t>Нет вестей.</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4) Предикативное наречие</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a:latin typeface="Times New Roman"/>
                          <a:ea typeface="MS Mincho"/>
                          <a:cs typeface="Calibri"/>
                        </a:rPr>
                        <a:t>Одиноко.</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5) Инфинитив</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dirty="0">
                          <a:latin typeface="Times New Roman"/>
                          <a:ea typeface="MS Mincho"/>
                          <a:cs typeface="Calibri"/>
                        </a:rPr>
                        <a:t>Не забыть его лица.</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6) Краткое страдательное причастие ср.рода</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dirty="0">
                          <a:latin typeface="Times New Roman"/>
                          <a:ea typeface="MS Mincho"/>
                          <a:cs typeface="Calibri"/>
                        </a:rPr>
                        <a:t>В доме прибрано.</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7) Безличный глагол + инфинитив</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dirty="0">
                          <a:latin typeface="Times New Roman"/>
                          <a:ea typeface="MS Mincho"/>
                          <a:cs typeface="Calibri"/>
                        </a:rPr>
                        <a:t>Не стоит вспоминать.</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2">
                  <a:txBody>
                    <a:bodyPr/>
                    <a:lstStyle/>
                    <a:p>
                      <a:pPr>
                        <a:lnSpc>
                          <a:spcPct val="115000"/>
                        </a:lnSpc>
                        <a:spcAft>
                          <a:spcPts val="0"/>
                        </a:spcAft>
                      </a:pPr>
                      <a:r>
                        <a:rPr lang="ru-RU" sz="1800" dirty="0">
                          <a:latin typeface="Times New Roman"/>
                          <a:ea typeface="MS Mincho"/>
                          <a:cs typeface="Calibri"/>
                        </a:rPr>
                        <a:t>8) Предикативное наречие + инфинитив</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gridSpan="2">
                  <a:txBody>
                    <a:bodyPr/>
                    <a:lstStyle/>
                    <a:p>
                      <a:pPr>
                        <a:lnSpc>
                          <a:spcPct val="115000"/>
                        </a:lnSpc>
                        <a:spcAft>
                          <a:spcPts val="0"/>
                        </a:spcAft>
                      </a:pPr>
                      <a:r>
                        <a:rPr lang="ru-RU" sz="1800" i="1" dirty="0">
                          <a:latin typeface="Times New Roman"/>
                          <a:ea typeface="MS Mincho"/>
                          <a:cs typeface="Calibri"/>
                        </a:rPr>
                        <a:t>Надо бороться.  </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218209">
                <a:tc gridSpan="4">
                  <a:txBody>
                    <a:bodyPr/>
                    <a:lstStyle/>
                    <a:p>
                      <a:pPr algn="ctr">
                        <a:lnSpc>
                          <a:spcPct val="115000"/>
                        </a:lnSpc>
                        <a:spcAft>
                          <a:spcPts val="0"/>
                        </a:spcAft>
                      </a:pPr>
                      <a:r>
                        <a:rPr lang="ru-RU" sz="1800" b="1" dirty="0">
                          <a:latin typeface="Times New Roman"/>
                          <a:ea typeface="MS Mincho"/>
                          <a:cs typeface="Calibri"/>
                        </a:rPr>
                        <a:t>Проанализируй примеры в соответствии с правилами!</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hMerge="1">
                  <a:txBody>
                    <a:bodyPr/>
                    <a:lstStyle/>
                    <a:p>
                      <a:endParaRPr lang="ru-RU"/>
                    </a:p>
                  </a:txBody>
                  <a:tcPr/>
                </a:tc>
                <a:tc hMerge="1">
                  <a:txBody>
                    <a:bodyPr/>
                    <a:lstStyle/>
                    <a:p>
                      <a:endParaRPr lang="ru-RU"/>
                    </a:p>
                  </a:txBody>
                  <a:tcPr/>
                </a:tc>
              </a:tr>
              <a:tr h="436419">
                <a:tc>
                  <a:txBody>
                    <a:bodyPr/>
                    <a:lstStyle/>
                    <a:p>
                      <a:pPr algn="ctr">
                        <a:lnSpc>
                          <a:spcPct val="115000"/>
                        </a:lnSpc>
                        <a:spcAft>
                          <a:spcPts val="0"/>
                        </a:spcAft>
                      </a:pPr>
                      <a:r>
                        <a:rPr lang="ru-RU" sz="1800" b="1">
                          <a:latin typeface="Times New Roman"/>
                          <a:ea typeface="MS Mincho"/>
                          <a:cs typeface="Calibri"/>
                        </a:rPr>
                        <a:t>Определённо - личные</a:t>
                      </a:r>
                      <a:endParaRPr lang="ru-RU" sz="180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lnSpc>
                          <a:spcPct val="115000"/>
                        </a:lnSpc>
                        <a:spcAft>
                          <a:spcPts val="0"/>
                        </a:spcAft>
                      </a:pPr>
                      <a:r>
                        <a:rPr lang="ru-RU" sz="1800" b="1">
                          <a:latin typeface="Times New Roman"/>
                          <a:ea typeface="MS Mincho"/>
                          <a:cs typeface="Calibri"/>
                        </a:rPr>
                        <a:t>Неопределённо - личные</a:t>
                      </a:r>
                      <a:endParaRPr lang="ru-RU" sz="180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gn="ctr">
                        <a:lnSpc>
                          <a:spcPct val="115000"/>
                        </a:lnSpc>
                        <a:spcAft>
                          <a:spcPts val="0"/>
                        </a:spcAft>
                      </a:pPr>
                      <a:r>
                        <a:rPr lang="ru-RU" sz="1800" b="1" dirty="0">
                          <a:latin typeface="Times New Roman"/>
                          <a:ea typeface="MS Mincho"/>
                          <a:cs typeface="Calibri"/>
                        </a:rPr>
                        <a:t>Безличные</a:t>
                      </a:r>
                      <a:endParaRPr lang="ru-RU" sz="1800" dirty="0">
                        <a:latin typeface="Calibri"/>
                        <a:ea typeface="MS Mincho"/>
                        <a:cs typeface="Calibri"/>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182092">
                <a:tc>
                  <a:txBody>
                    <a:bodyPr/>
                    <a:lstStyle/>
                    <a:p>
                      <a:pPr>
                        <a:lnSpc>
                          <a:spcPct val="115000"/>
                        </a:lnSpc>
                        <a:spcAft>
                          <a:spcPts val="0"/>
                        </a:spcAft>
                      </a:pPr>
                      <a:r>
                        <a:rPr lang="ru-RU" sz="1800" i="1" dirty="0">
                          <a:latin typeface="Times New Roman"/>
                          <a:ea typeface="MS Mincho"/>
                          <a:cs typeface="Calibri"/>
                        </a:rPr>
                        <a:t>1) Узнаю тебя, жизнь …</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2) Давайте обсудим наше вчерашнее приключение. </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3)Два дня живу в сторожке.</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4)Въезжаем весеннюю  рощу.</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5)Громко читай  стихотворение!</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nSpc>
                          <a:spcPct val="115000"/>
                        </a:lnSpc>
                        <a:spcAft>
                          <a:spcPts val="0"/>
                        </a:spcAft>
                      </a:pPr>
                      <a:r>
                        <a:rPr lang="ru-RU" sz="1800" i="1">
                          <a:latin typeface="Times New Roman"/>
                          <a:ea typeface="MS Mincho"/>
                          <a:cs typeface="Calibri"/>
                        </a:rPr>
                        <a:t>1)Ему сделали перевязку.</a:t>
                      </a:r>
                      <a:endParaRPr lang="ru-RU" sz="1800">
                        <a:latin typeface="Calibri"/>
                        <a:ea typeface="MS Mincho"/>
                        <a:cs typeface="Calibri"/>
                      </a:endParaRPr>
                    </a:p>
                    <a:p>
                      <a:pPr>
                        <a:lnSpc>
                          <a:spcPct val="115000"/>
                        </a:lnSpc>
                        <a:spcAft>
                          <a:spcPts val="0"/>
                        </a:spcAft>
                      </a:pPr>
                      <a:r>
                        <a:rPr lang="ru-RU" sz="1800" i="1">
                          <a:latin typeface="Times New Roman"/>
                          <a:ea typeface="MS Mincho"/>
                          <a:cs typeface="Calibri"/>
                        </a:rPr>
                        <a:t>2) О смелости его        слагали легенды.</a:t>
                      </a:r>
                      <a:endParaRPr lang="ru-RU" sz="1800">
                        <a:latin typeface="Calibri"/>
                        <a:ea typeface="MS Mincho"/>
                        <a:cs typeface="Calibri"/>
                      </a:endParaRPr>
                    </a:p>
                    <a:p>
                      <a:pPr>
                        <a:lnSpc>
                          <a:spcPct val="115000"/>
                        </a:lnSpc>
                        <a:spcAft>
                          <a:spcPts val="0"/>
                        </a:spcAft>
                      </a:pPr>
                      <a:r>
                        <a:rPr lang="ru-RU" sz="1800" i="1">
                          <a:latin typeface="Times New Roman"/>
                          <a:ea typeface="MS Mincho"/>
                          <a:cs typeface="Calibri"/>
                        </a:rPr>
                        <a:t>3)Если бы её оправдали!</a:t>
                      </a:r>
                      <a:endParaRPr lang="ru-RU" sz="1800">
                        <a:latin typeface="Calibri"/>
                        <a:ea typeface="MS Mincho"/>
                        <a:cs typeface="Calibri"/>
                      </a:endParaRPr>
                    </a:p>
                    <a:p>
                      <a:pPr>
                        <a:lnSpc>
                          <a:spcPct val="115000"/>
                        </a:lnSpc>
                        <a:spcAft>
                          <a:spcPts val="0"/>
                        </a:spcAft>
                      </a:pPr>
                      <a:r>
                        <a:rPr lang="ru-RU" sz="1800" i="1">
                          <a:latin typeface="Times New Roman"/>
                          <a:ea typeface="MS Mincho"/>
                          <a:cs typeface="Calibri"/>
                        </a:rPr>
                        <a:t>4)Про подвиг стали                       забывать.</a:t>
                      </a:r>
                      <a:endParaRPr lang="ru-RU" sz="1800">
                        <a:latin typeface="Calibri"/>
                        <a:ea typeface="MS Mincho"/>
                        <a:cs typeface="Calibri"/>
                      </a:endParaRPr>
                    </a:p>
                    <a:p>
                      <a:pPr>
                        <a:lnSpc>
                          <a:spcPct val="115000"/>
                        </a:lnSpc>
                        <a:spcAft>
                          <a:spcPts val="0"/>
                        </a:spcAft>
                      </a:pPr>
                      <a:r>
                        <a:rPr lang="ru-RU" sz="1800" i="1">
                          <a:latin typeface="Times New Roman"/>
                          <a:ea typeface="MS Mincho"/>
                          <a:cs typeface="Calibri"/>
                        </a:rPr>
                        <a:t>5)Где-то завели пластинку.</a:t>
                      </a:r>
                      <a:endParaRPr lang="ru-RU" sz="18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a:lnSpc>
                          <a:spcPct val="115000"/>
                        </a:lnSpc>
                        <a:spcAft>
                          <a:spcPts val="0"/>
                        </a:spcAft>
                      </a:pPr>
                      <a:r>
                        <a:rPr lang="ru-RU" sz="1800" i="1" dirty="0">
                          <a:latin typeface="Times New Roman"/>
                          <a:ea typeface="MS Mincho"/>
                          <a:cs typeface="Calibri"/>
                        </a:rPr>
                        <a:t>1)Где это вас угораздило?</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2)Не спалось.</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3) В ушах звенит.</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4)Не повезло нам сегодня.</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5) Им не хватает времени.</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6)Не жаль мне лет.</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7)Ничего не было сказано.</a:t>
                      </a:r>
                      <a:endParaRPr lang="ru-RU" sz="1800" dirty="0">
                        <a:latin typeface="Calibri"/>
                        <a:ea typeface="MS Mincho"/>
                        <a:cs typeface="Calibri"/>
                      </a:endParaRPr>
                    </a:p>
                    <a:p>
                      <a:pPr>
                        <a:lnSpc>
                          <a:spcPct val="115000"/>
                        </a:lnSpc>
                        <a:spcAft>
                          <a:spcPts val="0"/>
                        </a:spcAft>
                      </a:pPr>
                      <a:r>
                        <a:rPr lang="ru-RU" sz="1800" i="1" dirty="0">
                          <a:latin typeface="Times New Roman"/>
                          <a:ea typeface="MS Mincho"/>
                          <a:cs typeface="Calibri"/>
                        </a:rPr>
                        <a:t>8)Русской души не понять.</a:t>
                      </a:r>
                      <a:endParaRPr lang="ru-RU" sz="18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821" y="252663"/>
            <a:ext cx="9956800" cy="406985"/>
          </a:xfrm>
        </p:spPr>
        <p:txBody>
          <a:bodyPr>
            <a:normAutofit fontScale="90000"/>
          </a:bodyPr>
          <a:lstStyle/>
          <a:p>
            <a:pPr algn="ctr"/>
            <a:r>
              <a:rPr lang="ru-RU" b="1" dirty="0" smtClean="0"/>
              <a:t>Назывные предложения</a:t>
            </a:r>
            <a:endParaRPr lang="ru-RU" b="1" dirty="0"/>
          </a:p>
        </p:txBody>
      </p:sp>
      <p:graphicFrame>
        <p:nvGraphicFramePr>
          <p:cNvPr id="4" name="Таблица 3"/>
          <p:cNvGraphicFramePr>
            <a:graphicFrameLocks noGrp="1"/>
          </p:cNvGraphicFramePr>
          <p:nvPr/>
        </p:nvGraphicFramePr>
        <p:xfrm>
          <a:off x="697832" y="1708484"/>
          <a:ext cx="10335125" cy="2671010"/>
        </p:xfrm>
        <a:graphic>
          <a:graphicData uri="http://schemas.openxmlformats.org/drawingml/2006/table">
            <a:tbl>
              <a:tblPr/>
              <a:tblGrid>
                <a:gridCol w="5727031"/>
                <a:gridCol w="4608094"/>
              </a:tblGrid>
              <a:tr h="460343">
                <a:tc gridSpan="2">
                  <a:txBody>
                    <a:bodyPr/>
                    <a:lstStyle/>
                    <a:p>
                      <a:pPr algn="ctr">
                        <a:lnSpc>
                          <a:spcPct val="115000"/>
                        </a:lnSpc>
                        <a:spcAft>
                          <a:spcPts val="0"/>
                        </a:spcAft>
                      </a:pPr>
                      <a:r>
                        <a:rPr lang="ru-RU" sz="2400" b="1" dirty="0">
                          <a:latin typeface="Times New Roman"/>
                          <a:ea typeface="MS Mincho"/>
                          <a:cs typeface="Calibri"/>
                        </a:rPr>
                        <a:t>Отсутствует сказуемое!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r>
              <a:tr h="460343">
                <a:tc>
                  <a:txBody>
                    <a:bodyPr/>
                    <a:lstStyle/>
                    <a:p>
                      <a:pPr algn="ctr">
                        <a:lnSpc>
                          <a:spcPct val="115000"/>
                        </a:lnSpc>
                        <a:spcAft>
                          <a:spcPts val="0"/>
                        </a:spcAft>
                      </a:pPr>
                      <a:r>
                        <a:rPr lang="ru-RU" sz="2400" b="1">
                          <a:latin typeface="Times New Roman"/>
                          <a:ea typeface="MS Mincho"/>
                          <a:cs typeface="Calibri"/>
                        </a:rPr>
                        <a:t>Подлежащее </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400" b="1" dirty="0">
                          <a:latin typeface="Times New Roman"/>
                          <a:ea typeface="MS Mincho"/>
                          <a:cs typeface="Calibri"/>
                        </a:rPr>
                        <a:t>Примеры</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920686">
                <a:tc>
                  <a:txBody>
                    <a:bodyPr/>
                    <a:lstStyle/>
                    <a:p>
                      <a:pPr>
                        <a:lnSpc>
                          <a:spcPct val="115000"/>
                        </a:lnSpc>
                        <a:spcAft>
                          <a:spcPts val="0"/>
                        </a:spcAft>
                      </a:pPr>
                      <a:r>
                        <a:rPr lang="ru-RU" sz="2400" dirty="0">
                          <a:latin typeface="Times New Roman"/>
                          <a:ea typeface="MS Mincho"/>
                          <a:cs typeface="Calibri"/>
                        </a:rPr>
                        <a:t>1) Существительное в </a:t>
                      </a:r>
                      <a:r>
                        <a:rPr lang="ru-RU" sz="2400" dirty="0" smtClean="0">
                          <a:latin typeface="Times New Roman"/>
                          <a:ea typeface="MS Mincho"/>
                          <a:cs typeface="Calibri"/>
                        </a:rPr>
                        <a:t>именительном падеже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i="1" dirty="0">
                          <a:latin typeface="Times New Roman"/>
                          <a:ea typeface="MS Mincho"/>
                          <a:cs typeface="Calibri"/>
                        </a:rPr>
                        <a:t>Весна. Ранняя весна.</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29638">
                <a:tc>
                  <a:txBody>
                    <a:bodyPr/>
                    <a:lstStyle/>
                    <a:p>
                      <a:pPr>
                        <a:lnSpc>
                          <a:spcPct val="115000"/>
                        </a:lnSpc>
                        <a:spcAft>
                          <a:spcPts val="0"/>
                        </a:spcAft>
                      </a:pPr>
                      <a:r>
                        <a:rPr lang="ru-RU" sz="2400">
                          <a:latin typeface="Times New Roman"/>
                          <a:ea typeface="MS Mincho"/>
                          <a:cs typeface="Calibri"/>
                        </a:rPr>
                        <a:t>2) Количественно-именные сочетания</a:t>
                      </a:r>
                      <a:endParaRPr lang="ru-RU" sz="24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ru-RU" sz="2400" i="1" dirty="0">
                          <a:latin typeface="Times New Roman"/>
                          <a:ea typeface="MS Mincho"/>
                          <a:cs typeface="Calibri"/>
                        </a:rPr>
                        <a:t>Два дня.</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93821" y="252663"/>
            <a:ext cx="9956800" cy="406985"/>
          </a:xfrm>
        </p:spPr>
        <p:txBody>
          <a:bodyPr>
            <a:normAutofit fontScale="90000"/>
          </a:bodyPr>
          <a:lstStyle/>
          <a:p>
            <a:pPr algn="ctr"/>
            <a:r>
              <a:rPr lang="ru-RU" b="1" dirty="0" smtClean="0"/>
              <a:t>Отличай</a:t>
            </a:r>
            <a:endParaRPr lang="ru-RU" b="1" dirty="0"/>
          </a:p>
        </p:txBody>
      </p:sp>
      <p:graphicFrame>
        <p:nvGraphicFramePr>
          <p:cNvPr id="5" name="Таблица 4"/>
          <p:cNvGraphicFramePr>
            <a:graphicFrameLocks noGrp="1"/>
          </p:cNvGraphicFramePr>
          <p:nvPr/>
        </p:nvGraphicFramePr>
        <p:xfrm>
          <a:off x="409074" y="1143000"/>
          <a:ext cx="10924674" cy="4960085"/>
        </p:xfrm>
        <a:graphic>
          <a:graphicData uri="http://schemas.openxmlformats.org/drawingml/2006/table">
            <a:tbl>
              <a:tblPr/>
              <a:tblGrid>
                <a:gridCol w="2959279"/>
                <a:gridCol w="3010656"/>
                <a:gridCol w="4954739"/>
              </a:tblGrid>
              <a:tr h="493295">
                <a:tc>
                  <a:txBody>
                    <a:bodyPr/>
                    <a:lstStyle/>
                    <a:p>
                      <a:pPr>
                        <a:lnSpc>
                          <a:spcPct val="115000"/>
                        </a:lnSpc>
                        <a:spcAft>
                          <a:spcPts val="0"/>
                        </a:spcAft>
                      </a:pPr>
                      <a:r>
                        <a:rPr lang="ru-RU" sz="2200" b="1" dirty="0">
                          <a:latin typeface="Times New Roman"/>
                          <a:ea typeface="MS Mincho"/>
                          <a:cs typeface="Calibri"/>
                        </a:rPr>
                        <a:t>           Назывные</a:t>
                      </a:r>
                      <a:endParaRPr lang="ru-RU" sz="22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200" b="1">
                          <a:latin typeface="Times New Roman"/>
                          <a:ea typeface="MS Mincho"/>
                          <a:cs typeface="Calibri"/>
                        </a:rPr>
                        <a:t>Двусоставные полные</a:t>
                      </a:r>
                      <a:endParaRPr lang="ru-RU" sz="22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ru-RU" sz="2200" b="1">
                          <a:latin typeface="Times New Roman"/>
                          <a:ea typeface="MS Mincho"/>
                          <a:cs typeface="Calibri"/>
                        </a:rPr>
                        <a:t>Двусоставные</a:t>
                      </a:r>
                      <a:r>
                        <a:rPr lang="ru-RU" sz="2200">
                          <a:latin typeface="Times New Roman"/>
                          <a:ea typeface="MS Mincho"/>
                          <a:cs typeface="Calibri"/>
                        </a:rPr>
                        <a:t> </a:t>
                      </a:r>
                      <a:r>
                        <a:rPr lang="ru-RU" sz="2200" b="1">
                          <a:latin typeface="Times New Roman"/>
                          <a:ea typeface="MS Mincho"/>
                          <a:cs typeface="Calibri"/>
                        </a:rPr>
                        <a:t>неполные</a:t>
                      </a:r>
                      <a:endParaRPr lang="ru-RU" sz="220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66790">
                <a:tc>
                  <a:txBody>
                    <a:bodyPr/>
                    <a:lstStyle/>
                    <a:p>
                      <a:pPr algn="just">
                        <a:lnSpc>
                          <a:spcPct val="115000"/>
                        </a:lnSpc>
                        <a:spcAft>
                          <a:spcPts val="0"/>
                        </a:spcAft>
                      </a:pPr>
                      <a:r>
                        <a:rPr lang="ru-RU" sz="2200" i="1" u="wavy" dirty="0">
                          <a:latin typeface="Times New Roman"/>
                          <a:ea typeface="MS Mincho"/>
                          <a:cs typeface="Calibri"/>
                        </a:rPr>
                        <a:t>Осенний</a:t>
                      </a:r>
                      <a:r>
                        <a:rPr lang="ru-RU" sz="2200" i="1" dirty="0">
                          <a:latin typeface="Times New Roman"/>
                          <a:ea typeface="MS Mincho"/>
                          <a:cs typeface="Calibri"/>
                        </a:rPr>
                        <a:t> лес.</a:t>
                      </a:r>
                      <a:endParaRPr lang="ru-RU" sz="2200" dirty="0">
                        <a:latin typeface="Calibri"/>
                        <a:ea typeface="MS Mincho"/>
                        <a:cs typeface="Calibri"/>
                      </a:endParaRPr>
                    </a:p>
                    <a:p>
                      <a:pPr algn="just">
                        <a:lnSpc>
                          <a:spcPct val="115000"/>
                        </a:lnSpc>
                        <a:spcAft>
                          <a:spcPts val="0"/>
                        </a:spcAft>
                      </a:pPr>
                      <a:r>
                        <a:rPr lang="ru-RU" sz="2200" i="1" u="wavy" dirty="0">
                          <a:latin typeface="Times New Roman"/>
                          <a:ea typeface="MS Mincho"/>
                          <a:cs typeface="Calibri"/>
                        </a:rPr>
                        <a:t>Старинная</a:t>
                      </a:r>
                      <a:r>
                        <a:rPr lang="ru-RU" sz="2200" i="1" dirty="0">
                          <a:latin typeface="Times New Roman"/>
                          <a:ea typeface="MS Mincho"/>
                          <a:cs typeface="Calibri"/>
                        </a:rPr>
                        <a:t>  бумага, </a:t>
                      </a:r>
                      <a:r>
                        <a:rPr lang="ru-RU" sz="2200" i="1" u="wavy" dirty="0">
                          <a:latin typeface="Times New Roman"/>
                          <a:ea typeface="MS Mincho"/>
                          <a:cs typeface="Calibri"/>
                        </a:rPr>
                        <a:t>бережно</a:t>
                      </a:r>
                      <a:endParaRPr lang="ru-RU" sz="2200" dirty="0">
                        <a:latin typeface="Calibri"/>
                        <a:ea typeface="MS Mincho"/>
                        <a:cs typeface="Calibri"/>
                      </a:endParaRPr>
                    </a:p>
                    <a:p>
                      <a:pPr algn="just">
                        <a:lnSpc>
                          <a:spcPct val="115000"/>
                        </a:lnSpc>
                        <a:spcAft>
                          <a:spcPts val="0"/>
                        </a:spcAft>
                      </a:pPr>
                      <a:r>
                        <a:rPr lang="ru-RU" sz="2200" i="1" u="wavy" dirty="0">
                          <a:latin typeface="Times New Roman"/>
                          <a:ea typeface="MS Mincho"/>
                          <a:cs typeface="Calibri"/>
                        </a:rPr>
                        <a:t> разглаженная</a:t>
                      </a:r>
                      <a:r>
                        <a:rPr lang="ru-RU" sz="2200" i="1" dirty="0">
                          <a:latin typeface="Times New Roman"/>
                          <a:ea typeface="MS Mincho"/>
                          <a:cs typeface="Calibri"/>
                        </a:rPr>
                        <a:t>.   </a:t>
                      </a:r>
                      <a:endParaRPr lang="ru-RU" sz="2200" dirty="0">
                        <a:latin typeface="Calibri"/>
                        <a:ea typeface="MS Mincho"/>
                        <a:cs typeface="Calibri"/>
                      </a:endParaRPr>
                    </a:p>
                    <a:p>
                      <a:pPr algn="just">
                        <a:lnSpc>
                          <a:spcPct val="115000"/>
                        </a:lnSpc>
                        <a:spcAft>
                          <a:spcPts val="0"/>
                        </a:spcAft>
                      </a:pPr>
                      <a:r>
                        <a:rPr lang="ru-RU" sz="2200" dirty="0">
                          <a:latin typeface="Times New Roman"/>
                          <a:ea typeface="MS Mincho"/>
                          <a:cs typeface="Calibri"/>
                        </a:rPr>
                        <a:t>(Прилагательное стоит перед подлежащим).   </a:t>
                      </a:r>
                      <a:endParaRPr lang="ru-RU" sz="2200" dirty="0">
                        <a:latin typeface="Calibri"/>
                        <a:ea typeface="MS Mincho"/>
                        <a:cs typeface="Calibri"/>
                      </a:endParaRPr>
                    </a:p>
                    <a:p>
                      <a:pPr>
                        <a:lnSpc>
                          <a:spcPct val="115000"/>
                        </a:lnSpc>
                        <a:spcAft>
                          <a:spcPts val="0"/>
                        </a:spcAft>
                      </a:pPr>
                      <a:r>
                        <a:rPr lang="ru-RU" sz="2200" i="1" dirty="0">
                          <a:latin typeface="Times New Roman"/>
                          <a:ea typeface="MS Mincho"/>
                          <a:cs typeface="Calibri"/>
                        </a:rPr>
                        <a:t> Толпы народа.</a:t>
                      </a:r>
                      <a:endParaRPr lang="ru-RU" sz="2200" dirty="0">
                        <a:latin typeface="Calibri"/>
                        <a:ea typeface="MS Mincho"/>
                        <a:cs typeface="Calibri"/>
                      </a:endParaRPr>
                    </a:p>
                    <a:p>
                      <a:pPr>
                        <a:lnSpc>
                          <a:spcPct val="115000"/>
                        </a:lnSpc>
                        <a:spcAft>
                          <a:spcPts val="0"/>
                        </a:spcAft>
                      </a:pPr>
                      <a:r>
                        <a:rPr lang="ru-RU" sz="2200" i="1" dirty="0">
                          <a:latin typeface="Times New Roman"/>
                          <a:ea typeface="MS Mincho"/>
                          <a:cs typeface="Calibri"/>
                        </a:rPr>
                        <a:t> Лунный свет.</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MS Mincho"/>
                          <a:cs typeface="Calibri"/>
                        </a:rPr>
                        <a:t> Восемнадцатый год.</a:t>
                      </a:r>
                      <a:r>
                        <a:rPr lang="ru-RU" sz="2200" dirty="0">
                          <a:latin typeface="Times New Roman"/>
                          <a:ea typeface="MS Mincho"/>
                          <a:cs typeface="Calibri"/>
                        </a:rPr>
                        <a:t>                           </a:t>
                      </a:r>
                      <a:endParaRPr lang="ru-RU" sz="22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ru-RU" sz="2200" i="1" dirty="0">
                          <a:latin typeface="Times New Roman"/>
                          <a:ea typeface="MS Mincho"/>
                          <a:cs typeface="Calibri"/>
                        </a:rPr>
                        <a:t>Лес </a:t>
                      </a:r>
                      <a:r>
                        <a:rPr lang="ru-RU" sz="2200" i="1" u="dbl" dirty="0">
                          <a:latin typeface="Times New Roman"/>
                          <a:ea typeface="MS Mincho"/>
                          <a:cs typeface="Calibri"/>
                        </a:rPr>
                        <a:t>зеленеющий</a:t>
                      </a:r>
                      <a:r>
                        <a:rPr lang="ru-RU" sz="2200" i="1" dirty="0">
                          <a:latin typeface="Times New Roman"/>
                          <a:ea typeface="MS Mincho"/>
                          <a:cs typeface="Calibri"/>
                        </a:rPr>
                        <a:t>. </a:t>
                      </a:r>
                      <a:endParaRPr lang="ru-RU" sz="2200" dirty="0">
                        <a:latin typeface="Calibri"/>
                        <a:ea typeface="MS Mincho"/>
                        <a:cs typeface="Calibri"/>
                      </a:endParaRPr>
                    </a:p>
                    <a:p>
                      <a:pPr>
                        <a:lnSpc>
                          <a:spcPct val="115000"/>
                        </a:lnSpc>
                        <a:spcAft>
                          <a:spcPts val="0"/>
                        </a:spcAft>
                      </a:pPr>
                      <a:r>
                        <a:rPr lang="ru-RU" sz="2200" dirty="0">
                          <a:latin typeface="Times New Roman"/>
                          <a:ea typeface="MS Mincho"/>
                          <a:cs typeface="Calibri"/>
                        </a:rPr>
                        <a:t>(Прилагательное стоит после подлежащего, на него падает логическое ударение).                          </a:t>
                      </a:r>
                      <a:r>
                        <a:rPr lang="ru-RU" sz="2200" i="1" dirty="0">
                          <a:latin typeface="Times New Roman"/>
                          <a:ea typeface="MS Mincho"/>
                          <a:cs typeface="Calibri"/>
                        </a:rPr>
                        <a:t>Погода </a:t>
                      </a:r>
                      <a:r>
                        <a:rPr lang="ru-RU" sz="2200" i="1" u="dbl" dirty="0">
                          <a:latin typeface="Times New Roman"/>
                          <a:ea typeface="MS Mincho"/>
                          <a:cs typeface="Calibri"/>
                        </a:rPr>
                        <a:t>несносная</a:t>
                      </a:r>
                      <a:r>
                        <a:rPr lang="ru-RU" sz="2200" i="1" dirty="0">
                          <a:latin typeface="Times New Roman"/>
                          <a:ea typeface="MS Mincho"/>
                          <a:cs typeface="Calibri"/>
                        </a:rPr>
                        <a:t>.</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MS Mincho"/>
                          <a:cs typeface="Calibri"/>
                        </a:rPr>
                        <a:t> Дорога </a:t>
                      </a:r>
                      <a:r>
                        <a:rPr lang="ru-RU" sz="2200" i="1" u="dbl" dirty="0">
                          <a:latin typeface="Times New Roman"/>
                          <a:ea typeface="MS Mincho"/>
                          <a:cs typeface="Calibri"/>
                        </a:rPr>
                        <a:t>скверная</a:t>
                      </a:r>
                      <a:endParaRPr lang="ru-RU" sz="22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gn="just">
                        <a:lnSpc>
                          <a:spcPct val="115000"/>
                        </a:lnSpc>
                        <a:spcAft>
                          <a:spcPts val="0"/>
                        </a:spcAft>
                        <a:buSzPts val="1600"/>
                        <a:buFont typeface="Symbol"/>
                        <a:buChar char=""/>
                      </a:pPr>
                      <a:r>
                        <a:rPr lang="ru-RU" sz="2200" i="1" u="dotDash" dirty="0">
                          <a:latin typeface="Times New Roman"/>
                          <a:ea typeface="MS Mincho"/>
                          <a:cs typeface="Calibri"/>
                        </a:rPr>
                        <a:t>Впереди</a:t>
                      </a:r>
                      <a:r>
                        <a:rPr lang="ru-RU" sz="2200" i="1" dirty="0">
                          <a:latin typeface="Times New Roman"/>
                          <a:ea typeface="MS Mincho"/>
                          <a:cs typeface="Calibri"/>
                        </a:rPr>
                        <a:t> лес.    </a:t>
                      </a:r>
                      <a:endParaRPr lang="ru-RU" sz="2200" dirty="0">
                        <a:latin typeface="Calibri"/>
                        <a:ea typeface="MS Mincho"/>
                        <a:cs typeface="Calibri"/>
                      </a:endParaRPr>
                    </a:p>
                    <a:p>
                      <a:pPr algn="just">
                        <a:lnSpc>
                          <a:spcPct val="115000"/>
                        </a:lnSpc>
                        <a:spcAft>
                          <a:spcPts val="0"/>
                        </a:spcAft>
                      </a:pPr>
                      <a:r>
                        <a:rPr lang="ru-RU" sz="2200" dirty="0">
                          <a:latin typeface="Times New Roman"/>
                          <a:ea typeface="MS Mincho"/>
                          <a:cs typeface="Calibri"/>
                        </a:rPr>
                        <a:t>(Если есть обстоятельство</a:t>
                      </a:r>
                      <a:endParaRPr lang="ru-RU" sz="2200" dirty="0">
                        <a:latin typeface="Calibri"/>
                        <a:ea typeface="MS Mincho"/>
                        <a:cs typeface="Calibri"/>
                      </a:endParaRPr>
                    </a:p>
                    <a:p>
                      <a:pPr algn="just">
                        <a:lnSpc>
                          <a:spcPct val="115000"/>
                        </a:lnSpc>
                        <a:spcAft>
                          <a:spcPts val="0"/>
                        </a:spcAft>
                      </a:pPr>
                      <a:r>
                        <a:rPr lang="ru-RU" sz="2200" dirty="0">
                          <a:latin typeface="Times New Roman"/>
                          <a:ea typeface="MS Mincho"/>
                          <a:cs typeface="Calibri"/>
                        </a:rPr>
                        <a:t>или дополнение, значит, </a:t>
                      </a:r>
                      <a:endParaRPr lang="ru-RU" sz="2200" dirty="0">
                        <a:latin typeface="Calibri"/>
                        <a:ea typeface="MS Mincho"/>
                        <a:cs typeface="Calibri"/>
                      </a:endParaRPr>
                    </a:p>
                    <a:p>
                      <a:pPr algn="just">
                        <a:lnSpc>
                          <a:spcPct val="115000"/>
                        </a:lnSpc>
                        <a:spcAft>
                          <a:spcPts val="0"/>
                        </a:spcAft>
                      </a:pPr>
                      <a:r>
                        <a:rPr lang="ru-RU" sz="2200" dirty="0">
                          <a:latin typeface="Times New Roman"/>
                          <a:ea typeface="MS Mincho"/>
                          <a:cs typeface="Calibri"/>
                        </a:rPr>
                        <a:t>есть сказуемое). </a:t>
                      </a:r>
                      <a:endParaRPr lang="ru-RU" sz="2200" dirty="0">
                        <a:latin typeface="Calibri"/>
                        <a:ea typeface="MS Mincho"/>
                        <a:cs typeface="Calibri"/>
                      </a:endParaRPr>
                    </a:p>
                    <a:p>
                      <a:pPr marL="342900" lvl="0" indent="-342900" algn="just">
                        <a:lnSpc>
                          <a:spcPct val="115000"/>
                        </a:lnSpc>
                        <a:spcAft>
                          <a:spcPts val="0"/>
                        </a:spcAft>
                        <a:buSzPts val="1600"/>
                        <a:buFont typeface="Symbol"/>
                        <a:buChar char=""/>
                      </a:pPr>
                      <a:r>
                        <a:rPr lang="ru-RU" sz="2200" i="1" dirty="0">
                          <a:latin typeface="Times New Roman"/>
                          <a:ea typeface="MS Mincho"/>
                          <a:cs typeface="Calibri"/>
                        </a:rPr>
                        <a:t>Люди уставали</a:t>
                      </a:r>
                      <a:r>
                        <a:rPr lang="ru-RU" sz="2200" dirty="0">
                          <a:latin typeface="Times New Roman"/>
                          <a:ea typeface="MS Mincho"/>
                          <a:cs typeface="Calibri"/>
                        </a:rPr>
                        <a:t> (полное).</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MS Mincho"/>
                          <a:cs typeface="Calibri"/>
                        </a:rPr>
                        <a:t>Садились и отдыхали.</a:t>
                      </a:r>
                      <a:r>
                        <a:rPr lang="ru-RU" sz="2200" dirty="0">
                          <a:latin typeface="Times New Roman"/>
                          <a:ea typeface="MS Mincho"/>
                          <a:cs typeface="Calibri"/>
                        </a:rPr>
                        <a:t> (неполное, так как лицо известно из 1-го предложения)</a:t>
                      </a:r>
                      <a:endParaRPr lang="ru-RU" sz="2200" dirty="0">
                        <a:latin typeface="Calibri"/>
                        <a:ea typeface="MS Mincho"/>
                        <a:cs typeface="Calibri"/>
                      </a:endParaRPr>
                    </a:p>
                    <a:p>
                      <a:pPr>
                        <a:lnSpc>
                          <a:spcPct val="115000"/>
                        </a:lnSpc>
                        <a:spcAft>
                          <a:spcPts val="0"/>
                        </a:spcAft>
                      </a:pPr>
                      <a:r>
                        <a:rPr lang="ru-RU" sz="2200" i="1" u="dotDash" dirty="0">
                          <a:latin typeface="Times New Roman"/>
                          <a:ea typeface="MS Mincho"/>
                          <a:cs typeface="Calibri"/>
                        </a:rPr>
                        <a:t>Здесь </a:t>
                      </a:r>
                      <a:r>
                        <a:rPr lang="ru-RU" sz="2200" i="1" dirty="0">
                          <a:latin typeface="Times New Roman"/>
                          <a:ea typeface="MS Mincho"/>
                          <a:cs typeface="Calibri"/>
                        </a:rPr>
                        <a:t>последний привал.</a:t>
                      </a:r>
                      <a:endParaRPr lang="ru-RU" sz="2200" dirty="0">
                        <a:latin typeface="Calibri"/>
                        <a:ea typeface="MS Mincho"/>
                        <a:cs typeface="Calibri"/>
                      </a:endParaRPr>
                    </a:p>
                    <a:p>
                      <a:pPr>
                        <a:lnSpc>
                          <a:spcPct val="115000"/>
                        </a:lnSpc>
                        <a:spcAft>
                          <a:spcPts val="0"/>
                        </a:spcAft>
                      </a:pPr>
                      <a:r>
                        <a:rPr lang="ru-RU" sz="2200" i="1" dirty="0">
                          <a:latin typeface="Times New Roman"/>
                          <a:ea typeface="MS Mincho"/>
                          <a:cs typeface="Calibri"/>
                        </a:rPr>
                        <a:t> </a:t>
                      </a:r>
                      <a:r>
                        <a:rPr lang="ru-RU" sz="2200" i="1" u="dotDash" dirty="0">
                          <a:latin typeface="Times New Roman"/>
                          <a:ea typeface="MS Mincho"/>
                          <a:cs typeface="Calibri"/>
                        </a:rPr>
                        <a:t>Направо</a:t>
                      </a:r>
                      <a:r>
                        <a:rPr lang="ru-RU" sz="2200" i="1" dirty="0">
                          <a:latin typeface="Times New Roman"/>
                          <a:ea typeface="MS Mincho"/>
                          <a:cs typeface="Calibri"/>
                        </a:rPr>
                        <a:t> двери, </a:t>
                      </a:r>
                      <a:r>
                        <a:rPr lang="ru-RU" sz="2200" i="1" u="dotDash" dirty="0">
                          <a:latin typeface="Times New Roman"/>
                          <a:ea typeface="MS Mincho"/>
                          <a:cs typeface="Calibri"/>
                        </a:rPr>
                        <a:t>налево</a:t>
                      </a:r>
                      <a:r>
                        <a:rPr lang="ru-RU" sz="2200" i="1" dirty="0">
                          <a:latin typeface="Times New Roman"/>
                          <a:ea typeface="MS Mincho"/>
                          <a:cs typeface="Calibri"/>
                        </a:rPr>
                        <a:t> двери.</a:t>
                      </a:r>
                      <a:endParaRPr lang="ru-RU" sz="2200" dirty="0">
                        <a:latin typeface="Calibri"/>
                        <a:ea typeface="MS Mincho"/>
                        <a:cs typeface="Calibri"/>
                      </a:endParaRPr>
                    </a:p>
                    <a:p>
                      <a:pPr algn="just">
                        <a:lnSpc>
                          <a:spcPct val="115000"/>
                        </a:lnSpc>
                        <a:spcAft>
                          <a:spcPts val="0"/>
                        </a:spcAft>
                      </a:pPr>
                      <a:r>
                        <a:rPr lang="ru-RU" sz="2200" i="1" dirty="0">
                          <a:latin typeface="Times New Roman"/>
                          <a:ea typeface="MS Mincho"/>
                          <a:cs typeface="Calibri"/>
                        </a:rPr>
                        <a:t> </a:t>
                      </a:r>
                      <a:r>
                        <a:rPr lang="ru-RU" sz="2200" i="1" u="dotDash" dirty="0">
                          <a:latin typeface="Times New Roman"/>
                          <a:ea typeface="MS Mincho"/>
                          <a:cs typeface="Calibri"/>
                        </a:rPr>
                        <a:t>Над нами</a:t>
                      </a:r>
                      <a:r>
                        <a:rPr lang="ru-RU" sz="2200" i="1" dirty="0">
                          <a:latin typeface="Times New Roman"/>
                          <a:ea typeface="MS Mincho"/>
                          <a:cs typeface="Calibri"/>
                        </a:rPr>
                        <a:t> чёрное небо</a:t>
                      </a:r>
                      <a:endParaRPr lang="ru-RU" sz="22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24853" y="274638"/>
            <a:ext cx="11032957" cy="1143000"/>
          </a:xfrm>
        </p:spPr>
        <p:txBody>
          <a:bodyPr>
            <a:normAutofit/>
          </a:bodyPr>
          <a:lstStyle/>
          <a:p>
            <a:r>
              <a:rPr lang="ru-RU" b="1" cap="none" dirty="0" smtClean="0"/>
              <a:t>1. Установите соответствие между предложениями и их характеристикой: </a:t>
            </a:r>
            <a:r>
              <a:rPr lang="ru-RU" b="1" i="1" cap="none" dirty="0" smtClean="0"/>
              <a:t>А2Б3В4Г5</a:t>
            </a:r>
            <a:endParaRPr lang="ru-RU" i="1" cap="none" dirty="0"/>
          </a:p>
        </p:txBody>
      </p:sp>
      <p:graphicFrame>
        <p:nvGraphicFramePr>
          <p:cNvPr id="4" name="Таблица 3"/>
          <p:cNvGraphicFramePr>
            <a:graphicFrameLocks noGrp="1"/>
          </p:cNvGraphicFramePr>
          <p:nvPr/>
        </p:nvGraphicFramePr>
        <p:xfrm>
          <a:off x="601579" y="1973179"/>
          <a:ext cx="10527632" cy="3056021"/>
        </p:xfrm>
        <a:graphic>
          <a:graphicData uri="http://schemas.openxmlformats.org/drawingml/2006/table">
            <a:tbl>
              <a:tblPr/>
              <a:tblGrid>
                <a:gridCol w="5263816"/>
                <a:gridCol w="5263816"/>
              </a:tblGrid>
              <a:tr h="3056021">
                <a:tc>
                  <a:txBody>
                    <a:bodyPr/>
                    <a:lstStyle/>
                    <a:p>
                      <a:pPr>
                        <a:lnSpc>
                          <a:spcPct val="115000"/>
                        </a:lnSpc>
                        <a:spcAft>
                          <a:spcPts val="1000"/>
                        </a:spcAft>
                      </a:pPr>
                      <a:r>
                        <a:rPr lang="ru-RU" sz="2400" dirty="0">
                          <a:latin typeface="Times New Roman"/>
                          <a:ea typeface="MS Mincho"/>
                          <a:cs typeface="Calibri"/>
                        </a:rPr>
                        <a:t>А. Ответа на мой запрос не поступило.</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Б. Праздники отмечали в этом доме шумно и весело.</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В. Первый раз вижу такое растение.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Г. Вчера случилось нечто неожиданное.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1000"/>
                        </a:spcAft>
                      </a:pPr>
                      <a:r>
                        <a:rPr lang="ru-RU" sz="2400" dirty="0">
                          <a:latin typeface="Times New Roman"/>
                          <a:ea typeface="MS Mincho"/>
                          <a:cs typeface="Calibri"/>
                        </a:rPr>
                        <a:t>1. назывное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2. безличное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3. неопределённо-личное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4. определённо-личное</a:t>
                      </a:r>
                      <a:endParaRPr lang="ru-RU" sz="2400" dirty="0">
                        <a:latin typeface="Calibri"/>
                        <a:ea typeface="MS Mincho"/>
                        <a:cs typeface="Calibri"/>
                      </a:endParaRPr>
                    </a:p>
                    <a:p>
                      <a:pPr>
                        <a:lnSpc>
                          <a:spcPct val="115000"/>
                        </a:lnSpc>
                        <a:spcAft>
                          <a:spcPts val="1000"/>
                        </a:spcAft>
                      </a:pPr>
                      <a:r>
                        <a:rPr lang="ru-RU" sz="2400" dirty="0">
                          <a:latin typeface="Times New Roman"/>
                          <a:ea typeface="MS Mincho"/>
                          <a:cs typeface="Calibri"/>
                        </a:rPr>
                        <a:t>5. двусоставное</a:t>
                      </a:r>
                      <a:endParaRPr lang="ru-RU" sz="2400" dirty="0">
                        <a:latin typeface="Calibri"/>
                        <a:ea typeface="MS Mincho"/>
                        <a:cs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89" y="274638"/>
            <a:ext cx="10864515" cy="1143000"/>
          </a:xfrm>
        </p:spPr>
        <p:txBody>
          <a:bodyPr>
            <a:normAutofit/>
          </a:bodyPr>
          <a:lstStyle/>
          <a:p>
            <a:r>
              <a:rPr lang="ru-RU" b="1" cap="none" dirty="0" smtClean="0"/>
              <a:t>2. Укажите односоставные определённо-личные предложения: </a:t>
            </a:r>
            <a:r>
              <a:rPr lang="ru-RU" b="1" i="1" cap="none" dirty="0" smtClean="0"/>
              <a:t>3,4</a:t>
            </a:r>
            <a:endParaRPr lang="ru-RU" i="1" cap="none" dirty="0"/>
          </a:p>
        </p:txBody>
      </p:sp>
      <p:sp>
        <p:nvSpPr>
          <p:cNvPr id="3" name="Содержимое 2"/>
          <p:cNvSpPr>
            <a:spLocks noGrp="1"/>
          </p:cNvSpPr>
          <p:nvPr>
            <p:ph sz="quarter" idx="1"/>
          </p:nvPr>
        </p:nvSpPr>
        <p:spPr>
          <a:xfrm>
            <a:off x="609599" y="1600200"/>
            <a:ext cx="10555705" cy="4873752"/>
          </a:xfrm>
        </p:spPr>
        <p:txBody>
          <a:bodyPr/>
          <a:lstStyle/>
          <a:p>
            <a:pPr marL="0" indent="0">
              <a:lnSpc>
                <a:spcPct val="150000"/>
              </a:lnSpc>
              <a:spcBef>
                <a:spcPts val="0"/>
              </a:spcBef>
              <a:buNone/>
            </a:pPr>
            <a:r>
              <a:rPr lang="ru-RU" sz="2800" dirty="0" smtClean="0"/>
              <a:t>1) В дверь тихонько постучали.</a:t>
            </a:r>
          </a:p>
          <a:p>
            <a:pPr marL="0" indent="0">
              <a:lnSpc>
                <a:spcPct val="150000"/>
              </a:lnSpc>
              <a:spcBef>
                <a:spcPts val="0"/>
              </a:spcBef>
              <a:buNone/>
            </a:pPr>
            <a:r>
              <a:rPr lang="ru-RU" sz="2800" dirty="0" smtClean="0"/>
              <a:t>2) У Шурки отлегло от сердца.</a:t>
            </a:r>
          </a:p>
          <a:p>
            <a:pPr marL="0" indent="0">
              <a:lnSpc>
                <a:spcPct val="150000"/>
              </a:lnSpc>
              <a:spcBef>
                <a:spcPts val="0"/>
              </a:spcBef>
              <a:buNone/>
            </a:pPr>
            <a:r>
              <a:rPr lang="ru-RU" sz="2800" dirty="0" smtClean="0"/>
              <a:t>3) По косогорам родины брожу.</a:t>
            </a:r>
          </a:p>
          <a:p>
            <a:pPr marL="0" indent="0">
              <a:lnSpc>
                <a:spcPct val="150000"/>
              </a:lnSpc>
              <a:spcBef>
                <a:spcPts val="0"/>
              </a:spcBef>
              <a:buNone/>
            </a:pPr>
            <a:r>
              <a:rPr lang="ru-RU" sz="2800" dirty="0" smtClean="0"/>
              <a:t>4) Выйди, выйди в рожь высокую. </a:t>
            </a:r>
          </a:p>
          <a:p>
            <a:pPr marL="0" indent="0">
              <a:lnSpc>
                <a:spcPct val="150000"/>
              </a:lnSpc>
              <a:spcBef>
                <a:spcPts val="0"/>
              </a:spcBef>
              <a:buNone/>
            </a:pPr>
            <a:r>
              <a:rPr lang="ru-RU" sz="2800" dirty="0" smtClean="0"/>
              <a:t>5) Только крайняя нужда выгоняет человека из дома такой промозглой сыростью.</a:t>
            </a:r>
          </a:p>
          <a:p>
            <a:endParaRPr lang="ru-RU" dirty="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36885" y="274638"/>
            <a:ext cx="11165304" cy="1143000"/>
          </a:xfrm>
        </p:spPr>
        <p:txBody>
          <a:bodyPr>
            <a:normAutofit/>
          </a:bodyPr>
          <a:lstStyle/>
          <a:p>
            <a:r>
              <a:rPr lang="ru-RU" b="1" cap="none" dirty="0" smtClean="0"/>
              <a:t>3.Укажите односоставные неопределенно-личные предложения: </a:t>
            </a:r>
            <a:r>
              <a:rPr lang="ru-RU" b="1" i="1" cap="none" dirty="0" smtClean="0"/>
              <a:t>1, 3</a:t>
            </a:r>
            <a:endParaRPr lang="ru-RU" i="1" cap="none" dirty="0"/>
          </a:p>
        </p:txBody>
      </p:sp>
      <p:sp>
        <p:nvSpPr>
          <p:cNvPr id="3" name="Содержимое 2"/>
          <p:cNvSpPr>
            <a:spLocks noGrp="1"/>
          </p:cNvSpPr>
          <p:nvPr>
            <p:ph sz="quarter" idx="1"/>
          </p:nvPr>
        </p:nvSpPr>
        <p:spPr/>
        <p:txBody>
          <a:bodyPr>
            <a:normAutofit/>
          </a:bodyPr>
          <a:lstStyle/>
          <a:p>
            <a:pPr>
              <a:lnSpc>
                <a:spcPct val="150000"/>
              </a:lnSpc>
              <a:buNone/>
            </a:pPr>
            <a:r>
              <a:rPr lang="ru-RU" dirty="0" smtClean="0"/>
              <a:t>	1) Нас обязательно оштрафуют в поезде.</a:t>
            </a:r>
          </a:p>
          <a:p>
            <a:pPr>
              <a:lnSpc>
                <a:spcPct val="150000"/>
              </a:lnSpc>
              <a:buNone/>
            </a:pPr>
            <a:r>
              <a:rPr lang="ru-RU" dirty="0" smtClean="0"/>
              <a:t>    2) С каждым днём опасность возрастала.</a:t>
            </a:r>
          </a:p>
          <a:p>
            <a:pPr>
              <a:lnSpc>
                <a:spcPct val="150000"/>
              </a:lnSpc>
              <a:buNone/>
            </a:pPr>
            <a:r>
              <a:rPr lang="ru-RU" dirty="0" smtClean="0"/>
              <a:t>    3) Горького обступили со всех сторон, жали руки.</a:t>
            </a:r>
          </a:p>
          <a:p>
            <a:pPr>
              <a:lnSpc>
                <a:spcPct val="150000"/>
              </a:lnSpc>
              <a:buNone/>
            </a:pPr>
            <a:r>
              <a:rPr lang="ru-RU" dirty="0" smtClean="0"/>
              <a:t>    4) И весь короткий день безлюдно в селе.</a:t>
            </a:r>
          </a:p>
          <a:p>
            <a:pPr>
              <a:lnSpc>
                <a:spcPct val="150000"/>
              </a:lnSpc>
              <a:buNone/>
            </a:pPr>
            <a:r>
              <a:rPr lang="ru-RU" dirty="0" smtClean="0"/>
              <a:t>    5) Уздечкину не хватало воздуха для дыхания.</a:t>
            </a:r>
          </a:p>
          <a:p>
            <a:endParaRPr lang="ru-RU" dirty="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09075" y="457199"/>
            <a:ext cx="11165304" cy="599491"/>
          </a:xfrm>
        </p:spPr>
        <p:txBody>
          <a:bodyPr>
            <a:normAutofit/>
          </a:bodyPr>
          <a:lstStyle/>
          <a:p>
            <a:r>
              <a:rPr lang="ru-RU" b="1" cap="none" dirty="0" smtClean="0"/>
              <a:t>4. Укажите односоставные назывные предложения: </a:t>
            </a:r>
            <a:r>
              <a:rPr lang="ru-RU" b="1" i="1" cap="none" dirty="0" smtClean="0"/>
              <a:t>5</a:t>
            </a:r>
            <a:endParaRPr lang="ru-RU" i="1" cap="none" dirty="0"/>
          </a:p>
        </p:txBody>
      </p:sp>
      <p:sp>
        <p:nvSpPr>
          <p:cNvPr id="3" name="Содержимое 2"/>
          <p:cNvSpPr>
            <a:spLocks noGrp="1"/>
          </p:cNvSpPr>
          <p:nvPr>
            <p:ph sz="quarter" idx="1"/>
          </p:nvPr>
        </p:nvSpPr>
        <p:spPr/>
        <p:txBody>
          <a:bodyPr>
            <a:normAutofit/>
          </a:bodyPr>
          <a:lstStyle/>
          <a:p>
            <a:pPr>
              <a:lnSpc>
                <a:spcPct val="150000"/>
              </a:lnSpc>
              <a:buNone/>
            </a:pPr>
            <a:r>
              <a:rPr lang="ru-RU" dirty="0" smtClean="0"/>
              <a:t>	 1) На горе невысокий коренастый дуб.</a:t>
            </a:r>
          </a:p>
          <a:p>
            <a:pPr>
              <a:lnSpc>
                <a:spcPct val="150000"/>
              </a:lnSpc>
              <a:buNone/>
            </a:pPr>
            <a:r>
              <a:rPr lang="ru-RU" dirty="0" smtClean="0"/>
              <a:t>    2) Дорога ровная.</a:t>
            </a:r>
          </a:p>
          <a:p>
            <a:pPr>
              <a:lnSpc>
                <a:spcPct val="150000"/>
              </a:lnSpc>
              <a:buNone/>
            </a:pPr>
            <a:r>
              <a:rPr lang="ru-RU" dirty="0" smtClean="0"/>
              <a:t>    3) Снег скрипучий, воздух свежий.</a:t>
            </a:r>
          </a:p>
          <a:p>
            <a:pPr>
              <a:lnSpc>
                <a:spcPct val="150000"/>
              </a:lnSpc>
              <a:buNone/>
            </a:pPr>
            <a:r>
              <a:rPr lang="ru-RU" dirty="0" smtClean="0"/>
              <a:t>    4) Тихонько постучал и вошёл. </a:t>
            </a:r>
          </a:p>
          <a:p>
            <a:pPr>
              <a:lnSpc>
                <a:spcPct val="150000"/>
              </a:lnSpc>
              <a:buNone/>
            </a:pPr>
            <a:r>
              <a:rPr lang="ru-RU" dirty="0" smtClean="0"/>
              <a:t>    5) Пёстрый людской поток.</a:t>
            </a:r>
          </a:p>
          <a:p>
            <a:endParaRPr lang="ru-RU" dirty="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2980" y="372977"/>
            <a:ext cx="10948736" cy="539333"/>
          </a:xfrm>
        </p:spPr>
        <p:txBody>
          <a:bodyPr>
            <a:normAutofit fontScale="90000"/>
          </a:bodyPr>
          <a:lstStyle/>
          <a:p>
            <a:r>
              <a:rPr lang="ru-RU" b="1" cap="none" dirty="0" smtClean="0"/>
              <a:t>5.Укажите односоставные безличные предложения: </a:t>
            </a:r>
            <a:r>
              <a:rPr lang="ru-RU" b="1" i="1" cap="none" dirty="0" smtClean="0"/>
              <a:t>2, 3, 4</a:t>
            </a:r>
            <a:endParaRPr lang="ru-RU" i="1" cap="none" dirty="0"/>
          </a:p>
        </p:txBody>
      </p:sp>
      <p:sp>
        <p:nvSpPr>
          <p:cNvPr id="3" name="Содержимое 2"/>
          <p:cNvSpPr>
            <a:spLocks noGrp="1"/>
          </p:cNvSpPr>
          <p:nvPr>
            <p:ph sz="quarter" idx="1"/>
          </p:nvPr>
        </p:nvSpPr>
        <p:spPr/>
        <p:txBody>
          <a:bodyPr>
            <a:normAutofit/>
          </a:bodyPr>
          <a:lstStyle/>
          <a:p>
            <a:pPr>
              <a:lnSpc>
                <a:spcPct val="150000"/>
              </a:lnSpc>
              <a:buNone/>
            </a:pPr>
            <a:r>
              <a:rPr lang="ru-RU" dirty="0" smtClean="0"/>
              <a:t>	1) Сегодняшняя погода мне кажется странной.</a:t>
            </a:r>
          </a:p>
          <a:p>
            <a:pPr>
              <a:lnSpc>
                <a:spcPct val="150000"/>
              </a:lnSpc>
              <a:buNone/>
            </a:pPr>
            <a:r>
              <a:rPr lang="ru-RU" dirty="0" smtClean="0"/>
              <a:t>    2) Нет ни радости, ни печали.</a:t>
            </a:r>
          </a:p>
          <a:p>
            <a:pPr>
              <a:lnSpc>
                <a:spcPct val="150000"/>
              </a:lnSpc>
              <a:buNone/>
            </a:pPr>
            <a:r>
              <a:rPr lang="ru-RU" dirty="0" smtClean="0"/>
              <a:t>    3) Пора отправляться в путь.</a:t>
            </a:r>
          </a:p>
          <a:p>
            <a:pPr>
              <a:lnSpc>
                <a:spcPct val="150000"/>
              </a:lnSpc>
              <a:buNone/>
            </a:pPr>
            <a:r>
              <a:rPr lang="ru-RU" dirty="0" smtClean="0"/>
              <a:t>    4) За ночь подморозило.</a:t>
            </a:r>
          </a:p>
          <a:p>
            <a:pPr>
              <a:lnSpc>
                <a:spcPct val="150000"/>
              </a:lnSpc>
              <a:buNone/>
            </a:pPr>
            <a:r>
              <a:rPr lang="ru-RU" dirty="0" smtClean="0"/>
              <a:t>    5) В середине октября включили центральное отопление.</a:t>
            </a:r>
          </a:p>
          <a:p>
            <a:pPr>
              <a:buNone/>
            </a:pPr>
            <a:endParaRPr lang="ru-RU" dirty="0" smtClean="0"/>
          </a:p>
          <a:p>
            <a:endParaRPr lang="ru-RU" dirty="0"/>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2980" y="372977"/>
            <a:ext cx="10948736" cy="539333"/>
          </a:xfrm>
        </p:spPr>
        <p:txBody>
          <a:bodyPr>
            <a:normAutofit fontScale="90000"/>
          </a:bodyPr>
          <a:lstStyle/>
          <a:p>
            <a:r>
              <a:rPr lang="ru-RU" b="1" cap="none" dirty="0" smtClean="0"/>
              <a:t>6. Укажите двусоставные предложения: </a:t>
            </a:r>
            <a:r>
              <a:rPr lang="ru-RU" b="1" i="1" cap="none" dirty="0" smtClean="0"/>
              <a:t>2, 3, 4</a:t>
            </a:r>
            <a:endParaRPr lang="ru-RU" i="1" cap="none" dirty="0"/>
          </a:p>
        </p:txBody>
      </p:sp>
      <p:sp>
        <p:nvSpPr>
          <p:cNvPr id="3" name="Содержимое 2"/>
          <p:cNvSpPr>
            <a:spLocks noGrp="1"/>
          </p:cNvSpPr>
          <p:nvPr>
            <p:ph sz="quarter" idx="1"/>
          </p:nvPr>
        </p:nvSpPr>
        <p:spPr/>
        <p:txBody>
          <a:bodyPr>
            <a:normAutofit/>
          </a:bodyPr>
          <a:lstStyle/>
          <a:p>
            <a:pPr>
              <a:lnSpc>
                <a:spcPct val="150000"/>
              </a:lnSpc>
              <a:buNone/>
            </a:pPr>
            <a:r>
              <a:rPr lang="ru-RU" dirty="0" smtClean="0"/>
              <a:t>	1) Вам не видать таких сражений!</a:t>
            </a:r>
          </a:p>
          <a:p>
            <a:pPr>
              <a:lnSpc>
                <a:spcPct val="150000"/>
              </a:lnSpc>
              <a:buNone/>
            </a:pPr>
            <a:r>
              <a:rPr lang="ru-RU" dirty="0" smtClean="0"/>
              <a:t>    2) Пришёл, увидел, победил.</a:t>
            </a:r>
          </a:p>
          <a:p>
            <a:pPr>
              <a:lnSpc>
                <a:spcPct val="150000"/>
              </a:lnSpc>
              <a:buNone/>
            </a:pPr>
            <a:r>
              <a:rPr lang="ru-RU" dirty="0" smtClean="0"/>
              <a:t>    3) Ветер сильный и порывистый.</a:t>
            </a:r>
          </a:p>
          <a:p>
            <a:pPr>
              <a:lnSpc>
                <a:spcPct val="150000"/>
              </a:lnSpc>
              <a:buNone/>
            </a:pPr>
            <a:r>
              <a:rPr lang="ru-RU" dirty="0" smtClean="0"/>
              <a:t>    4) Думать – это спорить с собой.</a:t>
            </a:r>
          </a:p>
          <a:p>
            <a:pPr>
              <a:lnSpc>
                <a:spcPct val="150000"/>
              </a:lnSpc>
              <a:buNone/>
            </a:pPr>
            <a:r>
              <a:rPr lang="ru-RU" dirty="0" smtClean="0"/>
              <a:t>    5) Все вокруг занесло снегом.</a:t>
            </a:r>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b="1" dirty="0" smtClean="0"/>
              <a:t>5</a:t>
            </a:r>
            <a:r>
              <a:rPr lang="be-BY" b="1" dirty="0" smtClean="0"/>
              <a:t>. Укажите конструкции, которые не являются словосочетанием: </a:t>
            </a:r>
            <a:r>
              <a:rPr lang="be-BY" b="1" i="1" dirty="0" smtClean="0"/>
              <a:t>2, 4, 5, 7, 8, 10</a:t>
            </a:r>
            <a:endParaRPr lang="ru-RU" i="1" dirty="0"/>
          </a:p>
        </p:txBody>
      </p:sp>
      <p:sp>
        <p:nvSpPr>
          <p:cNvPr id="3" name="Содержимое 2"/>
          <p:cNvSpPr>
            <a:spLocks noGrp="1"/>
          </p:cNvSpPr>
          <p:nvPr>
            <p:ph sz="quarter" idx="1"/>
          </p:nvPr>
        </p:nvSpPr>
        <p:spPr/>
        <p:txBody>
          <a:bodyPr>
            <a:normAutofit/>
          </a:bodyPr>
          <a:lstStyle/>
          <a:p>
            <a:pPr marL="457200" indent="-457200">
              <a:spcBef>
                <a:spcPts val="0"/>
              </a:spcBef>
              <a:buFont typeface="+mj-lt"/>
              <a:buAutoNum type="arabicPeriod"/>
            </a:pPr>
            <a:r>
              <a:rPr lang="be-BY" dirty="0" smtClean="0"/>
              <a:t> </a:t>
            </a:r>
            <a:r>
              <a:rPr lang="be-BY" sz="2800" dirty="0" smtClean="0"/>
              <a:t>открывший книгу</a:t>
            </a:r>
            <a:endParaRPr lang="ru-RU" sz="2800" dirty="0" smtClean="0"/>
          </a:p>
          <a:p>
            <a:pPr marL="457200" lvl="0" indent="-457200">
              <a:spcBef>
                <a:spcPts val="0"/>
              </a:spcBef>
              <a:buFont typeface="+mj-lt"/>
              <a:buAutoNum type="arabicPeriod"/>
            </a:pPr>
            <a:r>
              <a:rPr lang="be-BY" sz="2800" dirty="0" smtClean="0"/>
              <a:t>вопеки предсказаниям</a:t>
            </a:r>
            <a:endParaRPr lang="ru-RU" sz="2800" dirty="0" smtClean="0"/>
          </a:p>
          <a:p>
            <a:pPr marL="457200" lvl="0" indent="-457200">
              <a:spcBef>
                <a:spcPts val="0"/>
              </a:spcBef>
              <a:buFont typeface="+mj-lt"/>
              <a:buAutoNum type="arabicPeriod"/>
            </a:pPr>
            <a:r>
              <a:rPr lang="be-BY" sz="2800" dirty="0" smtClean="0"/>
              <a:t>раздав тетради</a:t>
            </a:r>
            <a:endParaRPr lang="ru-RU" sz="2800" dirty="0" smtClean="0"/>
          </a:p>
          <a:p>
            <a:pPr marL="457200" lvl="0" indent="-457200">
              <a:spcBef>
                <a:spcPts val="0"/>
              </a:spcBef>
              <a:buFont typeface="+mj-lt"/>
              <a:buAutoNum type="arabicPeriod"/>
            </a:pPr>
            <a:r>
              <a:rPr lang="ru-RU" sz="2800" dirty="0" smtClean="0"/>
              <a:t>белый и пушистый</a:t>
            </a:r>
          </a:p>
          <a:p>
            <a:pPr marL="457200" lvl="0" indent="-457200">
              <a:spcBef>
                <a:spcPts val="0"/>
              </a:spcBef>
              <a:buFont typeface="+mj-lt"/>
              <a:buAutoNum type="arabicPeriod"/>
            </a:pPr>
            <a:r>
              <a:rPr lang="ru-RU" sz="2800" dirty="0" smtClean="0"/>
              <a:t>после пожара</a:t>
            </a:r>
          </a:p>
          <a:p>
            <a:pPr marL="457200" lvl="0" indent="-457200">
              <a:spcBef>
                <a:spcPts val="0"/>
              </a:spcBef>
              <a:buFont typeface="+mj-lt"/>
              <a:buAutoNum type="arabicPeriod"/>
            </a:pPr>
            <a:r>
              <a:rPr lang="ru-RU" sz="2800" dirty="0" smtClean="0"/>
              <a:t>чтение вслух</a:t>
            </a:r>
          </a:p>
          <a:p>
            <a:pPr marL="457200" lvl="0" indent="-457200">
              <a:spcBef>
                <a:spcPts val="0"/>
              </a:spcBef>
              <a:buFont typeface="+mj-lt"/>
              <a:buAutoNum type="arabicPeriod"/>
            </a:pPr>
            <a:r>
              <a:rPr lang="ru-RU" sz="2800" dirty="0" smtClean="0"/>
              <a:t>будем встречаться</a:t>
            </a:r>
          </a:p>
          <a:p>
            <a:pPr marL="457200" lvl="0" indent="-457200">
              <a:spcBef>
                <a:spcPts val="0"/>
              </a:spcBef>
              <a:buFont typeface="+mj-lt"/>
              <a:buAutoNum type="arabicPeriod"/>
            </a:pPr>
            <a:r>
              <a:rPr lang="ru-RU" sz="2800" dirty="0" smtClean="0"/>
              <a:t>Шекспир писал</a:t>
            </a:r>
          </a:p>
          <a:p>
            <a:pPr marL="457200" lvl="0" indent="-457200">
              <a:spcBef>
                <a:spcPts val="0"/>
              </a:spcBef>
              <a:buFont typeface="+mj-lt"/>
              <a:buAutoNum type="arabicPeriod"/>
            </a:pPr>
            <a:r>
              <a:rPr lang="ru-RU" sz="2800" dirty="0" smtClean="0"/>
              <a:t>желание победить</a:t>
            </a:r>
          </a:p>
          <a:p>
            <a:pPr marL="457200" indent="-457200">
              <a:spcBef>
                <a:spcPts val="0"/>
              </a:spcBef>
              <a:buFont typeface="+mj-lt"/>
              <a:buAutoNum type="arabicPeriod"/>
            </a:pPr>
            <a:r>
              <a:rPr lang="ru-RU" sz="2800" dirty="0" smtClean="0"/>
              <a:t> красивее всех</a:t>
            </a:r>
            <a:endParaRPr lang="ru-RU" sz="2800"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0789" y="274638"/>
            <a:ext cx="11357811" cy="1143000"/>
          </a:xfrm>
        </p:spPr>
        <p:txBody>
          <a:bodyPr>
            <a:normAutofit fontScale="90000"/>
          </a:bodyPr>
          <a:lstStyle/>
          <a:p>
            <a:r>
              <a:rPr lang="ru-RU" b="1" cap="none" dirty="0" smtClean="0"/>
              <a:t>7. </a:t>
            </a:r>
            <a:r>
              <a:rPr lang="be-BY" b="1" cap="none" dirty="0" smtClean="0"/>
              <a:t>Среди предложений 5 – 13 найдите сложноподчинённое предложение, одна часть которого определённо-личная. Ответ запишите цифрой: </a:t>
            </a:r>
            <a:r>
              <a:rPr lang="be-BY" i="1" cap="none" dirty="0" smtClean="0"/>
              <a:t>9</a:t>
            </a:r>
            <a:endParaRPr lang="ru-RU" i="1" cap="none" dirty="0"/>
          </a:p>
        </p:txBody>
      </p:sp>
      <p:sp>
        <p:nvSpPr>
          <p:cNvPr id="3" name="Содержимое 2"/>
          <p:cNvSpPr>
            <a:spLocks noGrp="1"/>
          </p:cNvSpPr>
          <p:nvPr>
            <p:ph sz="quarter" idx="1"/>
          </p:nvPr>
        </p:nvSpPr>
        <p:spPr>
          <a:xfrm>
            <a:off x="609600" y="1600200"/>
            <a:ext cx="10772274" cy="4873752"/>
          </a:xfrm>
        </p:spPr>
        <p:txBody>
          <a:bodyPr>
            <a:normAutofit fontScale="92500"/>
          </a:bodyPr>
          <a:lstStyle/>
          <a:p>
            <a:pPr marL="0" indent="0" algn="just">
              <a:buNone/>
            </a:pPr>
            <a:r>
              <a:rPr lang="be-BY" i="1" dirty="0" smtClean="0"/>
              <a:t>(5) Оно вовсе не равнозначно одарённости, хотя большей частью соединяется с ней. (6) Обаяние не всегда сопутствует красоте, хотя легко заменяет её. (7) Однако красота и дарование проигрывают, если в них не присутствует то особенное и неуловимое, что называется обаянием. (8) Особенно проигрывают на сцене.</a:t>
            </a:r>
            <a:endParaRPr lang="ru-RU" dirty="0" smtClean="0"/>
          </a:p>
          <a:p>
            <a:pPr marL="0" indent="0" algn="just">
              <a:buNone/>
            </a:pPr>
            <a:r>
              <a:rPr lang="be-BY" i="1" dirty="0" smtClean="0"/>
              <a:t>(9) Как часто в театре смотришь на актёра, восхищаясь его звучным голосом, стройной фигурой, классическим профилем, и остаёшься безучастным к тому, что он говорит и делает. (10) И как порой другой исполнитель, в котором всё противоречит норомам общепринятой красоты, заставляет тебя вместе с ним переживать его заботы и волнения, его печали и радости и кажется тебе прекрасным. (11) Так, может быть, в способности увлечь и заключено обаяние актёрской натуры? (12 )Да, безусловно, и в ней тоже. (13) Но и в чём-то ещё, что почти невозможно определить конкретными, ясными словами.</a:t>
            </a:r>
            <a:endParaRPr lang="ru-RU" dirty="0" smtClean="0"/>
          </a:p>
          <a:p>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33663" y="385011"/>
            <a:ext cx="10700084" cy="890336"/>
          </a:xfrm>
        </p:spPr>
        <p:txBody>
          <a:bodyPr>
            <a:normAutofit fontScale="90000"/>
          </a:bodyPr>
          <a:lstStyle/>
          <a:p>
            <a:pPr algn="ctr"/>
            <a:r>
              <a:rPr lang="ru-RU" b="1" dirty="0" smtClean="0"/>
              <a:t>Подлежащее</a:t>
            </a:r>
            <a:r>
              <a:rPr lang="ru-RU" dirty="0" smtClean="0"/>
              <a:t/>
            </a:r>
            <a:br>
              <a:rPr lang="ru-RU" dirty="0" smtClean="0"/>
            </a:br>
            <a:r>
              <a:rPr lang="ru-RU" cap="none" dirty="0" smtClean="0"/>
              <a:t>(главный член предложения, обозначающий предмет речи)</a:t>
            </a:r>
            <a:endParaRPr lang="ru-RU" cap="none" dirty="0"/>
          </a:p>
        </p:txBody>
      </p:sp>
      <p:sp>
        <p:nvSpPr>
          <p:cNvPr id="3" name="Содержимое 2"/>
          <p:cNvSpPr>
            <a:spLocks noGrp="1"/>
          </p:cNvSpPr>
          <p:nvPr>
            <p:ph sz="quarter" idx="1"/>
          </p:nvPr>
        </p:nvSpPr>
        <p:spPr>
          <a:xfrm>
            <a:off x="609600" y="1383632"/>
            <a:ext cx="9956800" cy="5090320"/>
          </a:xfrm>
        </p:spPr>
        <p:txBody>
          <a:bodyPr>
            <a:normAutofit fontScale="92500" lnSpcReduction="10000"/>
          </a:bodyPr>
          <a:lstStyle/>
          <a:p>
            <a:pPr algn="ctr">
              <a:buNone/>
            </a:pPr>
            <a:r>
              <a:rPr lang="ru-RU" b="1" dirty="0" smtClean="0"/>
              <a:t>Способы выражения подлежащего:</a:t>
            </a:r>
            <a:endParaRPr lang="ru-RU" dirty="0" smtClean="0"/>
          </a:p>
          <a:p>
            <a:pPr>
              <a:buNone/>
            </a:pPr>
            <a:r>
              <a:rPr lang="ru-RU" dirty="0" smtClean="0"/>
              <a:t>1) имя существительное в И.п.</a:t>
            </a:r>
          </a:p>
          <a:p>
            <a:pPr>
              <a:buNone/>
            </a:pPr>
            <a:r>
              <a:rPr lang="ru-RU" dirty="0" smtClean="0"/>
              <a:t>2) имя числительное</a:t>
            </a:r>
          </a:p>
          <a:p>
            <a:pPr>
              <a:buNone/>
            </a:pPr>
            <a:r>
              <a:rPr lang="ru-RU" dirty="0" smtClean="0"/>
              <a:t>3) местоимение</a:t>
            </a:r>
          </a:p>
          <a:p>
            <a:pPr>
              <a:buNone/>
            </a:pPr>
            <a:r>
              <a:rPr lang="ru-RU" dirty="0" smtClean="0"/>
              <a:t>4) инфинитив</a:t>
            </a:r>
          </a:p>
          <a:p>
            <a:pPr>
              <a:buNone/>
            </a:pPr>
            <a:r>
              <a:rPr lang="ru-RU" dirty="0" smtClean="0"/>
              <a:t>5) собственное наименование</a:t>
            </a:r>
          </a:p>
          <a:p>
            <a:pPr>
              <a:buNone/>
            </a:pPr>
            <a:r>
              <a:rPr lang="ru-RU" dirty="0" smtClean="0"/>
              <a:t>6) фразеологизм</a:t>
            </a:r>
          </a:p>
          <a:p>
            <a:pPr>
              <a:buNone/>
            </a:pPr>
            <a:r>
              <a:rPr lang="ru-RU" dirty="0" smtClean="0"/>
              <a:t>7) синтаксически несвободное сочетание</a:t>
            </a:r>
          </a:p>
          <a:p>
            <a:pPr>
              <a:buNone/>
            </a:pPr>
            <a:r>
              <a:rPr lang="ru-RU" dirty="0" smtClean="0"/>
              <a:t>8) другие части речи в значении имени существительного</a:t>
            </a:r>
          </a:p>
          <a:p>
            <a:pPr algn="just"/>
            <a:r>
              <a:rPr lang="ru-RU" b="1" dirty="0" smtClean="0"/>
              <a:t>Юмор</a:t>
            </a:r>
            <a:r>
              <a:rPr lang="ru-RU" dirty="0" smtClean="0"/>
              <a:t> – большая сила. </a:t>
            </a:r>
            <a:r>
              <a:rPr lang="ru-RU" b="1" dirty="0" smtClean="0"/>
              <a:t>Семь </a:t>
            </a:r>
            <a:r>
              <a:rPr lang="ru-RU" dirty="0" smtClean="0"/>
              <a:t>– загадочное число. </a:t>
            </a:r>
            <a:r>
              <a:rPr lang="ru-RU" b="1" dirty="0" smtClean="0"/>
              <a:t>Кто-то</a:t>
            </a:r>
            <a:r>
              <a:rPr lang="ru-RU" dirty="0" smtClean="0"/>
              <a:t> спускался к источнику. </a:t>
            </a:r>
            <a:r>
              <a:rPr lang="ru-RU" b="1" dirty="0" smtClean="0"/>
              <a:t>Понимать</a:t>
            </a:r>
            <a:r>
              <a:rPr lang="ru-RU" dirty="0" smtClean="0"/>
              <a:t> – значит сочувствовать. </a:t>
            </a:r>
            <a:r>
              <a:rPr lang="ru-RU" b="1" dirty="0" smtClean="0"/>
              <a:t>Новый год</a:t>
            </a:r>
            <a:r>
              <a:rPr lang="ru-RU" dirty="0" smtClean="0"/>
              <a:t> – любимый праздник всех детей. Начинался </a:t>
            </a:r>
            <a:r>
              <a:rPr lang="ru-RU" b="1" dirty="0" smtClean="0"/>
              <a:t>пир горой</a:t>
            </a:r>
            <a:r>
              <a:rPr lang="ru-RU" dirty="0" smtClean="0"/>
              <a:t>. В приходе зимы всегда есть </a:t>
            </a:r>
            <a:r>
              <a:rPr lang="ru-RU" b="1" dirty="0" smtClean="0"/>
              <a:t>что-то неожиданное</a:t>
            </a:r>
            <a:r>
              <a:rPr lang="ru-RU" dirty="0" smtClean="0"/>
              <a:t>. </a:t>
            </a:r>
            <a:r>
              <a:rPr lang="ru-RU" b="1" dirty="0" smtClean="0"/>
              <a:t>Танцующие</a:t>
            </a:r>
            <a:r>
              <a:rPr lang="ru-RU" dirty="0" smtClean="0"/>
              <a:t> теснились и толкали друг друга.</a:t>
            </a:r>
          </a:p>
          <a:p>
            <a:endParaRPr lang="ru-RU"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Эркер">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518</TotalTime>
  <Words>7127</Words>
  <Application>Microsoft Office PowerPoint</Application>
  <PresentationFormat>Произвольный</PresentationFormat>
  <Paragraphs>900</Paragraphs>
  <Slides>80</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80</vt:i4>
      </vt:variant>
    </vt:vector>
  </HeadingPairs>
  <TitlesOfParts>
    <vt:vector size="81" baseType="lpstr">
      <vt:lpstr>Эркер</vt:lpstr>
      <vt:lpstr>Синтаксис и пунктуация</vt:lpstr>
      <vt:lpstr>Словосочетание (единица синтаксиса, состоящая из нескольких самостоятельных слов, связанных подчинительной связью)</vt:lpstr>
      <vt:lpstr>Виды подчинительной связи слов в словосочетании</vt:lpstr>
      <vt:lpstr>1. Определите вид подчинительной связи в словосочетании, выделенном в предложении. Ответ запишите в область ответов в именительном падеже.</vt:lpstr>
      <vt:lpstr>2. Сколько словосочетаний можно выделить в данном предложении? Ответ запишите цифрой в область ответов: 8</vt:lpstr>
      <vt:lpstr>3. Найдите в предложении словосочетание со связью примыкание и выпишите из него зависимое слово в область ответов: нередко</vt:lpstr>
      <vt:lpstr>4. Определите вид подчинительной связи в словосочетаниях и установите соответствие между столбцами таблицы: А3Б3В2Г1</vt:lpstr>
      <vt:lpstr>5. Укажите конструкции, которые не являются словосочетанием: 2, 4, 5, 7, 8, 10</vt:lpstr>
      <vt:lpstr>Подлежащее (главный член предложения, обозначающий предмет речи)</vt:lpstr>
      <vt:lpstr>Сказуемое (главный член предложения, обозначающий признак или состояние предмета речи и отвечает на вопросы: что делает предмет? каков предмет? что такое предмет? что происходит с предметом?)</vt:lpstr>
      <vt:lpstr>Дополнение ( второстепенный член предложения, обозначающий объект действия и отвечающий на вопросы косвенных падежей)</vt:lpstr>
      <vt:lpstr>Определение (обозначает признак предмета, характеризует подлежащее или другой член предложения, выраженный именем существительным; отвечает на вопросы какой? который? чей?)</vt:lpstr>
      <vt:lpstr>Приложение </vt:lpstr>
      <vt:lpstr>Обстоятельство (указывает на обстоятельство, при котором совершается действие; отвечает на вопросы как? зачем? почему? при каком условии? куда? где? когда? вопреки чему?)</vt:lpstr>
      <vt:lpstr>1. Определите, каким членом предложения является слово, выделенное в предложении. Ответ запишите в область ответов в именительном падеже.</vt:lpstr>
      <vt:lpstr>1. Определите, каким членом предложения является слово, выделенное в предложении. Ответ запишите в область ответов в именительном падеже.</vt:lpstr>
      <vt:lpstr>Слайд 17</vt:lpstr>
      <vt:lpstr>Слайд 18</vt:lpstr>
      <vt:lpstr>1. Тире на месте пропуска обязательно ставится в предложениях: 1, 2, 5, 6, 7, 9</vt:lpstr>
      <vt:lpstr>1. Тире на месте пропуска обязательно ставится в предложениях: 10, 12, 13, 15, 16, 17, 18</vt:lpstr>
      <vt:lpstr>Обособленные определения  (какой? какая? какое? какие?)</vt:lpstr>
      <vt:lpstr>Не обособляются определения</vt:lpstr>
      <vt:lpstr>Обособленные приложения (сущ. или сущ. с зависимым словом)</vt:lpstr>
      <vt:lpstr>Слайд 24</vt:lpstr>
      <vt:lpstr>Обособленные обстоятельства</vt:lpstr>
      <vt:lpstr>Обособленные обстоятельства</vt:lpstr>
      <vt:lpstr>Не обособляются обстоятельства</vt:lpstr>
      <vt:lpstr>Обособленные дополнения</vt:lpstr>
      <vt:lpstr>Обособленные члены предложения со значением уточнения, пояснения, присоединения</vt:lpstr>
      <vt:lpstr>1. Обособленные второстепенные члены есть в предложениях (учтите, что знаки препинания не расставлены): 2, 3, 5, 6, 10</vt:lpstr>
      <vt:lpstr>2. В каких предложениях расстановка знаков препинания соответствует приведённой ниже схеме (учтите, что в предложениях знаки препинания  не расставлены)?</vt:lpstr>
      <vt:lpstr>3. Какие предложения соответствуют приведённой ниже схеме (учтите, что знаки препинания в предложениях не расставлены)?</vt:lpstr>
      <vt:lpstr>4. Запятая на месте всех пропусков ставится в предложениях: 1, 3, 5</vt:lpstr>
      <vt:lpstr>Вводные слова и словосочетания</vt:lpstr>
      <vt:lpstr>Особенности пунктуации в предложениях с вводными словами: Следует иметь в виду следующее:</vt:lpstr>
      <vt:lpstr>Особенности пунктуации в предложениях с вводными словами: Следует иметь в виду следующее:</vt:lpstr>
      <vt:lpstr>Особенности пунктуации в предложениях с вводными словами: Следует иметь в виду следующее:</vt:lpstr>
      <vt:lpstr>Особенности пунктуации в предложениях с вводными словами: Следует иметь в виду следующее:</vt:lpstr>
      <vt:lpstr>Знаки препинания в предложениях с вводными словами</vt:lpstr>
      <vt:lpstr>Вводные предложения </vt:lpstr>
      <vt:lpstr>Отличай</vt:lpstr>
      <vt:lpstr>1. Укажите предложения, в которых выделенные слова (словосочетания) являются вводными (учтите, что знаки препинания не расставлены): 3, 4, 5</vt:lpstr>
      <vt:lpstr>2. Вводные слова (словосочетания) есть в предложениях (учтите, что знаки препинания не расставлены): 2, 4, 6, 9, 11, 14</vt:lpstr>
      <vt:lpstr>Однородные члены предложения, пунктуация при них</vt:lpstr>
      <vt:lpstr>Однородные члены предложения, пунктуация при них</vt:lpstr>
      <vt:lpstr>Однородные члены предложения, пунктуация при них</vt:lpstr>
      <vt:lpstr>Однородные члены предложения, пунктуация при них</vt:lpstr>
      <vt:lpstr>Обобщающие слова при однородных членах</vt:lpstr>
      <vt:lpstr>Знаки препинания в предложениях с однородными членами и обобщающим словом</vt:lpstr>
      <vt:lpstr>Знаки препинания в предложениях с однородными членами и обобщающим словом</vt:lpstr>
      <vt:lpstr>1. Запятая на месте всех пропусков ставится в предложениях: 2, 4, 6, 7, 8, 10</vt:lpstr>
      <vt:lpstr>2. Найдите синтаксические ошибки. Запишите предложения в исправленном виде.</vt:lpstr>
      <vt:lpstr>Запятая в конструкциях с  КАК</vt:lpstr>
      <vt:lpstr>Запятая не ставится</vt:lpstr>
      <vt:lpstr>1. Запятая на месте всех пропусков ставится в предложениях: 1, 3, 4, 5, 7, 9</vt:lpstr>
      <vt:lpstr>Синтаксические нормы</vt:lpstr>
      <vt:lpstr>ПРОСТОЕ И СОСТАВНОЕ СКАЗУЕМОЕ</vt:lpstr>
      <vt:lpstr>ПРОСТОЕ И СОСТАВНОЕ СКАЗУЕМОЕ</vt:lpstr>
      <vt:lpstr>ПРОСТОЕ И СОСТАВНОЕ СКАЗУЕМОЕ</vt:lpstr>
      <vt:lpstr>ПРОСТОЕ И СОСТАВНОЕ СКАЗУЕМОЕ</vt:lpstr>
      <vt:lpstr>1. Определите типы сказуемых в данных предложениях и установите соответствие между столбцами таблицы: А1Б1В2Г3</vt:lpstr>
      <vt:lpstr>2. Определите тип сказуемого</vt:lpstr>
      <vt:lpstr>СИНТАКСИЧЕСКАЯ РОЛЬ ИНФИНИТИВА</vt:lpstr>
      <vt:lpstr>1. Определите синтаксическую функцию инфинитива и установите соответствие между столбцами таблицы: А1Б2В4Г3</vt:lpstr>
      <vt:lpstr>2. Укажите предложения, в которых инфинитив входит в состав сказуемого:</vt:lpstr>
      <vt:lpstr>3. Укажите предложения, в которых инфинитив является обстоятельством: 1, 4, 5</vt:lpstr>
      <vt:lpstr>4. Укажите предложения, в которых инфинитив является дополнением: 5</vt:lpstr>
      <vt:lpstr>5. Укажите предложения, в которых инфинитив является несогласованным определением: 1, 4</vt:lpstr>
      <vt:lpstr>6. Укажите предложения, в которых инфинитив является подлежащим: 1</vt:lpstr>
      <vt:lpstr>Односоставные предложения</vt:lpstr>
      <vt:lpstr>Безличные предложения</vt:lpstr>
      <vt:lpstr>Назывные предложения</vt:lpstr>
      <vt:lpstr>Отличай</vt:lpstr>
      <vt:lpstr>1. Установите соответствие между предложениями и их характеристикой: А2Б3В4Г5</vt:lpstr>
      <vt:lpstr>2. Укажите односоставные определённо-личные предложения: 3,4</vt:lpstr>
      <vt:lpstr>3.Укажите односоставные неопределенно-личные предложения: 1, 3</vt:lpstr>
      <vt:lpstr>4. Укажите односоставные назывные предложения: 5</vt:lpstr>
      <vt:lpstr>5.Укажите односоставные безличные предложения: 2, 3, 4</vt:lpstr>
      <vt:lpstr>6. Укажите двусоставные предложения: 2, 3, 4</vt:lpstr>
      <vt:lpstr>7. Среди предложений 5 – 13 найдите сложноподчинённое предложение, одна часть которого определённо-личная. Ответ запишите цифрой: 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WPS Presentation</dc:title>
  <dc:creator>Юлия</dc:creator>
  <cp:lastModifiedBy>1</cp:lastModifiedBy>
  <cp:revision>72</cp:revision>
  <dcterms:created xsi:type="dcterms:W3CDTF">2024-01-30T10:06:25Z</dcterms:created>
  <dcterms:modified xsi:type="dcterms:W3CDTF">2025-11-28T09:46:42Z</dcterms:modified>
</cp:coreProperties>
</file>