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5" r:id="rId2"/>
    <p:sldId id="309" r:id="rId3"/>
    <p:sldId id="311" r:id="rId4"/>
    <p:sldId id="310" r:id="rId5"/>
    <p:sldId id="31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4B71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097" autoAdjust="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5CAC0-9E25-4FF6-8060-B5DF70978D76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D2028-8B2B-4F86-A7EF-BA2352FE0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556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361EB-184F-AA97-F852-66ABCCA99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D79FA6-5427-5DBE-1CBF-FEA2C34206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8C86EC-520E-30D4-02AE-D825D63DE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F194DD-2C16-979F-89E8-6824D3FF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5A7504-0334-E308-207F-EA36CA5FB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85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B4D70-FC79-C2C1-BD9C-2FF36DA57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EC1C955-333A-E367-DF8B-A85BE5986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885E98-4DEA-DF1B-E522-00022141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71D9DD-2759-1373-6372-97437EBA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A28217-52A3-F0A6-CFAB-7B569AA95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05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072461-66A7-7CF7-2459-FCDC735A2E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B40D65E-8227-013C-8B65-C4BC03EA8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5F781F-79FA-96FE-CD98-0367F00B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F4AC62-4D79-CFAC-4728-DBE6E7B15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D6E5CC-851C-D9E9-9124-201DCB64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91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5D8BD-C233-1212-F3BB-D8C99A425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EF6589-D074-A44B-FEDC-2186678AC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C4D57D-245F-92CA-40A6-E55A477EC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87570-CD5D-4456-28F8-C972D9DBA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572385-3C67-6220-5FF2-83AD97DB7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12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E2B8C-44A2-9D8B-9240-DE5669E52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5F0742-A802-DE72-3E3E-8D2EB479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1FD0C5-082F-A5E4-2542-357836F9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119F52-A451-256D-8391-D97FED12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F296B7-AB6E-48B3-9105-B90C86861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53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B583F-CE92-8071-1A40-AE2C9301A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50140D-14D6-7D42-4867-71A90AEF1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A3EA1D-C2CC-F01C-2990-FD66EB078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877F1D-42DC-0EDA-6952-FDD9DC1D2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8F1AFA-D672-B7FD-766E-33D661FBF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5F823-0468-6B5D-55D7-A32C2DFC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6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0FF0F-0E0F-402B-3D02-38C48AE3D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EAA8BD-A212-D9D1-9531-B0E1AE4F1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EE007C-AF6C-DEE7-534B-485EB2AF3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2B4ED8C-6065-D3C2-FB59-EBC45C52B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27C1E2-F122-4755-91C2-D5FA2F579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418D00-0131-CE2F-E73B-68D5E79F0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8B09B3-3F9F-98B3-5ABE-9C463C74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4D0D8DE-7334-959C-CF9F-2A641D185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96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0D7D0-9CB0-1509-C2B2-54EE36D4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C15F8C-FD41-BA22-B6A5-904837C76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DFF579-F14E-31B8-4C79-CAEE1A359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EBE83C2-0980-3E96-4131-DAF88FE1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1BCCDC7-1457-3D7C-926A-EA2263A5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A49FAC-B6EA-911A-6BFD-42F240D9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FB34E2-A9D3-3428-5548-B7D8D3D8B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7EF9AF-E936-E161-D402-79B9660E3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A4E282-BD3D-2FD5-0216-580FA6548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B23873-CB91-5D06-9B88-770921B78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D4FE67-25E4-1A62-21A4-47A56AF9D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7E473A-09FC-AB65-596D-F587D4A6C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7B39E4-66AD-5360-CEDA-963A39571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49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C2828B-5B34-2557-10E6-F844F0106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E487AA-BDE3-BD9C-9E07-0DD9E3680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043D76-77C8-289A-8A40-CBE3F8662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626DDE-EF31-B0D2-290A-0F7B0FF03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97A62A-CA31-EE2C-4CB3-2BDA1D68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415B91-0164-6A9E-2638-A84BA900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71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044BA5-675B-F17C-C389-0AF6ED5FA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E91395-DF93-2F00-9184-8A7CDC915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4AF437-BF21-908B-7351-0BE8127A98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3D40AE-1CD8-26FF-FBBF-9291478472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68E1D9-4A42-9EF9-E065-AF183B1BB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62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69" y="-674350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4" name="TextBox 1113">
            <a:extLst>
              <a:ext uri="{FF2B5EF4-FFF2-40B4-BE49-F238E27FC236}">
                <a16:creationId xmlns:a16="http://schemas.microsoft.com/office/drawing/2014/main" id="{5EDADB54-AE71-C78D-B370-B9FBF0659DB5}"/>
              </a:ext>
            </a:extLst>
          </p:cNvPr>
          <p:cNvSpPr txBox="1"/>
          <p:nvPr/>
        </p:nvSpPr>
        <p:spPr>
          <a:xfrm flipH="1">
            <a:off x="1002938" y="-781"/>
            <a:ext cx="10959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10. Классификация химических реакций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6584D7-8484-F48D-0D51-C193828273FC}"/>
              </a:ext>
            </a:extLst>
          </p:cNvPr>
          <p:cNvSpPr txBox="1"/>
          <p:nvPr/>
        </p:nvSpPr>
        <p:spPr>
          <a:xfrm flipH="1">
            <a:off x="855154" y="568584"/>
            <a:ext cx="1146615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  По числу исходных веществ и продуктов реакции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соединение;           - разложение;            - замещение;               - обмен</a:t>
            </a:r>
          </a:p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  По изменению степени окисления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окислительно-восстановительные реакции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не окислительно-восстановительные реакции</a:t>
            </a:r>
          </a:p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  По тепловому эффекту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экзотермические реакции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эндотермические реакции</a:t>
            </a:r>
          </a:p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  По использованию катализатора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каталитические реакции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некаталитические реакции</a:t>
            </a:r>
          </a:p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  По обратимости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обратимые реакции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необратимые реакции</a:t>
            </a:r>
          </a:p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  По наличию границы раздела фаз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гомогенные реакции</a:t>
            </a:r>
          </a:p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гетерогенные реакции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Взрыв: 14 точек 38">
            <a:extLst>
              <a:ext uri="{FF2B5EF4-FFF2-40B4-BE49-F238E27FC236}">
                <a16:creationId xmlns:a16="http://schemas.microsoft.com/office/drawing/2014/main" id="{8F9D49FF-9E39-CA3F-933F-EF5B61A0D4D5}"/>
              </a:ext>
            </a:extLst>
          </p:cNvPr>
          <p:cNvSpPr/>
          <p:nvPr/>
        </p:nvSpPr>
        <p:spPr>
          <a:xfrm rot="173074">
            <a:off x="5827310" y="661936"/>
            <a:ext cx="7691456" cy="6775503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5067CA3-9C55-1603-21A9-CB138E2D305D}"/>
              </a:ext>
            </a:extLst>
          </p:cNvPr>
          <p:cNvSpPr txBox="1"/>
          <p:nvPr/>
        </p:nvSpPr>
        <p:spPr>
          <a:xfrm rot="20750813" flipH="1">
            <a:off x="6752778" y="2393477"/>
            <a:ext cx="6621696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Химическая реакция – это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превращение одних веществ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 другие новые вещества</a:t>
            </a:r>
          </a:p>
          <a:p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ru-RU" sz="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А  +  В  =  С  +  Д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исходные вещества       продукты реакции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(расходуются)      (образуются)</a:t>
            </a:r>
          </a:p>
        </p:txBody>
      </p:sp>
      <p:sp>
        <p:nvSpPr>
          <p:cNvPr id="44" name="Правая фигурная скобка 43">
            <a:extLst>
              <a:ext uri="{FF2B5EF4-FFF2-40B4-BE49-F238E27FC236}">
                <a16:creationId xmlns:a16="http://schemas.microsoft.com/office/drawing/2014/main" id="{A62630C3-2F9D-C5D3-4815-695A023B9C57}"/>
              </a:ext>
            </a:extLst>
          </p:cNvPr>
          <p:cNvSpPr/>
          <p:nvPr/>
        </p:nvSpPr>
        <p:spPr>
          <a:xfrm rot="4467064">
            <a:off x="7837641" y="4096098"/>
            <a:ext cx="425505" cy="162911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2" name="Правая фигурная скобка 51">
            <a:extLst>
              <a:ext uri="{FF2B5EF4-FFF2-40B4-BE49-F238E27FC236}">
                <a16:creationId xmlns:a16="http://schemas.microsoft.com/office/drawing/2014/main" id="{6E589D8D-E0DB-08AF-5333-8F612725C649}"/>
              </a:ext>
            </a:extLst>
          </p:cNvPr>
          <p:cNvSpPr/>
          <p:nvPr/>
        </p:nvSpPr>
        <p:spPr>
          <a:xfrm rot="4467064">
            <a:off x="9850873" y="3518037"/>
            <a:ext cx="425505" cy="162911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63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69" y="-674350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4" name="TextBox 1113">
            <a:extLst>
              <a:ext uri="{FF2B5EF4-FFF2-40B4-BE49-F238E27FC236}">
                <a16:creationId xmlns:a16="http://schemas.microsoft.com/office/drawing/2014/main" id="{5EDADB54-AE71-C78D-B370-B9FBF0659DB5}"/>
              </a:ext>
            </a:extLst>
          </p:cNvPr>
          <p:cNvSpPr txBox="1"/>
          <p:nvPr/>
        </p:nvSpPr>
        <p:spPr>
          <a:xfrm flipH="1">
            <a:off x="1012174" y="0"/>
            <a:ext cx="10959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химических реакций</a:t>
            </a:r>
            <a:endParaRPr lang="ru-RU" sz="3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6584D7-8484-F48D-0D51-C193828273FC}"/>
              </a:ext>
            </a:extLst>
          </p:cNvPr>
          <p:cNvSpPr txBox="1"/>
          <p:nvPr/>
        </p:nvSpPr>
        <p:spPr>
          <a:xfrm flipH="1">
            <a:off x="855154" y="568584"/>
            <a:ext cx="11466154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  По числу исходных веществ и продуктов реакции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соединение: 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S + 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CaO + CO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CaCO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разложение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  2KMnO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→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ru-RU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MnO</a:t>
            </a:r>
            <a:r>
              <a:rPr kumimoji="0" 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2NaHCO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→ Na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CO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O;       BaCO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CO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замещение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   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→ Cu + 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O;   Fe + 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→ FeSO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обмен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NaOH + HCl → NaCl + 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  По изменению степени окисления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окислительно-восстановительные реакции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Если есть простое вещество – всегда ОВР;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2) Замещение – всегда ОВР.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не окислительно-восстановительные реакции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!!!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Кислотно-основные взаимодействия - всегда  не ОВР;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2) Обмен – всегда не ОВР.</a:t>
            </a:r>
          </a:p>
          <a:p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2451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69" y="-674350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4" name="TextBox 1113">
            <a:extLst>
              <a:ext uri="{FF2B5EF4-FFF2-40B4-BE49-F238E27FC236}">
                <a16:creationId xmlns:a16="http://schemas.microsoft.com/office/drawing/2014/main" id="{5EDADB54-AE71-C78D-B370-B9FBF0659DB5}"/>
              </a:ext>
            </a:extLst>
          </p:cNvPr>
          <p:cNvSpPr txBox="1"/>
          <p:nvPr/>
        </p:nvSpPr>
        <p:spPr>
          <a:xfrm flipH="1">
            <a:off x="1002938" y="-781"/>
            <a:ext cx="10959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химических реакций</a:t>
            </a:r>
            <a:endParaRPr lang="ru-RU" sz="3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6584D7-8484-F48D-0D51-C193828273FC}"/>
              </a:ext>
            </a:extLst>
          </p:cNvPr>
          <p:cNvSpPr txBox="1"/>
          <p:nvPr/>
        </p:nvSpPr>
        <p:spPr>
          <a:xfrm flipH="1">
            <a:off x="855154" y="568584"/>
            <a:ext cx="11466154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  По тепловому эффекту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экзотермические реакции (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 ˃ 0) </a:t>
            </a: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N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+ 3H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2NH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Q</a:t>
            </a: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эндотермические реакции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(Q ˂ 0)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N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2NO - Q</a:t>
            </a:r>
          </a:p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  По использованию катализатора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каталитические реакции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e-BY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t, P, </a:t>
            </a:r>
            <a:r>
              <a:rPr lang="be-BY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кат. 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MnO</a:t>
            </a:r>
            <a:r>
              <a:rPr lang="en-US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2SO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;                    2H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→ 2H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 + 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be-BY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t, P, </a:t>
            </a:r>
            <a:r>
              <a:rPr lang="be-BY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кат. 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4NH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+ 5O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→ 4NO + 6H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некаталитические реакции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n-US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4NH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+ 3O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+ 6H</a:t>
            </a:r>
            <a:r>
              <a:rPr lang="en-US" sz="28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A2BBDF-E059-7E89-6209-9FE5D230F9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4611" y="774858"/>
            <a:ext cx="2492235" cy="3170549"/>
          </a:xfrm>
          <a:prstGeom prst="rect">
            <a:avLst/>
          </a:prstGeom>
        </p:spPr>
      </p:pic>
      <p:sp>
        <p:nvSpPr>
          <p:cNvPr id="5" name="Взрыв: 14 точек 4">
            <a:extLst>
              <a:ext uri="{FF2B5EF4-FFF2-40B4-BE49-F238E27FC236}">
                <a16:creationId xmlns:a16="http://schemas.microsoft.com/office/drawing/2014/main" id="{AB0CDA4D-DBF4-5E3C-E761-2B7C079F3837}"/>
              </a:ext>
            </a:extLst>
          </p:cNvPr>
          <p:cNvSpPr/>
          <p:nvPr/>
        </p:nvSpPr>
        <p:spPr>
          <a:xfrm rot="173074">
            <a:off x="6167438" y="4304420"/>
            <a:ext cx="6410917" cy="3000536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6E4B9C-FB8B-1F9C-103B-6A6CE98FC848}"/>
              </a:ext>
            </a:extLst>
          </p:cNvPr>
          <p:cNvSpPr txBox="1"/>
          <p:nvPr/>
        </p:nvSpPr>
        <p:spPr>
          <a:xfrm rot="20750813" flipH="1">
            <a:off x="6673759" y="4979318"/>
            <a:ext cx="5025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Катализатор – это вещество, которое 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ускоряет химическую реакцию, 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но при этом не расходуется.     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Ингибитор– это вещество, которое 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замедляет  химическую реакцию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154944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69" y="-674350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4" name="TextBox 1113">
            <a:extLst>
              <a:ext uri="{FF2B5EF4-FFF2-40B4-BE49-F238E27FC236}">
                <a16:creationId xmlns:a16="http://schemas.microsoft.com/office/drawing/2014/main" id="{5EDADB54-AE71-C78D-B370-B9FBF0659DB5}"/>
              </a:ext>
            </a:extLst>
          </p:cNvPr>
          <p:cNvSpPr txBox="1"/>
          <p:nvPr/>
        </p:nvSpPr>
        <p:spPr>
          <a:xfrm flipH="1">
            <a:off x="1002938" y="-781"/>
            <a:ext cx="10959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химических реакций</a:t>
            </a:r>
            <a:endParaRPr lang="ru-RU" sz="3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6584D7-8484-F48D-0D51-C193828273FC}"/>
              </a:ext>
            </a:extLst>
          </p:cNvPr>
          <p:cNvSpPr txBox="1"/>
          <p:nvPr/>
        </p:nvSpPr>
        <p:spPr>
          <a:xfrm flipH="1">
            <a:off x="855154" y="568584"/>
            <a:ext cx="11466154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  По обратимости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обратимые реакции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необратимые реакции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Обмен, т.к. образуется газ,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осадок или слабый электролит;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2) Если продукты не взаимодействуют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друг с другом с образованием  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исходных веществ;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3) Если при её протекании выделяется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или затрачивается большое количество энергии.</a:t>
            </a:r>
          </a:p>
          <a:p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Взрыв: 14 точек 2">
            <a:extLst>
              <a:ext uri="{FF2B5EF4-FFF2-40B4-BE49-F238E27FC236}">
                <a16:creationId xmlns:a16="http://schemas.microsoft.com/office/drawing/2014/main" id="{A50B88AF-C24D-BDF7-B163-DC259814DFF5}"/>
              </a:ext>
            </a:extLst>
          </p:cNvPr>
          <p:cNvSpPr/>
          <p:nvPr/>
        </p:nvSpPr>
        <p:spPr>
          <a:xfrm rot="2194517">
            <a:off x="5174234" y="809284"/>
            <a:ext cx="8447303" cy="4416092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C27E10-AD57-7360-4759-1326EBC4C353}"/>
              </a:ext>
            </a:extLst>
          </p:cNvPr>
          <p:cNvSpPr txBox="1"/>
          <p:nvPr/>
        </p:nvSpPr>
        <p:spPr>
          <a:xfrm rot="2068551" flipH="1">
            <a:off x="6707963" y="2442047"/>
            <a:ext cx="6621696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Обратимые реакции – это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протекают одновременно в противоположных направлениях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и НЕ заканчиваются полным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расходыванием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всех (либо одного)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исходных веществ.</a:t>
            </a:r>
          </a:p>
          <a:p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54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69" y="-674350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4" name="TextBox 1113">
            <a:extLst>
              <a:ext uri="{FF2B5EF4-FFF2-40B4-BE49-F238E27FC236}">
                <a16:creationId xmlns:a16="http://schemas.microsoft.com/office/drawing/2014/main" id="{5EDADB54-AE71-C78D-B370-B9FBF0659DB5}"/>
              </a:ext>
            </a:extLst>
          </p:cNvPr>
          <p:cNvSpPr txBox="1"/>
          <p:nvPr/>
        </p:nvSpPr>
        <p:spPr>
          <a:xfrm flipH="1">
            <a:off x="1002938" y="-781"/>
            <a:ext cx="10959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химических реакций</a:t>
            </a:r>
            <a:endParaRPr lang="ru-RU" sz="3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6584D7-8484-F48D-0D51-C193828273FC}"/>
              </a:ext>
            </a:extLst>
          </p:cNvPr>
          <p:cNvSpPr txBox="1"/>
          <p:nvPr/>
        </p:nvSpPr>
        <p:spPr>
          <a:xfrm flipH="1">
            <a:off x="855154" y="568584"/>
            <a:ext cx="11466154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  По наличию границы раздела фаз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гомогенные реакции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реагирующие вещества находятся в одной 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фазе (жидкой или газообразной);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2Н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N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р-р)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+Н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р-р)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Ва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2Н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р-р)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- гетерогенные реакции 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реагирующие вещества находятся в        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фазах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жидкость + твердое вещество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р-р)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FeCl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р-р)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 + твердое вещество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О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СО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endParaRPr lang="en-US" sz="2800" b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твердое вещество + твердое вещество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3FeO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2Al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lang="ru-RU" sz="2800" b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3Fe</a:t>
            </a:r>
            <a:r>
              <a:rPr lang="en-US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baseline="-25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2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Взрыв: 14 точек 4">
            <a:extLst>
              <a:ext uri="{FF2B5EF4-FFF2-40B4-BE49-F238E27FC236}">
                <a16:creationId xmlns:a16="http://schemas.microsoft.com/office/drawing/2014/main" id="{9B9A9C50-1DD7-5A88-031B-E037BD036829}"/>
              </a:ext>
            </a:extLst>
          </p:cNvPr>
          <p:cNvSpPr/>
          <p:nvPr/>
        </p:nvSpPr>
        <p:spPr>
          <a:xfrm rot="1914336">
            <a:off x="7731230" y="1540389"/>
            <a:ext cx="4822841" cy="4006907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6D5C2B-80C2-1977-4987-43AF1071861E}"/>
              </a:ext>
            </a:extLst>
          </p:cNvPr>
          <p:cNvSpPr txBox="1"/>
          <p:nvPr/>
        </p:nvSpPr>
        <p:spPr>
          <a:xfrm rot="1414250" flipH="1">
            <a:off x="8067498" y="2779355"/>
            <a:ext cx="43191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Гетерогенные реакции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растворение металлов и их оксидов  в 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кислотах;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горение твердых веществ</a:t>
            </a:r>
            <a:endParaRPr lang="en-US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кислороде;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взаимодействие между кислотными</a:t>
            </a:r>
            <a:endParaRPr lang="en-US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основными оксидами.</a:t>
            </a:r>
          </a:p>
          <a:p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33759794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4656</TotalTime>
  <Words>710</Words>
  <Application>Microsoft Office PowerPoint</Application>
  <PresentationFormat>Широкоэкранный</PresentationFormat>
  <Paragraphs>115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 Молодцова</cp:lastModifiedBy>
  <cp:revision>35</cp:revision>
  <dcterms:created xsi:type="dcterms:W3CDTF">2023-08-14T17:29:09Z</dcterms:created>
  <dcterms:modified xsi:type="dcterms:W3CDTF">2025-11-06T21:09:01Z</dcterms:modified>
</cp:coreProperties>
</file>