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5" r:id="rId2"/>
    <p:sldId id="301" r:id="rId3"/>
    <p:sldId id="269" r:id="rId4"/>
    <p:sldId id="303" r:id="rId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B4B71"/>
    <a:srgbClr val="009E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686" y="-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D2361EB-184F-AA97-F852-66ABCCA99B8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ACD79FA6-5427-5DBE-1CBF-FEA2C342069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088C86EC-520E-30D4-02AE-D825D63DE8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ACF194DD-2C16-979F-89E8-6824D3FFC2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55A7504-0334-E308-207F-EA36CA5FB3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685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E9B4D70-FC79-C2C1-BD9C-2FF36DA57A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5EC1C955-333A-E367-DF8B-A85BE59869F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AE885E98-4DEA-DF1B-E522-000221410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6271D9DD-2759-1373-6372-97437EBA6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B7A28217-52A3-F0A6-CFAB-7B569AA951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36051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>
            <a:extLst>
              <a:ext uri="{FF2B5EF4-FFF2-40B4-BE49-F238E27FC236}">
                <a16:creationId xmlns:a16="http://schemas.microsoft.com/office/drawing/2014/main" id="{E7072461-66A7-7CF7-2459-FCDC735A2E0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>
            <a:extLst>
              <a:ext uri="{FF2B5EF4-FFF2-40B4-BE49-F238E27FC236}">
                <a16:creationId xmlns:a16="http://schemas.microsoft.com/office/drawing/2014/main" id="{EB40D65E-8227-013C-8B65-C4BC03EA825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D45F781F-79FA-96FE-CD98-0367F00B2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CBF4AC62-4D79-CFAC-4728-DBE6E7B155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94D6E5CC-851C-D9E9-9124-201DCB6410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78916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7F5D8BD-C233-1212-F3BB-D8C99A4257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B1EF6589-D074-A44B-FEDC-2186678AC3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40C4D57D-245F-92CA-40A6-E55A477EC9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D9887570-CD5D-4456-28F8-C972D9DBA9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49572385-3C67-6220-5FF2-83AD97DB7C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0124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2AE2B8C-44A2-9D8B-9240-DE5669E523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45F0742-A802-DE72-3E3E-8D2EB4799C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991FD0C5-082F-A5E4-2542-357836F964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E1119F52-A451-256D-8391-D97FED12B1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7BF296B7-AB6E-48B3-9105-B90C868616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95366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FB583F-CE92-8071-1A40-AE2C9301A0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E50140D-14D6-7D42-4867-71A90AEF1E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FCA3EA1D-C2CC-F01C-2990-FD66EB0783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FE877F1D-42DC-0EDA-6952-FDD9DC1D21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488F1AFA-D672-B7FD-766E-33D661FBF1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EAF5F823-0468-6B5D-55D7-A32C2DFC8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34367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900FF0F-0E0F-402B-3D02-38C48AE3D2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9CEAA8BD-A212-D9D1-9531-B0E1AE4F1E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AEEE007C-AF6C-DEE7-534B-485EB2AF33C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:a16="http://schemas.microsoft.com/office/drawing/2014/main" id="{B2B4ED8C-6065-D3C2-FB59-EBC45C52B72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>
            <a:extLst>
              <a:ext uri="{FF2B5EF4-FFF2-40B4-BE49-F238E27FC236}">
                <a16:creationId xmlns:a16="http://schemas.microsoft.com/office/drawing/2014/main" id="{6027C1E2-F122-4755-91C2-D5FA2F579A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>
            <a:extLst>
              <a:ext uri="{FF2B5EF4-FFF2-40B4-BE49-F238E27FC236}">
                <a16:creationId xmlns:a16="http://schemas.microsoft.com/office/drawing/2014/main" id="{4D418D00-0131-CE2F-E73B-68D5E79F00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8" name="Нижний колонтитул 7">
            <a:extLst>
              <a:ext uri="{FF2B5EF4-FFF2-40B4-BE49-F238E27FC236}">
                <a16:creationId xmlns:a16="http://schemas.microsoft.com/office/drawing/2014/main" id="{A78B09B3-3F9F-98B3-5ABE-9C463C74FA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>
            <a:extLst>
              <a:ext uri="{FF2B5EF4-FFF2-40B4-BE49-F238E27FC236}">
                <a16:creationId xmlns:a16="http://schemas.microsoft.com/office/drawing/2014/main" id="{34D0D8DE-7334-959C-CF9F-2A641D18543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929683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50D7D0-9CB0-1509-C2B2-54EE36D454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>
            <a:extLst>
              <a:ext uri="{FF2B5EF4-FFF2-40B4-BE49-F238E27FC236}">
                <a16:creationId xmlns:a16="http://schemas.microsoft.com/office/drawing/2014/main" id="{53C15F8C-FD41-BA22-B6A5-904837C76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:a16="http://schemas.microsoft.com/office/drawing/2014/main" id="{18DFF579-F14E-31B8-4C79-CAEE1A3599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4EBE83C2-0980-3E96-4131-DAF88FE1FB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910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>
            <a:extLst>
              <a:ext uri="{FF2B5EF4-FFF2-40B4-BE49-F238E27FC236}">
                <a16:creationId xmlns:a16="http://schemas.microsoft.com/office/drawing/2014/main" id="{11BCCDC7-1457-3D7C-926A-EA2263A542C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3" name="Нижний колонтитул 2">
            <a:extLst>
              <a:ext uri="{FF2B5EF4-FFF2-40B4-BE49-F238E27FC236}">
                <a16:creationId xmlns:a16="http://schemas.microsoft.com/office/drawing/2014/main" id="{14A49FAC-B6EA-911A-6BFD-42F240D9E6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FB34E2-A9D3-3428-5548-B7D8D3D8B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97309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C27EF9AF-E936-E161-D402-79B9660E31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E5A4E282-BD3D-2FD5-0216-580FA6548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53B23873-CB91-5D06-9B88-770921B7892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12D4FE67-25E4-1A62-21A4-47A56AF9D8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87E473A-09FC-AB65-596D-F587D4A6C7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217B39E4-66AD-5360-CEDA-963A395716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45498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8C2828B-5B34-2557-10E6-F844F01067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>
            <a:extLst>
              <a:ext uri="{FF2B5EF4-FFF2-40B4-BE49-F238E27FC236}">
                <a16:creationId xmlns:a16="http://schemas.microsoft.com/office/drawing/2014/main" id="{B1E487AA-BDE3-BD9C-9E07-0DD9E3680A8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>
            <a:extLst>
              <a:ext uri="{FF2B5EF4-FFF2-40B4-BE49-F238E27FC236}">
                <a16:creationId xmlns:a16="http://schemas.microsoft.com/office/drawing/2014/main" id="{FD043D76-77C8-289A-8A40-CBE3F86624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>
            <a:extLst>
              <a:ext uri="{FF2B5EF4-FFF2-40B4-BE49-F238E27FC236}">
                <a16:creationId xmlns:a16="http://schemas.microsoft.com/office/drawing/2014/main" id="{55626DDE-EF31-B0D2-290A-0F7B0FF039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6" name="Нижний колонтитул 5">
            <a:extLst>
              <a:ext uri="{FF2B5EF4-FFF2-40B4-BE49-F238E27FC236}">
                <a16:creationId xmlns:a16="http://schemas.microsoft.com/office/drawing/2014/main" id="{E797A62A-CA31-EE2C-4CB3-2BDA1D68C8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>
            <a:extLst>
              <a:ext uri="{FF2B5EF4-FFF2-40B4-BE49-F238E27FC236}">
                <a16:creationId xmlns:a16="http://schemas.microsoft.com/office/drawing/2014/main" id="{7B415B91-0164-6A9E-2638-A84BA9002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17138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0044BA5-675B-F17C-C389-0AF6ED5FA1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13E91395-DF93-2F00-9184-8A7CDC915B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>
            <a:extLst>
              <a:ext uri="{FF2B5EF4-FFF2-40B4-BE49-F238E27FC236}">
                <a16:creationId xmlns:a16="http://schemas.microsoft.com/office/drawing/2014/main" id="{EF4AF437-BF21-908B-7351-0BE8127A98A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009D1-95E2-4958-93B3-74E485DFA8EF}" type="datetimeFigureOut">
              <a:rPr lang="ru-RU" smtClean="0"/>
              <a:t>02.10.2025</a:t>
            </a:fld>
            <a:endParaRPr lang="ru-RU"/>
          </a:p>
        </p:txBody>
      </p:sp>
      <p:sp>
        <p:nvSpPr>
          <p:cNvPr id="5" name="Нижний колонтитул 4">
            <a:extLst>
              <a:ext uri="{FF2B5EF4-FFF2-40B4-BE49-F238E27FC236}">
                <a16:creationId xmlns:a16="http://schemas.microsoft.com/office/drawing/2014/main" id="{183D40AE-1CD8-26FF-FBBF-92914784723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AD68E1D9-4A42-9EF9-E065-AF183B1BB6D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1353C-D601-42D3-921D-FCB84BAAF7A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44621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13" name="TextBox 1112">
            <a:extLst>
              <a:ext uri="{FF2B5EF4-FFF2-40B4-BE49-F238E27FC236}">
                <a16:creationId xmlns:a16="http://schemas.microsoft.com/office/drawing/2014/main" id="{CAE8298F-C2E2-4337-D746-40B127A9C99C}"/>
              </a:ext>
            </a:extLst>
          </p:cNvPr>
          <p:cNvSpPr txBox="1"/>
          <p:nvPr/>
        </p:nvSpPr>
        <p:spPr>
          <a:xfrm flipH="1">
            <a:off x="1002938" y="895146"/>
            <a:ext cx="109594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Валентность –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мера способности данного атома соединяться с другими атомами, образуя химические соединения.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ru-RU" sz="2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число электронных пар, посредством которых данный атом связан с другими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4" name="TextBox 1113">
            <a:extLst>
              <a:ext uri="{FF2B5EF4-FFF2-40B4-BE49-F238E27FC236}">
                <a16:creationId xmlns:a16="http://schemas.microsoft.com/office/drawing/2014/main" id="{5EDADB54-AE71-C78D-B370-B9FBF0659DB5}"/>
              </a:ext>
            </a:extLst>
          </p:cNvPr>
          <p:cNvSpPr txBox="1"/>
          <p:nvPr/>
        </p:nvSpPr>
        <p:spPr>
          <a:xfrm flipH="1">
            <a:off x="1002938" y="-781"/>
            <a:ext cx="109594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Тема 8. Валентность и степень окисления</a:t>
            </a:r>
            <a:endParaRPr lang="ru-RU" sz="36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15" name="TextBox 1114">
            <a:extLst>
              <a:ext uri="{FF2B5EF4-FFF2-40B4-BE49-F238E27FC236}">
                <a16:creationId xmlns:a16="http://schemas.microsoft.com/office/drawing/2014/main" id="{2CF727D0-DAF8-D6DB-01F7-8247C1C30A73}"/>
              </a:ext>
            </a:extLst>
          </p:cNvPr>
          <p:cNvSpPr txBox="1"/>
          <p:nvPr/>
        </p:nvSpPr>
        <p:spPr>
          <a:xfrm>
            <a:off x="1067219" y="3592945"/>
            <a:ext cx="10057561" cy="255454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Валентные возможности атома определяются: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числом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неспаренных электронов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основном 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или возбужденном состоянии;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числом </a:t>
            </a:r>
            <a:r>
              <a:rPr lang="ru-RU" sz="32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неподеленных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пар 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электронов;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- числом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вакантных </a:t>
            </a:r>
            <a:r>
              <a:rPr lang="ru-RU" sz="3200" b="1" u="sng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орбиталей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486389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69" y="-674350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BB89D5F0-D7C8-955C-D7FE-9FF9F25507E8}"/>
              </a:ext>
            </a:extLst>
          </p:cNvPr>
          <p:cNvSpPr txBox="1"/>
          <p:nvPr/>
        </p:nvSpPr>
        <p:spPr>
          <a:xfrm>
            <a:off x="972458" y="30374"/>
            <a:ext cx="11036662" cy="15696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!!! Валентность элементов 2 периода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может быть  </a:t>
            </a:r>
          </a:p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больше </a:t>
            </a:r>
            <a:r>
              <a:rPr lang="en-US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IV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т.е. не больше числа атомных </a:t>
            </a:r>
            <a:r>
              <a:rPr lang="ru-RU" sz="3200" b="1" dirty="0" err="1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орбиталей</a:t>
            </a:r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внешнего слоя</a:t>
            </a:r>
          </a:p>
        </p:txBody>
      </p:sp>
      <p:grpSp>
        <p:nvGrpSpPr>
          <p:cNvPr id="20" name="Группа 19">
            <a:extLst>
              <a:ext uri="{FF2B5EF4-FFF2-40B4-BE49-F238E27FC236}">
                <a16:creationId xmlns:a16="http://schemas.microsoft.com/office/drawing/2014/main" id="{778B0F02-CDB0-1335-7C29-5EB8560ACC33}"/>
              </a:ext>
            </a:extLst>
          </p:cNvPr>
          <p:cNvGrpSpPr/>
          <p:nvPr/>
        </p:nvGrpSpPr>
        <p:grpSpPr>
          <a:xfrm>
            <a:off x="1430480" y="1688300"/>
            <a:ext cx="2747359" cy="591160"/>
            <a:chOff x="1766916" y="5801294"/>
            <a:chExt cx="2747359" cy="591160"/>
          </a:xfrm>
        </p:grpSpPr>
        <p:sp>
          <p:nvSpPr>
            <p:cNvPr id="25" name="Прямоугольник 24">
              <a:extLst>
                <a:ext uri="{FF2B5EF4-FFF2-40B4-BE49-F238E27FC236}">
                  <a16:creationId xmlns:a16="http://schemas.microsoft.com/office/drawing/2014/main" id="{5947FE17-6540-CE4B-EA79-269F3C15D127}"/>
                </a:ext>
              </a:extLst>
            </p:cNvPr>
            <p:cNvSpPr/>
            <p:nvPr/>
          </p:nvSpPr>
          <p:spPr>
            <a:xfrm>
              <a:off x="1766916" y="5801327"/>
              <a:ext cx="665019" cy="591127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7" name="Прямоугольник 36">
              <a:extLst>
                <a:ext uri="{FF2B5EF4-FFF2-40B4-BE49-F238E27FC236}">
                  <a16:creationId xmlns:a16="http://schemas.microsoft.com/office/drawing/2014/main" id="{4CE607E7-FC36-4C87-5397-EDC76A29871E}"/>
                </a:ext>
              </a:extLst>
            </p:cNvPr>
            <p:cNvSpPr/>
            <p:nvPr/>
          </p:nvSpPr>
          <p:spPr>
            <a:xfrm>
              <a:off x="2509982" y="5801294"/>
              <a:ext cx="665019" cy="591127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0" name="Прямоугольник 49">
              <a:extLst>
                <a:ext uri="{FF2B5EF4-FFF2-40B4-BE49-F238E27FC236}">
                  <a16:creationId xmlns:a16="http://schemas.microsoft.com/office/drawing/2014/main" id="{7CC38F39-F82F-56FF-EEB0-95730CAB4594}"/>
                </a:ext>
              </a:extLst>
            </p:cNvPr>
            <p:cNvSpPr/>
            <p:nvPr/>
          </p:nvSpPr>
          <p:spPr>
            <a:xfrm>
              <a:off x="3849256" y="5801327"/>
              <a:ext cx="665019" cy="591127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51" name="Прямоугольник 50">
              <a:extLst>
                <a:ext uri="{FF2B5EF4-FFF2-40B4-BE49-F238E27FC236}">
                  <a16:creationId xmlns:a16="http://schemas.microsoft.com/office/drawing/2014/main" id="{D4201644-1B7E-DAF6-F5DC-B1A26DDFA453}"/>
                </a:ext>
              </a:extLst>
            </p:cNvPr>
            <p:cNvSpPr/>
            <p:nvPr/>
          </p:nvSpPr>
          <p:spPr>
            <a:xfrm>
              <a:off x="3184237" y="5801294"/>
              <a:ext cx="665019" cy="591127"/>
            </a:xfrm>
            <a:prstGeom prst="rect">
              <a:avLst/>
            </a:prstGeom>
            <a:noFill/>
            <a:ln w="25400"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026" name="Правая фигурная скобка 1025">
            <a:extLst>
              <a:ext uri="{FF2B5EF4-FFF2-40B4-BE49-F238E27FC236}">
                <a16:creationId xmlns:a16="http://schemas.microsoft.com/office/drawing/2014/main" id="{D8052AE4-64FB-EC90-AEF5-69FC03405B92}"/>
              </a:ext>
            </a:extLst>
          </p:cNvPr>
          <p:cNvSpPr/>
          <p:nvPr/>
        </p:nvSpPr>
        <p:spPr>
          <a:xfrm rot="5400000">
            <a:off x="2692134" y="777023"/>
            <a:ext cx="292861" cy="3133758"/>
          </a:xfrm>
          <a:prstGeom prst="rightBrace">
            <a:avLst>
              <a:gd name="adj1" fmla="val 8333"/>
              <a:gd name="adj2" fmla="val 49676"/>
            </a:avLst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46" name="TextBox 1045">
            <a:extLst>
              <a:ext uri="{FF2B5EF4-FFF2-40B4-BE49-F238E27FC236}">
                <a16:creationId xmlns:a16="http://schemas.microsoft.com/office/drawing/2014/main" id="{1BE13298-126A-5583-55CB-B8128910B48D}"/>
              </a:ext>
            </a:extLst>
          </p:cNvPr>
          <p:cNvSpPr txBox="1"/>
          <p:nvPr/>
        </p:nvSpPr>
        <p:spPr>
          <a:xfrm>
            <a:off x="2986857" y="2287010"/>
            <a:ext cx="391055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4 атомных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орбитали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внешнего слоя</a:t>
            </a:r>
          </a:p>
        </p:txBody>
      </p:sp>
      <p:sp>
        <p:nvSpPr>
          <p:cNvPr id="1047" name="TextBox 1046">
            <a:extLst>
              <a:ext uri="{FF2B5EF4-FFF2-40B4-BE49-F238E27FC236}">
                <a16:creationId xmlns:a16="http://schemas.microsoft.com/office/drawing/2014/main" id="{BA42F9E6-ADF3-8BE0-4FFA-00FE7B92F22C}"/>
              </a:ext>
            </a:extLst>
          </p:cNvPr>
          <p:cNvSpPr txBox="1"/>
          <p:nvPr/>
        </p:nvSpPr>
        <p:spPr>
          <a:xfrm>
            <a:off x="1435788" y="2356576"/>
            <a:ext cx="10573331" cy="12824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8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+1   +5    -2                                                                               +2    -2                                             </a:t>
            </a:r>
          </a:p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HNO</a:t>
            </a:r>
            <a:r>
              <a:rPr lang="en-US" sz="4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                                                     </a:t>
            </a:r>
            <a:r>
              <a:rPr lang="en-US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</a:t>
            </a:r>
            <a:endParaRPr lang="ru-RU" sz="28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54" name="Рисунок 1053">
            <a:extLst>
              <a:ext uri="{FF2B5EF4-FFF2-40B4-BE49-F238E27FC236}">
                <a16:creationId xmlns:a16="http://schemas.microsoft.com/office/drawing/2014/main" id="{50A9CA7A-C17C-0D9C-2034-2977C59A4D1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78556" y="3826864"/>
            <a:ext cx="3380974" cy="2537340"/>
          </a:xfrm>
          <a:prstGeom prst="rect">
            <a:avLst/>
          </a:prstGeom>
          <a:noFill/>
          <a:ln>
            <a:noFill/>
          </a:ln>
        </p:spPr>
      </p:pic>
      <p:sp>
        <p:nvSpPr>
          <p:cNvPr id="1060" name="TextBox 1059">
            <a:extLst>
              <a:ext uri="{FF2B5EF4-FFF2-40B4-BE49-F238E27FC236}">
                <a16:creationId xmlns:a16="http://schemas.microsoft.com/office/drawing/2014/main" id="{1939FB9F-8700-306C-40D6-D15035A11B4B}"/>
              </a:ext>
            </a:extLst>
          </p:cNvPr>
          <p:cNvSpPr txBox="1"/>
          <p:nvPr/>
        </p:nvSpPr>
        <p:spPr>
          <a:xfrm>
            <a:off x="3772410" y="4287072"/>
            <a:ext cx="478016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IV</a:t>
            </a:r>
            <a:endParaRPr lang="ru-RU" sz="2800" dirty="0"/>
          </a:p>
        </p:txBody>
      </p:sp>
      <p:sp>
        <p:nvSpPr>
          <p:cNvPr id="1068" name="TextBox 1067">
            <a:extLst>
              <a:ext uri="{FF2B5EF4-FFF2-40B4-BE49-F238E27FC236}">
                <a16:creationId xmlns:a16="http://schemas.microsoft.com/office/drawing/2014/main" id="{E27FEB43-B3E5-028E-63A8-C0BD7ED3B014}"/>
              </a:ext>
            </a:extLst>
          </p:cNvPr>
          <p:cNvSpPr txBox="1"/>
          <p:nvPr/>
        </p:nvSpPr>
        <p:spPr>
          <a:xfrm>
            <a:off x="5107490" y="3526031"/>
            <a:ext cx="41756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</a:t>
            </a:r>
            <a:endParaRPr lang="ru-RU" sz="2800" dirty="0"/>
          </a:p>
        </p:txBody>
      </p:sp>
      <p:sp>
        <p:nvSpPr>
          <p:cNvPr id="1086" name="TextBox 1085">
            <a:extLst>
              <a:ext uri="{FF2B5EF4-FFF2-40B4-BE49-F238E27FC236}">
                <a16:creationId xmlns:a16="http://schemas.microsoft.com/office/drawing/2014/main" id="{33902E18-E011-9377-DAAD-2FC8B68D6625}"/>
              </a:ext>
            </a:extLst>
          </p:cNvPr>
          <p:cNvSpPr txBox="1"/>
          <p:nvPr/>
        </p:nvSpPr>
        <p:spPr>
          <a:xfrm>
            <a:off x="5016190" y="5312463"/>
            <a:ext cx="54800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1089" name="TextBox 1088">
            <a:extLst>
              <a:ext uri="{FF2B5EF4-FFF2-40B4-BE49-F238E27FC236}">
                <a16:creationId xmlns:a16="http://schemas.microsoft.com/office/drawing/2014/main" id="{149E1415-BACA-CEB3-46A9-846C70A8AB4E}"/>
              </a:ext>
            </a:extLst>
          </p:cNvPr>
          <p:cNvSpPr txBox="1"/>
          <p:nvPr/>
        </p:nvSpPr>
        <p:spPr>
          <a:xfrm>
            <a:off x="2037765" y="4291977"/>
            <a:ext cx="27443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</a:t>
            </a:r>
            <a:endParaRPr lang="ru-RU" sz="2800" dirty="0"/>
          </a:p>
        </p:txBody>
      </p:sp>
      <p:sp>
        <p:nvSpPr>
          <p:cNvPr id="1096" name="TextBox 1095">
            <a:extLst>
              <a:ext uri="{FF2B5EF4-FFF2-40B4-BE49-F238E27FC236}">
                <a16:creationId xmlns:a16="http://schemas.microsoft.com/office/drawing/2014/main" id="{9DF7377B-6475-796C-3808-F5AE60D14661}"/>
              </a:ext>
            </a:extLst>
          </p:cNvPr>
          <p:cNvSpPr txBox="1"/>
          <p:nvPr/>
        </p:nvSpPr>
        <p:spPr>
          <a:xfrm>
            <a:off x="2858701" y="4287072"/>
            <a:ext cx="36420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/>
              <a:t>II</a:t>
            </a:r>
            <a:endParaRPr lang="ru-RU" sz="2800" dirty="0"/>
          </a:p>
        </p:txBody>
      </p:sp>
      <p:sp>
        <p:nvSpPr>
          <p:cNvPr id="1107" name="Овал 1106">
            <a:extLst>
              <a:ext uri="{FF2B5EF4-FFF2-40B4-BE49-F238E27FC236}">
                <a16:creationId xmlns:a16="http://schemas.microsoft.com/office/drawing/2014/main" id="{4D873A79-60F2-1C8B-A71C-1FD5E2878171}"/>
              </a:ext>
            </a:extLst>
          </p:cNvPr>
          <p:cNvSpPr/>
          <p:nvPr/>
        </p:nvSpPr>
        <p:spPr>
          <a:xfrm>
            <a:off x="4968029" y="3550338"/>
            <a:ext cx="548004" cy="448855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3" name="Овал 1112">
            <a:extLst>
              <a:ext uri="{FF2B5EF4-FFF2-40B4-BE49-F238E27FC236}">
                <a16:creationId xmlns:a16="http://schemas.microsoft.com/office/drawing/2014/main" id="{21FDAD47-D9D1-16BA-9C23-0E06C1AE725E}"/>
              </a:ext>
            </a:extLst>
          </p:cNvPr>
          <p:cNvSpPr/>
          <p:nvPr/>
        </p:nvSpPr>
        <p:spPr>
          <a:xfrm>
            <a:off x="3737492" y="4259496"/>
            <a:ext cx="547853" cy="550796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114" name="Рисунок 1113">
            <a:extLst>
              <a:ext uri="{FF2B5EF4-FFF2-40B4-BE49-F238E27FC236}">
                <a16:creationId xmlns:a16="http://schemas.microsoft.com/office/drawing/2014/main" id="{A9AEE34B-7A34-EA3E-9D42-EF38773AABCB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0447" t="44667" r="11483" b="26333"/>
          <a:stretch/>
        </p:blipFill>
        <p:spPr bwMode="auto">
          <a:xfrm>
            <a:off x="7083578" y="3809064"/>
            <a:ext cx="4050802" cy="2002456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15" name="TextBox 1114">
            <a:extLst>
              <a:ext uri="{FF2B5EF4-FFF2-40B4-BE49-F238E27FC236}">
                <a16:creationId xmlns:a16="http://schemas.microsoft.com/office/drawing/2014/main" id="{1AA9B07B-19F8-C9A5-F50E-EA47585CBE4C}"/>
              </a:ext>
            </a:extLst>
          </p:cNvPr>
          <p:cNvSpPr txBox="1"/>
          <p:nvPr/>
        </p:nvSpPr>
        <p:spPr>
          <a:xfrm>
            <a:off x="7975600" y="4142575"/>
            <a:ext cx="6291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III</a:t>
            </a:r>
            <a:endParaRPr lang="ru-RU" sz="2800" dirty="0"/>
          </a:p>
        </p:txBody>
      </p:sp>
      <p:sp>
        <p:nvSpPr>
          <p:cNvPr id="1116" name="TextBox 1115">
            <a:extLst>
              <a:ext uri="{FF2B5EF4-FFF2-40B4-BE49-F238E27FC236}">
                <a16:creationId xmlns:a16="http://schemas.microsoft.com/office/drawing/2014/main" id="{12C5C39C-FC95-9B8D-EC6E-BE98400B1676}"/>
              </a:ext>
            </a:extLst>
          </p:cNvPr>
          <p:cNvSpPr txBox="1"/>
          <p:nvPr/>
        </p:nvSpPr>
        <p:spPr>
          <a:xfrm>
            <a:off x="9684285" y="4142575"/>
            <a:ext cx="6291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/>
              <a:t>III</a:t>
            </a:r>
            <a:endParaRPr lang="ru-RU" sz="2800" dirty="0"/>
          </a:p>
        </p:txBody>
      </p:sp>
      <p:sp>
        <p:nvSpPr>
          <p:cNvPr id="1118" name="Овал 1117">
            <a:extLst>
              <a:ext uri="{FF2B5EF4-FFF2-40B4-BE49-F238E27FC236}">
                <a16:creationId xmlns:a16="http://schemas.microsoft.com/office/drawing/2014/main" id="{7BB54059-6ED4-FD97-022B-03AA2E016DDD}"/>
              </a:ext>
            </a:extLst>
          </p:cNvPr>
          <p:cNvSpPr/>
          <p:nvPr/>
        </p:nvSpPr>
        <p:spPr>
          <a:xfrm>
            <a:off x="7904480" y="4171363"/>
            <a:ext cx="629160" cy="4944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19" name="Овал 1118">
            <a:extLst>
              <a:ext uri="{FF2B5EF4-FFF2-40B4-BE49-F238E27FC236}">
                <a16:creationId xmlns:a16="http://schemas.microsoft.com/office/drawing/2014/main" id="{98F48A3F-E7A5-FBEA-0087-D445194E81EB}"/>
              </a:ext>
            </a:extLst>
          </p:cNvPr>
          <p:cNvSpPr/>
          <p:nvPr/>
        </p:nvSpPr>
        <p:spPr>
          <a:xfrm>
            <a:off x="9592338" y="4177126"/>
            <a:ext cx="629160" cy="494431"/>
          </a:xfrm>
          <a:prstGeom prst="ellipse">
            <a:avLst/>
          </a:prstGeom>
          <a:noFill/>
          <a:ln w="38100">
            <a:solidFill>
              <a:srgbClr val="C00000"/>
            </a:solidFill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019177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37" name="TextBox 1136">
            <a:extLst>
              <a:ext uri="{FF2B5EF4-FFF2-40B4-BE49-F238E27FC236}">
                <a16:creationId xmlns:a16="http://schemas.microsoft.com/office/drawing/2014/main" id="{18F5D3A7-9778-3A59-F559-75D50193A851}"/>
              </a:ext>
            </a:extLst>
          </p:cNvPr>
          <p:cNvSpPr txBox="1"/>
          <p:nvPr/>
        </p:nvSpPr>
        <p:spPr>
          <a:xfrm flipH="1">
            <a:off x="992778" y="0"/>
            <a:ext cx="10959408" cy="15081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окисления – </a:t>
            </a:r>
            <a:r>
              <a:rPr lang="ru-RU" sz="28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это условный заряд атома в химическом соединении, вычисленный исходя из предположения, что все связи в соединении ионного типа (кроме ковалентных неполярных).</a:t>
            </a:r>
          </a:p>
        </p:txBody>
      </p:sp>
      <p:sp>
        <p:nvSpPr>
          <p:cNvPr id="1138" name="TextBox 1137">
            <a:extLst>
              <a:ext uri="{FF2B5EF4-FFF2-40B4-BE49-F238E27FC236}">
                <a16:creationId xmlns:a16="http://schemas.microsoft.com/office/drawing/2014/main" id="{788222EE-5B47-D44A-9FEB-99AC35E2EDDF}"/>
              </a:ext>
            </a:extLst>
          </p:cNvPr>
          <p:cNvSpPr txBox="1"/>
          <p:nvPr/>
        </p:nvSpPr>
        <p:spPr>
          <a:xfrm>
            <a:off x="992778" y="1508105"/>
            <a:ext cx="11246605" cy="40318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2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Правила расчета степени окисления: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1) В простых веществах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равна нулю;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2) В сложном веществе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алгебраическая сумма 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         степеней окисления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равна нулю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3) В сложном ионе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алгебраическая сумма </a:t>
            </a:r>
          </a:p>
          <a:p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степеней окисления всех элементов равна </a:t>
            </a:r>
            <a:r>
              <a:rPr lang="ru-RU" sz="3200" b="1" u="sng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заряду иона</a:t>
            </a:r>
            <a:r>
              <a:rPr lang="ru-RU" sz="32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32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140" name="Рисунок 1139">
            <a:extLst>
              <a:ext uri="{FF2B5EF4-FFF2-40B4-BE49-F238E27FC236}">
                <a16:creationId xmlns:a16="http://schemas.microsoft.com/office/drawing/2014/main" id="{C636DB69-D9DD-7E20-0F43-D475C435999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9274" y="4506310"/>
            <a:ext cx="5343525" cy="2228850"/>
          </a:xfrm>
          <a:prstGeom prst="rect">
            <a:avLst/>
          </a:prstGeom>
          <a:ln w="25400">
            <a:solidFill>
              <a:schemeClr val="tx1"/>
            </a:solidFill>
          </a:ln>
        </p:spPr>
      </p:pic>
      <p:grpSp>
        <p:nvGrpSpPr>
          <p:cNvPr id="1148" name="Группа 1147">
            <a:extLst>
              <a:ext uri="{FF2B5EF4-FFF2-40B4-BE49-F238E27FC236}">
                <a16:creationId xmlns:a16="http://schemas.microsoft.com/office/drawing/2014/main" id="{066AD90F-8267-FAC3-F9CB-BFE1A2713370}"/>
              </a:ext>
            </a:extLst>
          </p:cNvPr>
          <p:cNvGrpSpPr/>
          <p:nvPr/>
        </p:nvGrpSpPr>
        <p:grpSpPr>
          <a:xfrm>
            <a:off x="5862041" y="4617610"/>
            <a:ext cx="6265918" cy="1701450"/>
            <a:chOff x="5849440" y="4688730"/>
            <a:chExt cx="6265918" cy="1701450"/>
          </a:xfrm>
        </p:grpSpPr>
        <p:pic>
          <p:nvPicPr>
            <p:cNvPr id="1144" name="Рисунок 1143">
              <a:extLst>
                <a:ext uri="{FF2B5EF4-FFF2-40B4-BE49-F238E27FC236}">
                  <a16:creationId xmlns:a16="http://schemas.microsoft.com/office/drawing/2014/main" id="{0B220DEA-2CFA-6E14-BC29-D331E8C090EE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5849440" y="4688730"/>
              <a:ext cx="6265918" cy="1701450"/>
            </a:xfrm>
            <a:prstGeom prst="rect">
              <a:avLst/>
            </a:prstGeom>
          </p:spPr>
        </p:pic>
        <p:grpSp>
          <p:nvGrpSpPr>
            <p:cNvPr id="1147" name="Группа 1146">
              <a:extLst>
                <a:ext uri="{FF2B5EF4-FFF2-40B4-BE49-F238E27FC236}">
                  <a16:creationId xmlns:a16="http://schemas.microsoft.com/office/drawing/2014/main" id="{2E3B9159-FD7C-3B78-F023-B0352DF2032A}"/>
                </a:ext>
              </a:extLst>
            </p:cNvPr>
            <p:cNvGrpSpPr/>
            <p:nvPr/>
          </p:nvGrpSpPr>
          <p:grpSpPr>
            <a:xfrm>
              <a:off x="9165279" y="5220625"/>
              <a:ext cx="1526588" cy="461665"/>
              <a:chOff x="9165279" y="5220625"/>
              <a:chExt cx="1526588" cy="461665"/>
            </a:xfrm>
          </p:grpSpPr>
          <p:sp>
            <p:nvSpPr>
              <p:cNvPr id="1145" name="TextBox 1144">
                <a:extLst>
                  <a:ext uri="{FF2B5EF4-FFF2-40B4-BE49-F238E27FC236}">
                    <a16:creationId xmlns:a16="http://schemas.microsoft.com/office/drawing/2014/main" id="{169C7F12-2DA7-8B44-A952-0579BEC41409}"/>
                  </a:ext>
                </a:extLst>
              </p:cNvPr>
              <p:cNvSpPr txBox="1"/>
              <p:nvPr/>
            </p:nvSpPr>
            <p:spPr>
              <a:xfrm>
                <a:off x="9165279" y="5251403"/>
                <a:ext cx="774571" cy="40011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000" b="1" dirty="0"/>
                  <a:t>+1, -1</a:t>
                </a:r>
              </a:p>
            </p:txBody>
          </p:sp>
          <p:sp>
            <p:nvSpPr>
              <p:cNvPr id="1146" name="TextBox 1145">
                <a:extLst>
                  <a:ext uri="{FF2B5EF4-FFF2-40B4-BE49-F238E27FC236}">
                    <a16:creationId xmlns:a16="http://schemas.microsoft.com/office/drawing/2014/main" id="{097E9042-7AD4-21E8-E019-0EE703B22FBE}"/>
                  </a:ext>
                </a:extLst>
              </p:cNvPr>
              <p:cNvSpPr txBox="1"/>
              <p:nvPr/>
            </p:nvSpPr>
            <p:spPr>
              <a:xfrm>
                <a:off x="10314841" y="5220625"/>
                <a:ext cx="37702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ru-RU" sz="2400" dirty="0"/>
                  <a:t>Н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9081161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>
            <a:extLst>
              <a:ext uri="{FF2B5EF4-FFF2-40B4-BE49-F238E27FC236}">
                <a16:creationId xmlns:a16="http://schemas.microsoft.com/office/drawing/2014/main" id="{F6688613-336C-45A5-3303-2C5C2FF9C33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01470" y="-387927"/>
            <a:ext cx="12393469" cy="8155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FF3719B2-32F8-E376-6ADD-8FC4E8903055}"/>
              </a:ext>
            </a:extLst>
          </p:cNvPr>
          <p:cNvSpPr txBox="1"/>
          <p:nvPr/>
        </p:nvSpPr>
        <p:spPr>
          <a:xfrm flipH="1">
            <a:off x="992778" y="0"/>
            <a:ext cx="1095940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несоответствия </a:t>
            </a:r>
          </a:p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валентности и степени окисления</a:t>
            </a:r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E757B4C-EA40-FB58-BA4D-470E757D5C39}"/>
              </a:ext>
            </a:extLst>
          </p:cNvPr>
          <p:cNvSpPr txBox="1"/>
          <p:nvPr/>
        </p:nvSpPr>
        <p:spPr>
          <a:xfrm flipH="1">
            <a:off x="992778" y="1200329"/>
            <a:ext cx="109594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1) В простых веществах</a:t>
            </a:r>
          </a:p>
          <a:p>
            <a:r>
              <a:rPr lang="ru-RU" sz="36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степень окисления равна нулю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валентность равна числу недостающих до завершения внешнего  слоя электронов;</a:t>
            </a:r>
          </a:p>
          <a:p>
            <a:endParaRPr lang="ru-RU" sz="28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 startAt="2"/>
            </a:pPr>
            <a:r>
              <a:rPr lang="ru-RU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органических веществах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валентность углерода в органических веществах </a:t>
            </a:r>
          </a:p>
          <a:p>
            <a:r>
              <a:rPr lang="ru-RU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всегда равна </a:t>
            </a:r>
            <a:r>
              <a:rPr lang="en-US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IV/</a:t>
            </a:r>
            <a:r>
              <a:rPr lang="be-BY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степень окисления вокруг каждого </a:t>
            </a:r>
          </a:p>
          <a:p>
            <a:r>
              <a:rPr lang="be-BY" sz="24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углеродного атома равна нулю;</a:t>
            </a:r>
          </a:p>
          <a:p>
            <a:endParaRPr lang="be-BY" sz="2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rabicParenR" startAt="3"/>
            </a:pPr>
            <a:r>
              <a:rPr lang="be-BY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веществах с донорно-акцепторной связью</a:t>
            </a:r>
          </a:p>
          <a:p>
            <a:pPr marL="457200" indent="-457200">
              <a:buAutoNum type="arabicParenR" startAt="3"/>
            </a:pPr>
            <a:r>
              <a:rPr lang="be-BY" sz="2800" b="1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 сложных веществах, содержащих ковалентную неполярную связь</a:t>
            </a:r>
          </a:p>
          <a:p>
            <a:r>
              <a:rPr lang="be-BY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Н</a:t>
            </a:r>
            <a:r>
              <a:rPr lang="be-BY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BaO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H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FeS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CaC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N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3600" baseline="-250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др.</a:t>
            </a:r>
            <a:endParaRPr lang="ru-RU" sz="40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90776F6B-D01F-D332-DB7F-089D4A2C02C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006734" y="2165927"/>
            <a:ext cx="2646786" cy="304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665595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4080</TotalTime>
  <Words>267</Words>
  <Application>Microsoft Office PowerPoint</Application>
  <PresentationFormat>Широкоэкранный</PresentationFormat>
  <Paragraphs>44</Paragraphs>
  <Slides>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Елена</dc:creator>
  <cp:lastModifiedBy>Елена Молодцова</cp:lastModifiedBy>
  <cp:revision>27</cp:revision>
  <dcterms:created xsi:type="dcterms:W3CDTF">2023-08-14T17:29:09Z</dcterms:created>
  <dcterms:modified xsi:type="dcterms:W3CDTF">2025-10-02T20:43:46Z</dcterms:modified>
</cp:coreProperties>
</file>