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65" r:id="rId7"/>
    <p:sldId id="259" r:id="rId8"/>
    <p:sldId id="264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361EB-184F-AA97-F852-66ABCCA99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D79FA6-5427-5DBE-1CBF-FEA2C3420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8C86EC-520E-30D4-02AE-D825D63DE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F194DD-2C16-979F-89E8-6824D3FF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A7504-0334-E308-207F-EA36CA5F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85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B4D70-FC79-C2C1-BD9C-2FF36DA57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C1C955-333A-E367-DF8B-A85BE5986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885E98-4DEA-DF1B-E522-000221410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1D9DD-2759-1373-6372-97437EBA6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28217-52A3-F0A6-CFAB-7B569AA9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072461-66A7-7CF7-2459-FCDC735A2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40D65E-8227-013C-8B65-C4BC03EA8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5F781F-79FA-96FE-CD98-0367F00B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F4AC62-4D79-CFAC-4728-DBE6E7B15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D6E5CC-851C-D9E9-9124-201DCB64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91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5D8BD-C233-1212-F3BB-D8C99A425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EF6589-D074-A44B-FEDC-2186678AC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C4D57D-245F-92CA-40A6-E55A477E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887570-CD5D-4456-28F8-C972D9DB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572385-3C67-6220-5FF2-83AD97DB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124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E2B8C-44A2-9D8B-9240-DE5669E52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5F0742-A802-DE72-3E3E-8D2EB4799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FD0C5-082F-A5E4-2542-357836F9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19F52-A451-256D-8391-D97FED12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296B7-AB6E-48B3-9105-B90C86861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53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B583F-CE92-8071-1A40-AE2C9301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50140D-14D6-7D42-4867-71A90AEF1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A3EA1D-C2CC-F01C-2990-FD66EB078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77F1D-42DC-0EDA-6952-FDD9DC1D2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F1AFA-D672-B7FD-766E-33D661FB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5F823-0468-6B5D-55D7-A32C2DFC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6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0FF0F-0E0F-402B-3D02-38C48AE3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EAA8BD-A212-D9D1-9531-B0E1AE4F1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EE007C-AF6C-DEE7-534B-485EB2AF3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B4ED8C-6065-D3C2-FB59-EBC45C52B7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27C1E2-F122-4755-91C2-D5FA2F579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D418D00-0131-CE2F-E73B-68D5E79F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8B09B3-3F9F-98B3-5ABE-9C463C74F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D0D8DE-7334-959C-CF9F-2A641D18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96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0D7D0-9CB0-1509-C2B2-54EE36D4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C15F8C-FD41-BA22-B6A5-904837C76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DFF579-F14E-31B8-4C79-CAEE1A35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BE83C2-0980-3E96-4131-DAF88FE1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BCCDC7-1457-3D7C-926A-EA2263A54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A49FAC-B6EA-911A-6BFD-42F240D9E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FB34E2-A9D3-3428-5548-B7D8D3D8B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3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EF9AF-E936-E161-D402-79B9660E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4E282-BD3D-2FD5-0216-580FA6548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B23873-CB91-5D06-9B88-770921B78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D4FE67-25E4-1A62-21A4-47A56AF9D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E473A-09FC-AB65-596D-F587D4A6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B39E4-66AD-5360-CEDA-963A395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C2828B-5B34-2557-10E6-F844F010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E487AA-BDE3-BD9C-9E07-0DD9E3680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043D76-77C8-289A-8A40-CBE3F8662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26DDE-EF31-B0D2-290A-0F7B0FF0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7A62A-CA31-EE2C-4CB3-2BDA1D68C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415B91-0164-6A9E-2638-A84BA900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1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44BA5-675B-F17C-C389-0AF6ED5FA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E91395-DF93-2F00-9184-8A7CDC915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AF437-BF21-908B-7351-0BE8127A9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09D1-95E2-4958-93B3-74E485DFA8E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3D40AE-1CD8-26FF-FBBF-929147847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68E1D9-4A42-9EF9-E065-AF183B1BB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353C-D601-42D3-921D-FCB84BAA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3ECBC-886A-A10F-024C-67AE1AFC629C}"/>
              </a:ext>
            </a:extLst>
          </p:cNvPr>
          <p:cNvSpPr txBox="1"/>
          <p:nvPr/>
        </p:nvSpPr>
        <p:spPr>
          <a:xfrm flipH="1">
            <a:off x="1117136" y="-36744"/>
            <a:ext cx="10382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Химические понятия и определения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853645-C088-9805-A559-14709CFE4889}"/>
              </a:ext>
            </a:extLst>
          </p:cNvPr>
          <p:cNvSpPr txBox="1"/>
          <p:nvPr/>
        </p:nvSpPr>
        <p:spPr>
          <a:xfrm flipH="1">
            <a:off x="1020155" y="572440"/>
            <a:ext cx="1095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 о веществах, их свойствах и превращениях.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AEFA3-85E4-BD2E-C953-2AB51CA149D2}"/>
              </a:ext>
            </a:extLst>
          </p:cNvPr>
          <p:cNvSpPr txBox="1"/>
          <p:nvPr/>
        </p:nvSpPr>
        <p:spPr>
          <a:xfrm flipH="1">
            <a:off x="900081" y="1474012"/>
            <a:ext cx="112919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Атом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мельчайшая химически неделимая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электронейтральная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частица, состоящая из положительно заряженного ядра и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 заряженных электронов. 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F2F1EDE-EB11-B67A-E07B-BB462012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4597383"/>
            <a:ext cx="2798618" cy="209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9F234-5332-7EDD-85A5-9665D679967B}"/>
              </a:ext>
            </a:extLst>
          </p:cNvPr>
          <p:cNvSpPr txBox="1"/>
          <p:nvPr/>
        </p:nvSpPr>
        <p:spPr>
          <a:xfrm flipH="1">
            <a:off x="900081" y="3281919"/>
            <a:ext cx="112919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элемент –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атомов с одинаковым положительным зарядом ядра.       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803EE1E8-EE25-708B-66D7-9D4ABABD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172" y="2533081"/>
            <a:ext cx="1686318" cy="96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C9792F-F3D4-3C2D-91AD-9BF694675E65}"/>
              </a:ext>
            </a:extLst>
          </p:cNvPr>
          <p:cNvSpPr txBox="1"/>
          <p:nvPr/>
        </p:nvSpPr>
        <p:spPr>
          <a:xfrm>
            <a:off x="10049164" y="3766386"/>
            <a:ext cx="16994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</a:p>
        </p:txBody>
      </p:sp>
    </p:spTree>
    <p:extLst>
      <p:ext uri="{BB962C8B-B14F-4D97-AF65-F5344CB8AC3E}">
        <p14:creationId xmlns:p14="http://schemas.microsoft.com/office/powerpoint/2010/main" val="350920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0A60A3-0236-8EDA-E200-88AE88892A4B}"/>
              </a:ext>
            </a:extLst>
          </p:cNvPr>
          <p:cNvSpPr txBox="1"/>
          <p:nvPr/>
        </p:nvSpPr>
        <p:spPr>
          <a:xfrm flipH="1">
            <a:off x="1020155" y="646331"/>
            <a:ext cx="10959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наименьшая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электронейтральная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частица вещества, способная существовать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и сохраняющая его химические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3AEC9-E801-A691-11D8-00E6EACFFFD5}"/>
              </a:ext>
            </a:extLst>
          </p:cNvPr>
          <p:cNvSpPr txBox="1"/>
          <p:nvPr/>
        </p:nvSpPr>
        <p:spPr>
          <a:xfrm flipH="1">
            <a:off x="1020155" y="2943600"/>
            <a:ext cx="10959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Ион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заряженная частица.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17D134-EBF9-0E07-AA0F-80E92FE837ED}"/>
              </a:ext>
            </a:extLst>
          </p:cNvPr>
          <p:cNvSpPr txBox="1"/>
          <p:nvPr/>
        </p:nvSpPr>
        <p:spPr>
          <a:xfrm>
            <a:off x="1347066" y="3589931"/>
            <a:ext cx="62714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Катион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положительный ион.</a:t>
            </a:r>
          </a:p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Анион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отрицательный ион.</a:t>
            </a:r>
            <a:endParaRPr lang="ru-RU" sz="3200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A019F1A2-6219-C444-D876-7E521398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77" y="819942"/>
            <a:ext cx="2041455" cy="19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74A80481-3076-44DC-BBC0-5CA65D34A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/>
        </p:blipFill>
        <p:spPr bwMode="auto">
          <a:xfrm>
            <a:off x="8181108" y="3987597"/>
            <a:ext cx="3803589" cy="222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2ED42E-038E-6BE1-C0CD-BFFFB056BFD2}"/>
              </a:ext>
            </a:extLst>
          </p:cNvPr>
          <p:cNvSpPr txBox="1"/>
          <p:nvPr/>
        </p:nvSpPr>
        <p:spPr>
          <a:xfrm flipH="1">
            <a:off x="2645755" y="4691383"/>
            <a:ext cx="140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Ионы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23BD60-3B1D-8704-8BE5-610496B2FE9A}"/>
              </a:ext>
            </a:extLst>
          </p:cNvPr>
          <p:cNvSpPr txBox="1"/>
          <p:nvPr/>
        </p:nvSpPr>
        <p:spPr>
          <a:xfrm flipH="1">
            <a:off x="1020155" y="5325470"/>
            <a:ext cx="10959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одноэлементные           многоэлементные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88121A-543A-A1F2-06B0-35A56EC8B960}"/>
              </a:ext>
            </a:extLst>
          </p:cNvPr>
          <p:cNvSpPr txBox="1"/>
          <p:nvPr/>
        </p:nvSpPr>
        <p:spPr>
          <a:xfrm flipH="1">
            <a:off x="1020155" y="5971801"/>
            <a:ext cx="10959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      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1656057-2F10-A552-03D0-0D523D3958B3}"/>
              </a:ext>
            </a:extLst>
          </p:cNvPr>
          <p:cNvCxnSpPr/>
          <p:nvPr/>
        </p:nvCxnSpPr>
        <p:spPr>
          <a:xfrm flipH="1">
            <a:off x="2179782" y="5325470"/>
            <a:ext cx="465973" cy="142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B1FFE6C-27CD-7EBA-3B35-5166181263D4}"/>
              </a:ext>
            </a:extLst>
          </p:cNvPr>
          <p:cNvCxnSpPr/>
          <p:nvPr/>
        </p:nvCxnSpPr>
        <p:spPr>
          <a:xfrm>
            <a:off x="3768436" y="5325470"/>
            <a:ext cx="1145309" cy="121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816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361" y="-387927"/>
            <a:ext cx="12467360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93BF06-8D55-77CF-12D5-2121DA05DF19}"/>
              </a:ext>
            </a:extLst>
          </p:cNvPr>
          <p:cNvSpPr txBox="1"/>
          <p:nvPr/>
        </p:nvSpPr>
        <p:spPr>
          <a:xfrm flipH="1">
            <a:off x="964736" y="21153"/>
            <a:ext cx="10959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вещество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устойчивая совокупность частиц (атомов, молекул, ионов), обладающая при данных условиях определенным набором физических и химических свойств.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A2A722-BC64-7014-865D-F33C2C841CD0}"/>
              </a:ext>
            </a:extLst>
          </p:cNvPr>
          <p:cNvSpPr txBox="1"/>
          <p:nvPr/>
        </p:nvSpPr>
        <p:spPr>
          <a:xfrm flipH="1">
            <a:off x="3904441" y="1769919"/>
            <a:ext cx="4383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= признаки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A98E9-649A-579E-B865-B7D7041ED717}"/>
              </a:ext>
            </a:extLst>
          </p:cNvPr>
          <p:cNvSpPr txBox="1"/>
          <p:nvPr/>
        </p:nvSpPr>
        <p:spPr>
          <a:xfrm flipH="1">
            <a:off x="1330036" y="2481221"/>
            <a:ext cx="1059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свойства  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Химические свойства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DA72C-B5F6-9DCD-0D96-54D6A7B3E270}"/>
              </a:ext>
            </a:extLst>
          </p:cNvPr>
          <p:cNvSpPr txBox="1"/>
          <p:nvPr/>
        </p:nvSpPr>
        <p:spPr>
          <a:xfrm flipH="1">
            <a:off x="1330036" y="2877106"/>
            <a:ext cx="10118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изменяется                   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превращается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вещество                          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другое новое вещество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5C0B16E-E422-E02F-2494-A53B11ABBB3C}"/>
              </a:ext>
            </a:extLst>
          </p:cNvPr>
          <p:cNvCxnSpPr/>
          <p:nvPr/>
        </p:nvCxnSpPr>
        <p:spPr>
          <a:xfrm flipH="1">
            <a:off x="3882964" y="2393046"/>
            <a:ext cx="613755" cy="140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168AEA5E-EC54-AAA2-194C-1E28B37E333F}"/>
              </a:ext>
            </a:extLst>
          </p:cNvPr>
          <p:cNvCxnSpPr/>
          <p:nvPr/>
        </p:nvCxnSpPr>
        <p:spPr>
          <a:xfrm>
            <a:off x="7437813" y="2341680"/>
            <a:ext cx="637310" cy="188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62885AD-36C4-ABF0-0E41-87C88E213EF3}"/>
              </a:ext>
            </a:extLst>
          </p:cNvPr>
          <p:cNvSpPr txBox="1"/>
          <p:nvPr/>
        </p:nvSpPr>
        <p:spPr>
          <a:xfrm flipH="1">
            <a:off x="708659" y="3633930"/>
            <a:ext cx="124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E03A99-E0DD-16F4-712D-03A741A1444E}"/>
              </a:ext>
            </a:extLst>
          </p:cNvPr>
          <p:cNvSpPr txBox="1"/>
          <p:nvPr/>
        </p:nvSpPr>
        <p:spPr>
          <a:xfrm flipH="1">
            <a:off x="1892991" y="3628687"/>
            <a:ext cx="40228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агрегатное состояние, цвет,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запах, вкус, растворимость,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 кипения и плавления,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плотность, теплопроводность,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электропроводность и др.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D381F5-69DE-703E-6678-DBDE5422EB5D}"/>
              </a:ext>
            </a:extLst>
          </p:cNvPr>
          <p:cNvSpPr txBox="1"/>
          <p:nvPr/>
        </p:nvSpPr>
        <p:spPr>
          <a:xfrm flipH="1">
            <a:off x="7564118" y="3689927"/>
            <a:ext cx="4022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+ 3H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2NH</a:t>
            </a:r>
            <a:r>
              <a:rPr lang="en-US" sz="32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</a:t>
            </a:r>
            <a:endParaRPr lang="ru-RU" sz="3200" b="1" baseline="-25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A60EAF-AA5D-B77A-83DE-FDB22A3CE680}"/>
              </a:ext>
            </a:extLst>
          </p:cNvPr>
          <p:cNvSpPr txBox="1"/>
          <p:nvPr/>
        </p:nvSpPr>
        <p:spPr>
          <a:xfrm flipH="1">
            <a:off x="1260300" y="5237819"/>
            <a:ext cx="1059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явления                    Химические явления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675A5F-D35A-EF6D-71F4-24E85F2DBA44}"/>
              </a:ext>
            </a:extLst>
          </p:cNvPr>
          <p:cNvSpPr txBox="1"/>
          <p:nvPr/>
        </p:nvSpPr>
        <p:spPr>
          <a:xfrm flipH="1">
            <a:off x="721586" y="5615491"/>
            <a:ext cx="1242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DE6A9A-4E4C-0507-C8FC-2DAD923FABE0}"/>
              </a:ext>
            </a:extLst>
          </p:cNvPr>
          <p:cNvSpPr txBox="1"/>
          <p:nvPr/>
        </p:nvSpPr>
        <p:spPr>
          <a:xfrm flipH="1">
            <a:off x="1382681" y="5816998"/>
            <a:ext cx="5006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плавление, испарение,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конденсация, ядерные реакции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582BE2-BADA-EA07-88EE-D81604AE8955}"/>
              </a:ext>
            </a:extLst>
          </p:cNvPr>
          <p:cNvSpPr txBox="1"/>
          <p:nvPr/>
        </p:nvSpPr>
        <p:spPr>
          <a:xfrm flipH="1">
            <a:off x="6209840" y="5753990"/>
            <a:ext cx="500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AF7474-91FB-690B-07BF-6BB7975482A4}"/>
              </a:ext>
            </a:extLst>
          </p:cNvPr>
          <p:cNvSpPr txBox="1"/>
          <p:nvPr/>
        </p:nvSpPr>
        <p:spPr>
          <a:xfrm flipH="1">
            <a:off x="6209839" y="6219622"/>
            <a:ext cx="5006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Признаки:</a:t>
            </a:r>
          </a:p>
        </p:txBody>
      </p:sp>
    </p:spTree>
    <p:extLst>
      <p:ext uri="{BB962C8B-B14F-4D97-AF65-F5344CB8AC3E}">
        <p14:creationId xmlns:p14="http://schemas.microsoft.com/office/powerpoint/2010/main" val="117781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9D8B67-8ECB-1992-0633-18B1A9F4AD41}"/>
              </a:ext>
            </a:extLst>
          </p:cNvPr>
          <p:cNvSpPr txBox="1"/>
          <p:nvPr/>
        </p:nvSpPr>
        <p:spPr>
          <a:xfrm flipH="1">
            <a:off x="1045785" y="0"/>
            <a:ext cx="1114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(молекулярная формула и формульная единица)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64A5EE-C322-E1D7-A9E5-E4628DE7B5A2}"/>
              </a:ext>
            </a:extLst>
          </p:cNvPr>
          <p:cNvSpPr txBox="1"/>
          <p:nvPr/>
        </p:nvSpPr>
        <p:spPr>
          <a:xfrm flipH="1">
            <a:off x="1045785" y="1744845"/>
            <a:ext cx="8176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и сложные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0C1A7-0099-7E5E-4224-F49D6FC63BE8}"/>
              </a:ext>
            </a:extLst>
          </p:cNvPr>
          <p:cNvSpPr txBox="1"/>
          <p:nvPr/>
        </p:nvSpPr>
        <p:spPr>
          <a:xfrm flipH="1">
            <a:off x="3119348" y="925877"/>
            <a:ext cx="2108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51AF9-9C94-B362-F033-08C149C321D0}"/>
              </a:ext>
            </a:extLst>
          </p:cNvPr>
          <p:cNvSpPr txBox="1"/>
          <p:nvPr/>
        </p:nvSpPr>
        <p:spPr>
          <a:xfrm flipH="1">
            <a:off x="7655674" y="925877"/>
            <a:ext cx="210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DCC6912-AFC0-2D7D-70C3-43CF52DCD365}"/>
              </a:ext>
            </a:extLst>
          </p:cNvPr>
          <p:cNvCxnSpPr/>
          <p:nvPr/>
        </p:nvCxnSpPr>
        <p:spPr>
          <a:xfrm>
            <a:off x="2715491" y="646331"/>
            <a:ext cx="471054" cy="369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E3E292B-1ED3-3064-D6EF-135DAFA14188}"/>
              </a:ext>
            </a:extLst>
          </p:cNvPr>
          <p:cNvCxnSpPr/>
          <p:nvPr/>
        </p:nvCxnSpPr>
        <p:spPr>
          <a:xfrm>
            <a:off x="2909455" y="601270"/>
            <a:ext cx="5015345" cy="324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811DDF7-9F30-00E6-AC26-C4651571A969}"/>
              </a:ext>
            </a:extLst>
          </p:cNvPr>
          <p:cNvCxnSpPr/>
          <p:nvPr/>
        </p:nvCxnSpPr>
        <p:spPr>
          <a:xfrm>
            <a:off x="3119348" y="240145"/>
            <a:ext cx="6490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360332-1BF3-897F-1C64-6EA26611218B}"/>
              </a:ext>
            </a:extLst>
          </p:cNvPr>
          <p:cNvSpPr txBox="1"/>
          <p:nvPr/>
        </p:nvSpPr>
        <p:spPr>
          <a:xfrm flipH="1">
            <a:off x="1193565" y="2512950"/>
            <a:ext cx="4736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Аллотропия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явление существования для одного химического элемента нескольких разных простых веществ.</a:t>
            </a:r>
          </a:p>
        </p:txBody>
      </p:sp>
      <p:sp>
        <p:nvSpPr>
          <p:cNvPr id="14" name="Взрыв: 14 точек 13">
            <a:extLst>
              <a:ext uri="{FF2B5EF4-FFF2-40B4-BE49-F238E27FC236}">
                <a16:creationId xmlns:a16="http://schemas.microsoft.com/office/drawing/2014/main" id="{77EBDA04-045F-BE26-3B02-E5183964BAB2}"/>
              </a:ext>
            </a:extLst>
          </p:cNvPr>
          <p:cNvSpPr/>
          <p:nvPr/>
        </p:nvSpPr>
        <p:spPr>
          <a:xfrm rot="20919076">
            <a:off x="6609889" y="1252768"/>
            <a:ext cx="6897019" cy="2771859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0608D2-4E83-8CA1-EC99-9C1926FA6D4F}"/>
              </a:ext>
            </a:extLst>
          </p:cNvPr>
          <p:cNvSpPr txBox="1"/>
          <p:nvPr/>
        </p:nvSpPr>
        <p:spPr>
          <a:xfrm rot="20360271" flipH="1">
            <a:off x="7353242" y="2024160"/>
            <a:ext cx="5290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??????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простых веществ ~ в 5 раз больше,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химических элементов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D7332C-0793-ACCB-02C8-47F0DB9C2895}"/>
              </a:ext>
            </a:extLst>
          </p:cNvPr>
          <p:cNvSpPr txBox="1"/>
          <p:nvPr/>
        </p:nvSpPr>
        <p:spPr>
          <a:xfrm>
            <a:off x="1154556" y="4221640"/>
            <a:ext cx="37298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О, 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S, P, </a:t>
            </a: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561939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3ECBC-886A-A10F-024C-67AE1AFC629C}"/>
              </a:ext>
            </a:extLst>
          </p:cNvPr>
          <p:cNvSpPr txBox="1"/>
          <p:nvPr/>
        </p:nvSpPr>
        <p:spPr>
          <a:xfrm flipH="1">
            <a:off x="3817098" y="0"/>
            <a:ext cx="435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вещества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ECFC0-3683-8EA9-D0EB-7D9B56A309EE}"/>
              </a:ext>
            </a:extLst>
          </p:cNvPr>
          <p:cNvSpPr txBox="1"/>
          <p:nvPr/>
        </p:nvSpPr>
        <p:spPr>
          <a:xfrm flipH="1">
            <a:off x="1205978" y="568960"/>
            <a:ext cx="4356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молекулярного строения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37186-1C8D-FCB3-4FAF-B8A8390A22FF}"/>
              </a:ext>
            </a:extLst>
          </p:cNvPr>
          <p:cNvSpPr txBox="1"/>
          <p:nvPr/>
        </p:nvSpPr>
        <p:spPr>
          <a:xfrm flipH="1">
            <a:off x="6629690" y="568960"/>
            <a:ext cx="47190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немолекулярного строения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2054E0FC-FFA1-8A7B-FAF7-4B9DC00DF517}"/>
              </a:ext>
            </a:extLst>
          </p:cNvPr>
          <p:cNvCxnSpPr/>
          <p:nvPr/>
        </p:nvCxnSpPr>
        <p:spPr>
          <a:xfrm flipH="1">
            <a:off x="3423920" y="568960"/>
            <a:ext cx="84328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83ED8FA7-55AD-618B-7C1E-F78FBE7E6F85}"/>
              </a:ext>
            </a:extLst>
          </p:cNvPr>
          <p:cNvCxnSpPr/>
          <p:nvPr/>
        </p:nvCxnSpPr>
        <p:spPr>
          <a:xfrm>
            <a:off x="7894320" y="568960"/>
            <a:ext cx="741680" cy="152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A57AD7-BEA9-B163-1BBF-23DAD6D72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1678246"/>
            <a:ext cx="10414000" cy="50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6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3ECBC-886A-A10F-024C-67AE1AFC629C}"/>
              </a:ext>
            </a:extLst>
          </p:cNvPr>
          <p:cNvSpPr txBox="1"/>
          <p:nvPr/>
        </p:nvSpPr>
        <p:spPr>
          <a:xfrm flipH="1">
            <a:off x="1191027" y="0"/>
            <a:ext cx="975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вещества </a:t>
            </a:r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индивидуальные вещества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18E2CA-A6F9-2361-AD19-7DE1AC4C2914}"/>
              </a:ext>
            </a:extLst>
          </p:cNvPr>
          <p:cNvSpPr txBox="1"/>
          <p:nvPr/>
        </p:nvSpPr>
        <p:spPr>
          <a:xfrm flipH="1">
            <a:off x="1119617" y="646331"/>
            <a:ext cx="11072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ru-RU" sz="3600" b="1" dirty="0">
                <a:solidFill>
                  <a:srgbClr val="C947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Смеси</a:t>
            </a:r>
          </a:p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системы, состоящие из двух и более веществ (компонентов).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4514C1-A88F-50CA-2ED5-87118CDEEBCF}"/>
              </a:ext>
            </a:extLst>
          </p:cNvPr>
          <p:cNvSpPr txBox="1"/>
          <p:nvPr/>
        </p:nvSpPr>
        <p:spPr>
          <a:xfrm flipH="1">
            <a:off x="1191027" y="1785104"/>
            <a:ext cx="4093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Однородные смеси</a:t>
            </a:r>
          </a:p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- гомогенные 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E4BC20-6FB3-9B54-E087-55F0BAECA441}"/>
              </a:ext>
            </a:extLst>
          </p:cNvPr>
          <p:cNvSpPr txBox="1"/>
          <p:nvPr/>
        </p:nvSpPr>
        <p:spPr>
          <a:xfrm flipH="1">
            <a:off x="6907649" y="1785104"/>
            <a:ext cx="4349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Неоднородные смеси</a:t>
            </a:r>
          </a:p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- гетерогенные -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5BFA0D4-0ED6-F1B8-2F67-76F1D8867061}"/>
              </a:ext>
            </a:extLst>
          </p:cNvPr>
          <p:cNvCxnSpPr/>
          <p:nvPr/>
        </p:nvCxnSpPr>
        <p:spPr>
          <a:xfrm flipH="1">
            <a:off x="3535680" y="1785104"/>
            <a:ext cx="1351280" cy="135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C254ADC-2D51-6C07-F604-BCAE92408E06}"/>
              </a:ext>
            </a:extLst>
          </p:cNvPr>
          <p:cNvCxnSpPr/>
          <p:nvPr/>
        </p:nvCxnSpPr>
        <p:spPr>
          <a:xfrm>
            <a:off x="7051040" y="1785104"/>
            <a:ext cx="1473200" cy="135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41975C9-088E-1519-AF64-CE28448CF7A8}"/>
              </a:ext>
            </a:extLst>
          </p:cNvPr>
          <p:cNvSpPr txBox="1"/>
          <p:nvPr/>
        </p:nvSpPr>
        <p:spPr>
          <a:xfrm flipH="1">
            <a:off x="1191027" y="2923877"/>
            <a:ext cx="2253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(растворы)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F20350-BE7E-2A58-DFBD-265C358D499D}"/>
              </a:ext>
            </a:extLst>
          </p:cNvPr>
          <p:cNvSpPr txBox="1"/>
          <p:nvPr/>
        </p:nvSpPr>
        <p:spPr>
          <a:xfrm flipH="1">
            <a:off x="7051040" y="2985433"/>
            <a:ext cx="44675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суспензии (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ж.)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эмульсии (ж. – ж.)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пены  (г. – ж.)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аэрозоли (ж. – г.; </a:t>
            </a:r>
            <a:r>
              <a:rPr lang="ru-RU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г.) 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6059B0-A419-7984-7F78-96A88C5BD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50" y="3712448"/>
            <a:ext cx="4703750" cy="28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40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2F2CE-827C-2606-B023-9C98A8566935}"/>
              </a:ext>
            </a:extLst>
          </p:cNvPr>
          <p:cNvSpPr txBox="1"/>
          <p:nvPr/>
        </p:nvSpPr>
        <p:spPr>
          <a:xfrm flipH="1">
            <a:off x="3251200" y="-148490"/>
            <a:ext cx="601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разделения смесей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B969FD-BF11-9640-0078-50D3E851C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080" y="487681"/>
            <a:ext cx="9265159" cy="628904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1DEA1AF-4023-44FE-936C-75593C8402F9}"/>
              </a:ext>
            </a:extLst>
          </p:cNvPr>
          <p:cNvSpPr/>
          <p:nvPr/>
        </p:nvSpPr>
        <p:spPr>
          <a:xfrm>
            <a:off x="1910080" y="6177280"/>
            <a:ext cx="1422400" cy="59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90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53ECBC-886A-A10F-024C-67AE1AFC629C}"/>
              </a:ext>
            </a:extLst>
          </p:cNvPr>
          <p:cNvSpPr txBox="1"/>
          <p:nvPr/>
        </p:nvSpPr>
        <p:spPr>
          <a:xfrm flipH="1">
            <a:off x="1058947" y="0"/>
            <a:ext cx="109298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Химическое количество вещества –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физическая величина, пропорциональная числу структурных единиц (атомов, молекул, ФЕ), составляющих данную порцию вещества.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156F76-1F04-62E4-8CFC-66402A250CD7}"/>
              </a:ext>
            </a:extLst>
          </p:cNvPr>
          <p:cNvSpPr txBox="1"/>
          <p:nvPr/>
        </p:nvSpPr>
        <p:spPr>
          <a:xfrm flipH="1">
            <a:off x="1058947" y="2123658"/>
            <a:ext cx="1092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Моль –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единица химического количества.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C6239C1-E6A0-1FD8-CAFD-725026DD2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62" y="4573329"/>
            <a:ext cx="2909641" cy="189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B9374F0-755B-C18D-4188-616FFB5BC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8" b="13206"/>
          <a:stretch/>
        </p:blipFill>
        <p:spPr bwMode="auto">
          <a:xfrm>
            <a:off x="4772660" y="4573329"/>
            <a:ext cx="2646679" cy="202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0DC49E-D188-E54F-C761-6B33780E07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0357" y="3463599"/>
            <a:ext cx="4074648" cy="3165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951AB48-2076-229F-81AD-8603F7891EFD}"/>
              </a:ext>
            </a:extLst>
          </p:cNvPr>
          <p:cNvSpPr txBox="1"/>
          <p:nvPr/>
        </p:nvSpPr>
        <p:spPr>
          <a:xfrm>
            <a:off x="955040" y="2769989"/>
            <a:ext cx="89306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 пачка бумаги 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порция  - 500 листов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l" rtl="0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 лоток яиц        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 1 порция  - 10 штук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l" rtl="0"/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 моль вещества -  1 порция  - 6,02 </a:t>
            </a:r>
            <a:r>
              <a:rPr lang="ru-RU" sz="2800" b="0" i="0" u="none" strike="no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10</a:t>
            </a:r>
            <a:r>
              <a:rPr lang="ru-RU" sz="2800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23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частиц</a:t>
            </a:r>
            <a:endParaRPr lang="en-US" sz="2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2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F6688613-336C-45A5-3303-2C5C2FF9C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0" y="-387927"/>
            <a:ext cx="12393469" cy="815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65E888-9C59-5517-6D40-8FCDFA58A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60" y="223520"/>
            <a:ext cx="10367116" cy="622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818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370</Words>
  <Application>Microsoft Office PowerPoint</Application>
  <PresentationFormat>Широкоэкранный</PresentationFormat>
  <Paragraphs>66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 Молодцова</cp:lastModifiedBy>
  <cp:revision>10</cp:revision>
  <dcterms:created xsi:type="dcterms:W3CDTF">2023-08-14T17:29:09Z</dcterms:created>
  <dcterms:modified xsi:type="dcterms:W3CDTF">2025-10-10T19:36:50Z</dcterms:modified>
</cp:coreProperties>
</file>