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5" r:id="rId2"/>
    <p:sldId id="309" r:id="rId3"/>
    <p:sldId id="311" r:id="rId4"/>
    <p:sldId id="310" r:id="rId5"/>
    <p:sldId id="312" r:id="rId6"/>
    <p:sldId id="30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B71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097" autoAdjust="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CAC0-9E25-4FF6-8060-B5DF70978D76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D2028-8B2B-4F86-A7EF-BA2352FE0D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5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10. Классификация химических реакций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584D7-8484-F48D-0D51-C193828273FC}"/>
              </a:ext>
            </a:extLst>
          </p:cNvPr>
          <p:cNvSpPr txBox="1"/>
          <p:nvPr/>
        </p:nvSpPr>
        <p:spPr>
          <a:xfrm flipH="1">
            <a:off x="855154" y="568584"/>
            <a:ext cx="1146615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  По числу исходных веществ и продуктов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соединение;           - разложение;            - замещение;               - обмен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  По изменению степени окисления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окислительно-восстановительные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 окислительно-восстановительные реакции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  По тепловому эффекту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экзотермические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эндотермические реакции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  По использованию катализатора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каталитические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некаталитические реакции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  По обратимости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обратимые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необратимые реакции</a:t>
            </a:r>
          </a:p>
          <a:p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  По наличию границы раздела фаз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гомогенные реакции</a:t>
            </a:r>
          </a:p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гетерогенные реакции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Взрыв: 14 точек 38">
            <a:extLst>
              <a:ext uri="{FF2B5EF4-FFF2-40B4-BE49-F238E27FC236}">
                <a16:creationId xmlns:a16="http://schemas.microsoft.com/office/drawing/2014/main" id="{8F9D49FF-9E39-CA3F-933F-EF5B61A0D4D5}"/>
              </a:ext>
            </a:extLst>
          </p:cNvPr>
          <p:cNvSpPr/>
          <p:nvPr/>
        </p:nvSpPr>
        <p:spPr>
          <a:xfrm rot="173074">
            <a:off x="5827310" y="661936"/>
            <a:ext cx="7691456" cy="6775503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5067CA3-9C55-1603-21A9-CB138E2D305D}"/>
              </a:ext>
            </a:extLst>
          </p:cNvPr>
          <p:cNvSpPr txBox="1"/>
          <p:nvPr/>
        </p:nvSpPr>
        <p:spPr>
          <a:xfrm rot="20750813" flipH="1">
            <a:off x="6752778" y="2393477"/>
            <a:ext cx="6621696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Химическая реакция – это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превращение одних веществ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другие новые вещества</a:t>
            </a:r>
          </a:p>
          <a:p>
            <a:r>
              <a:rPr 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А  +  В  =  С  +  Д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исходные вещества       продукты реакции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(расходуются)      (образуются)</a:t>
            </a:r>
          </a:p>
        </p:txBody>
      </p:sp>
      <p:sp>
        <p:nvSpPr>
          <p:cNvPr id="44" name="Правая фигурная скобка 43">
            <a:extLst>
              <a:ext uri="{FF2B5EF4-FFF2-40B4-BE49-F238E27FC236}">
                <a16:creationId xmlns:a16="http://schemas.microsoft.com/office/drawing/2014/main" id="{A62630C3-2F9D-C5D3-4815-695A023B9C57}"/>
              </a:ext>
            </a:extLst>
          </p:cNvPr>
          <p:cNvSpPr/>
          <p:nvPr/>
        </p:nvSpPr>
        <p:spPr>
          <a:xfrm rot="4467064">
            <a:off x="7837641" y="4096098"/>
            <a:ext cx="425505" cy="1629111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авая фигурная скобка 51">
            <a:extLst>
              <a:ext uri="{FF2B5EF4-FFF2-40B4-BE49-F238E27FC236}">
                <a16:creationId xmlns:a16="http://schemas.microsoft.com/office/drawing/2014/main" id="{6E589D8D-E0DB-08AF-5333-8F612725C649}"/>
              </a:ext>
            </a:extLst>
          </p:cNvPr>
          <p:cNvSpPr/>
          <p:nvPr/>
        </p:nvSpPr>
        <p:spPr>
          <a:xfrm rot="4467064">
            <a:off x="9850873" y="3518037"/>
            <a:ext cx="425505" cy="1629111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3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12174" y="0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химических реакций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584D7-8484-F48D-0D51-C193828273FC}"/>
              </a:ext>
            </a:extLst>
          </p:cNvPr>
          <p:cNvSpPr txBox="1"/>
          <p:nvPr/>
        </p:nvSpPr>
        <p:spPr>
          <a:xfrm flipH="1">
            <a:off x="855154" y="568584"/>
            <a:ext cx="1146615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  По числу исходных веществ и продуктов реакции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соединение: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S + 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CaO + 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разложение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  2KMnO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→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MnO</a:t>
            </a:r>
            <a:r>
              <a:rPr kumimoji="0" lang="en-US" sz="2800" b="1" i="0" u="none" strike="noStrike" kern="1200" cap="none" spc="0" normalizeH="0" baseline="-2500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 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2NaHCO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Na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O;       BaCO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n-US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BaO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CO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замещение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    </a:t>
            </a:r>
            <a:r>
              <a:rPr lang="en-US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CuO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→ Cu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O;   Fe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→ FeSO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обмен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NaOH + HCl → NaCl + 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  По изменению степени окисления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окислительно-восстановительные реакции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Если есть простое вещество – всегда ОВР;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2) Замещение – всегда ОВР.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 окислительно-восстановительные реакции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Кислотно-основные взаимодействия - всегда  не ОВР;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2) Обмен – всегда не ОВР.</a:t>
            </a:r>
          </a:p>
          <a:p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2451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химических реакций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584D7-8484-F48D-0D51-C193828273FC}"/>
              </a:ext>
            </a:extLst>
          </p:cNvPr>
          <p:cNvSpPr txBox="1"/>
          <p:nvPr/>
        </p:nvSpPr>
        <p:spPr>
          <a:xfrm flipH="1">
            <a:off x="855154" y="568584"/>
            <a:ext cx="11466154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  По тепловому эффекту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экзотермические реакции (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 ˃ 0) </a:t>
            </a: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N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2NH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Q</a:t>
            </a: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эндотермические реакции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(Q ˂ 0)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N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2NO - Q</a:t>
            </a:r>
          </a:p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  По использованию катализатора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каталитические реакции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e-BY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t, P, </a:t>
            </a:r>
            <a:r>
              <a:rPr lang="be-BY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кат.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be-BY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кат.</a:t>
            </a:r>
            <a:endParaRPr lang="en-US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2SO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;                    2H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2H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 + 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be-BY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t, P, </a:t>
            </a:r>
            <a:r>
              <a:rPr lang="be-BY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кат. </a:t>
            </a:r>
            <a:endParaRPr 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4NH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+ 5O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4NO + 6H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некаталитические реакции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en-US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4NH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+ 3O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↔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+ 6H</a:t>
            </a:r>
            <a:r>
              <a:rPr lang="en-US" sz="28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A2BBDF-E059-7E89-6209-9FE5D230F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4611" y="774858"/>
            <a:ext cx="2492235" cy="3170549"/>
          </a:xfrm>
          <a:prstGeom prst="rect">
            <a:avLst/>
          </a:prstGeom>
        </p:spPr>
      </p:pic>
      <p:sp>
        <p:nvSpPr>
          <p:cNvPr id="5" name="Взрыв: 14 точек 4">
            <a:extLst>
              <a:ext uri="{FF2B5EF4-FFF2-40B4-BE49-F238E27FC236}">
                <a16:creationId xmlns:a16="http://schemas.microsoft.com/office/drawing/2014/main" id="{AB0CDA4D-DBF4-5E3C-E761-2B7C079F3837}"/>
              </a:ext>
            </a:extLst>
          </p:cNvPr>
          <p:cNvSpPr/>
          <p:nvPr/>
        </p:nvSpPr>
        <p:spPr>
          <a:xfrm rot="173074">
            <a:off x="6167438" y="4304420"/>
            <a:ext cx="6410917" cy="3000536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6E4B9C-FB8B-1F9C-103B-6A6CE98FC848}"/>
              </a:ext>
            </a:extLst>
          </p:cNvPr>
          <p:cNvSpPr txBox="1"/>
          <p:nvPr/>
        </p:nvSpPr>
        <p:spPr>
          <a:xfrm rot="20750813" flipH="1">
            <a:off x="6673759" y="4979318"/>
            <a:ext cx="5025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Катализатор – это вещество, которое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ускоряет химическую реакцию,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но при этом не расходуется.    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Ингибитор– это вещество, которое 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замедляет  химическую реакцию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5494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химических реакций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584D7-8484-F48D-0D51-C193828273FC}"/>
              </a:ext>
            </a:extLst>
          </p:cNvPr>
          <p:cNvSpPr txBox="1"/>
          <p:nvPr/>
        </p:nvSpPr>
        <p:spPr>
          <a:xfrm flipH="1">
            <a:off x="855154" y="568584"/>
            <a:ext cx="11466154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   По обратимости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обратимые реакции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необратимые реакции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1) Обмен, т.к. образуется газ,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осадок или слабый электролит;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2) Если продукты не взаимодействуют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друг с другом с образованием  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исходных веществ;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3) Если при её протекании выделяется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или затрачивается большое количество энергии.</a:t>
            </a: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Взрыв: 14 точек 2">
            <a:extLst>
              <a:ext uri="{FF2B5EF4-FFF2-40B4-BE49-F238E27FC236}">
                <a16:creationId xmlns:a16="http://schemas.microsoft.com/office/drawing/2014/main" id="{A50B88AF-C24D-BDF7-B163-DC259814DFF5}"/>
              </a:ext>
            </a:extLst>
          </p:cNvPr>
          <p:cNvSpPr/>
          <p:nvPr/>
        </p:nvSpPr>
        <p:spPr>
          <a:xfrm rot="173074">
            <a:off x="4827714" y="88533"/>
            <a:ext cx="8447303" cy="4135220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C27E10-AD57-7360-4759-1326EBC4C353}"/>
              </a:ext>
            </a:extLst>
          </p:cNvPr>
          <p:cNvSpPr txBox="1"/>
          <p:nvPr/>
        </p:nvSpPr>
        <p:spPr>
          <a:xfrm rot="20750813" flipH="1">
            <a:off x="6342651" y="857214"/>
            <a:ext cx="6621696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Обратимые реакции – это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протекают одновременно в противоположных направлениях 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 НЕ заканчиваются полным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расходыванием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всех (либо одного)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исходных веществ.</a:t>
            </a:r>
          </a:p>
          <a:p>
            <a:r>
              <a:rPr lang="ru-RU" sz="1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548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химических реакций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6584D7-8484-F48D-0D51-C193828273FC}"/>
              </a:ext>
            </a:extLst>
          </p:cNvPr>
          <p:cNvSpPr txBox="1"/>
          <p:nvPr/>
        </p:nvSpPr>
        <p:spPr>
          <a:xfrm flipH="1">
            <a:off x="855154" y="568584"/>
            <a:ext cx="11466154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   По наличию границы раздела фаз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гомогенные реакции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реагирующие вещества находятся в одной 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фазе (жидкой или газообразной);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2Н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N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р-р)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+Н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р-р)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Ва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2Н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р-р)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- гетерогенные реакции 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реагирующие вещества находятся в       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фазах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жидкость + твердое вещество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р-р)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FeCl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р-р)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 + твердое вещество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О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СО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endParaRPr lang="en-US" sz="2800" b="1" baseline="-25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твердое вещество + твердое вещество</a:t>
            </a:r>
          </a:p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3FeO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2Al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3Fe</a:t>
            </a:r>
            <a:r>
              <a:rPr lang="en-US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baseline="-25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Взрыв: 14 точек 4">
            <a:extLst>
              <a:ext uri="{FF2B5EF4-FFF2-40B4-BE49-F238E27FC236}">
                <a16:creationId xmlns:a16="http://schemas.microsoft.com/office/drawing/2014/main" id="{9B9A9C50-1DD7-5A88-031B-E037BD036829}"/>
              </a:ext>
            </a:extLst>
          </p:cNvPr>
          <p:cNvSpPr/>
          <p:nvPr/>
        </p:nvSpPr>
        <p:spPr>
          <a:xfrm rot="1914336">
            <a:off x="7731230" y="1540389"/>
            <a:ext cx="4822841" cy="4006907"/>
          </a:xfrm>
          <a:prstGeom prst="irregularSeal2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6D5C2B-80C2-1977-4987-43AF1071861E}"/>
              </a:ext>
            </a:extLst>
          </p:cNvPr>
          <p:cNvSpPr txBox="1"/>
          <p:nvPr/>
        </p:nvSpPr>
        <p:spPr>
          <a:xfrm rot="1414250" flipH="1">
            <a:off x="8067498" y="2779355"/>
            <a:ext cx="43191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Гетерогенные реакции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растворение металлов и их оксидов  в  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кислотах;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горение твердых веществ</a:t>
            </a:r>
            <a:endParaRPr lang="en-US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кислороде;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взаимодействие между кислотными</a:t>
            </a:r>
            <a:endParaRPr lang="en-US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основными оксидами.</a:t>
            </a:r>
          </a:p>
          <a:p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</p:txBody>
      </p:sp>
    </p:spTree>
    <p:extLst>
      <p:ext uri="{BB962C8B-B14F-4D97-AF65-F5344CB8AC3E}">
        <p14:creationId xmlns:p14="http://schemas.microsoft.com/office/powerpoint/2010/main" val="3375979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083443" y="3689927"/>
            <a:ext cx="995422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99 – 105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с.157 - 166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890" y="4817908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24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4653</TotalTime>
  <Words>747</Words>
  <Application>Microsoft Office PowerPoint</Application>
  <PresentationFormat>Широкоэкранный</PresentationFormat>
  <Paragraphs>119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33</cp:revision>
  <dcterms:created xsi:type="dcterms:W3CDTF">2023-08-14T17:29:09Z</dcterms:created>
  <dcterms:modified xsi:type="dcterms:W3CDTF">2024-10-03T20:03:27Z</dcterms:modified>
</cp:coreProperties>
</file>