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98" r:id="rId3"/>
    <p:sldId id="299" r:id="rId4"/>
    <p:sldId id="300" r:id="rId5"/>
    <p:sldId id="261" r:id="rId6"/>
    <p:sldId id="295" r:id="rId7"/>
    <p:sldId id="257" r:id="rId8"/>
    <p:sldId id="301" r:id="rId9"/>
    <p:sldId id="296" r:id="rId10"/>
    <p:sldId id="302" r:id="rId11"/>
    <p:sldId id="258" r:id="rId12"/>
    <p:sldId id="303" r:id="rId13"/>
    <p:sldId id="259" r:id="rId14"/>
    <p:sldId id="304" r:id="rId15"/>
    <p:sldId id="260" r:id="rId16"/>
    <p:sldId id="305" r:id="rId17"/>
    <p:sldId id="306" r:id="rId18"/>
    <p:sldId id="307" r:id="rId19"/>
    <p:sldId id="263" r:id="rId20"/>
    <p:sldId id="264" r:id="rId21"/>
    <p:sldId id="266" r:id="rId22"/>
    <p:sldId id="267" r:id="rId23"/>
    <p:sldId id="269" r:id="rId24"/>
    <p:sldId id="270" r:id="rId25"/>
    <p:sldId id="308" r:id="rId26"/>
    <p:sldId id="271" r:id="rId27"/>
    <p:sldId id="272" r:id="rId28"/>
    <p:sldId id="309" r:id="rId29"/>
    <p:sldId id="273" r:id="rId30"/>
    <p:sldId id="274" r:id="rId31"/>
    <p:sldId id="275" r:id="rId32"/>
    <p:sldId id="276" r:id="rId33"/>
    <p:sldId id="277" r:id="rId34"/>
    <p:sldId id="278" r:id="rId35"/>
    <p:sldId id="279" r:id="rId36"/>
    <p:sldId id="292" r:id="rId37"/>
    <p:sldId id="293" r:id="rId38"/>
    <p:sldId id="280" r:id="rId39"/>
    <p:sldId id="281" r:id="rId40"/>
    <p:sldId id="310" r:id="rId41"/>
    <p:sldId id="282" r:id="rId42"/>
    <p:sldId id="283" r:id="rId43"/>
    <p:sldId id="284" r:id="rId44"/>
    <p:sldId id="294" r:id="rId45"/>
    <p:sldId id="285" r:id="rId46"/>
    <p:sldId id="286" r:id="rId47"/>
    <p:sldId id="287" r:id="rId48"/>
    <p:sldId id="288" r:id="rId49"/>
    <p:sldId id="311" r:id="rId50"/>
    <p:sldId id="289" r:id="rId51"/>
    <p:sldId id="312" r:id="rId52"/>
    <p:sldId id="290" r:id="rId53"/>
    <p:sldId id="291" r:id="rId54"/>
    <p:sldId id="313" r:id="rId5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6A0E-B30E-45D2-8852-1C212F0C62AB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4AB2-E8C9-42F9-B351-3BA3FDBA7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6A0E-B30E-45D2-8852-1C212F0C62AB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4AB2-E8C9-42F9-B351-3BA3FDBA7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6A0E-B30E-45D2-8852-1C212F0C62AB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4AB2-E8C9-42F9-B351-3BA3FDBA7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6A0E-B30E-45D2-8852-1C212F0C62AB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4AB2-E8C9-42F9-B351-3BA3FDBA7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6A0E-B30E-45D2-8852-1C212F0C62AB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4AB2-E8C9-42F9-B351-3BA3FDBA7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6A0E-B30E-45D2-8852-1C212F0C62AB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4AB2-E8C9-42F9-B351-3BA3FDBA7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6A0E-B30E-45D2-8852-1C212F0C62AB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4AB2-E8C9-42F9-B351-3BA3FDBA7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6A0E-B30E-45D2-8852-1C212F0C62AB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4AB2-E8C9-42F9-B351-3BA3FDBA7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6A0E-B30E-45D2-8852-1C212F0C62AB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4AB2-E8C9-42F9-B351-3BA3FDBA7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6A0E-B30E-45D2-8852-1C212F0C62AB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4AB2-E8C9-42F9-B351-3BA3FDBA7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6A0E-B30E-45D2-8852-1C212F0C62AB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24AB2-E8C9-42F9-B351-3BA3FDBA7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A6A0E-B30E-45D2-8852-1C212F0C62AB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24AB2-E8C9-42F9-B351-3BA3FDBA7C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/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Орфография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Написание глаголов и глагольных форм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/>
              <a:t> 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2013 год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Пишется Е на месте пропуска в словах:			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 он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услышИт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		    4) если вы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перепрячЕте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 часто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повторяЕмый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	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подтаЯвший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снег.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заворачИвать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2014 год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Пишется А/Я на месте пропуска в словах:	</a:t>
            </a:r>
            <a:r>
              <a:rPr lang="ru-RU" b="1" dirty="0"/>
              <a:t>		</a:t>
            </a:r>
            <a:endParaRPr lang="ru-RU" dirty="0"/>
          </a:p>
          <a:p>
            <a:pPr>
              <a:buNone/>
            </a:pPr>
            <a:r>
              <a:rPr lang="ru-RU" dirty="0"/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они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слышАт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		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4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знаЮщий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раскаЯвшийся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нарушитель;   5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они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колеблЮтся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выкачАнная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вода;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2015 год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Пишется Е на месте пропуска в словах</a:t>
            </a:r>
            <a:r>
              <a:rPr lang="ru-RU" b="1" dirty="0" smtClean="0"/>
              <a:t>:				</a:t>
            </a:r>
            <a:endParaRPr lang="ru-RU" dirty="0" smtClean="0"/>
          </a:p>
          <a:p>
            <a:pPr>
              <a:buNone/>
            </a:pPr>
            <a:r>
              <a:rPr lang="ru-RU" sz="2800" dirty="0" smtClean="0"/>
              <a:t>1) </a:t>
            </a:r>
            <a:r>
              <a:rPr lang="ru-RU" sz="2800" dirty="0" err="1" smtClean="0"/>
              <a:t>возгораЕмый</a:t>
            </a:r>
            <a:r>
              <a:rPr lang="ru-RU" sz="2800" dirty="0" smtClean="0"/>
              <a:t>;		</a:t>
            </a:r>
            <a:r>
              <a:rPr lang="ru-RU" sz="2800" dirty="0" smtClean="0"/>
              <a:t>4</a:t>
            </a:r>
            <a:r>
              <a:rPr lang="ru-RU" sz="2800" dirty="0" smtClean="0"/>
              <a:t>) </a:t>
            </a:r>
            <a:r>
              <a:rPr lang="ru-RU" sz="2800" dirty="0" err="1" smtClean="0"/>
              <a:t>подклеИвший</a:t>
            </a:r>
            <a:r>
              <a:rPr lang="ru-RU" sz="2800" dirty="0" smtClean="0"/>
              <a:t> обложку;</a:t>
            </a:r>
          </a:p>
          <a:p>
            <a:pPr>
              <a:buNone/>
            </a:pPr>
            <a:r>
              <a:rPr lang="ru-RU" sz="2800" dirty="0" smtClean="0"/>
              <a:t>2) </a:t>
            </a:r>
            <a:r>
              <a:rPr lang="ru-RU" sz="2800" dirty="0" err="1" smtClean="0"/>
              <a:t>изъезжЕнная</a:t>
            </a:r>
            <a:r>
              <a:rPr lang="ru-RU" sz="2800" dirty="0" smtClean="0"/>
              <a:t> колея;    </a:t>
            </a:r>
            <a:r>
              <a:rPr lang="ru-RU" sz="2800" dirty="0" smtClean="0"/>
              <a:t>5</a:t>
            </a:r>
            <a:r>
              <a:rPr lang="ru-RU" sz="2800" dirty="0" smtClean="0"/>
              <a:t>) ты </a:t>
            </a:r>
            <a:r>
              <a:rPr lang="ru-RU" sz="2800" dirty="0" err="1" smtClean="0"/>
              <a:t>рассердИшься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ru-RU" sz="2800" dirty="0" smtClean="0"/>
              <a:t>3) он </a:t>
            </a:r>
            <a:r>
              <a:rPr lang="ru-RU" sz="2800" dirty="0" err="1" smtClean="0"/>
              <a:t>удержИт</a:t>
            </a:r>
            <a:r>
              <a:rPr lang="ru-RU" sz="2800" dirty="0" smtClean="0"/>
              <a:t>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b="1" dirty="0"/>
              <a:t>2019 год</a:t>
            </a:r>
            <a:endParaRPr lang="ru-RU" dirty="0"/>
          </a:p>
          <a:p>
            <a:pPr>
              <a:buNone/>
            </a:pPr>
            <a:r>
              <a:rPr lang="ru-RU" b="1" dirty="0"/>
              <a:t> Пишется Е на месте пропуска в словах:				</a:t>
            </a:r>
            <a:endParaRPr lang="ru-RU" dirty="0"/>
          </a:p>
          <a:p>
            <a:pPr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обвиняЕмый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неудачах 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выгладИвший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утюгом;</a:t>
            </a:r>
          </a:p>
          <a:p>
            <a:pPr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обстрелЯнные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позиции;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) мы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выстираЕм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одежду.</a:t>
            </a:r>
          </a:p>
          <a:p>
            <a:pPr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3) всё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взвесИл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2020 год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Пишется А/Я на месте пропуска в словах: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 орудия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грохочУт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  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колЮщий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предмет;                        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обещАнная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помощь;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повеЯвший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ветерок.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3) чистосердечно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каЯлись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2021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Пишется Е на месте пропуска в словах: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расслабИвшийся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 вечеру;	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4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подтаЯл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снег;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овеЯнный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мистикой;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5) мы громко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крикнЕм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оканчиваЕмый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срок;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2022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Пишется Е на месте пропуска в словах:</a:t>
            </a:r>
            <a:r>
              <a:rPr lang="ru-RU" b="1" dirty="0" smtClean="0"/>
              <a:t>				</a:t>
            </a:r>
            <a:endParaRPr lang="ru-RU" dirty="0" smtClean="0"/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затеЯл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игру;	    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расположЕнный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слева;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значИмый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детей     5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зависЕвший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3) мы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сдержИм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слово;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Б3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В слове, выделенном в 10 предложении текста, пропущена буква. Запишите это слово, вставив пропущенную букву ( в той форме, в которой оно употреблено в тексте)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…в доме, который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постро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…л 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              ее отец…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Б15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Найдите глагол 1 спряжения и образуйте от него действительное причастие настоящего времени. Запишите это причастие в именительном падеже, в мужском роде.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Обидеть ,молчать, выполняться, ценить.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Правописание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Н и НН 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словах разных частей речи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Спряжение глаголов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Для определения типа спряжения можно использовать следующий </a:t>
            </a:r>
            <a:r>
              <a:rPr lang="ru-RU" b="1" dirty="0" smtClean="0"/>
              <a:t>алгоритм: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1.Окончание глагола ударное?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-да.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Окончания  </a:t>
            </a:r>
            <a:r>
              <a:rPr lang="ru-RU" b="1" dirty="0" smtClean="0"/>
              <a:t>–у(</a:t>
            </a:r>
            <a:r>
              <a:rPr lang="ru-RU" b="1" dirty="0" err="1" smtClean="0"/>
              <a:t>ю</a:t>
            </a:r>
            <a:r>
              <a:rPr lang="ru-RU" b="1" dirty="0" smtClean="0"/>
              <a:t>), ешь, -</a:t>
            </a:r>
            <a:r>
              <a:rPr lang="ru-RU" b="1" dirty="0" err="1" smtClean="0"/>
              <a:t>ет</a:t>
            </a:r>
            <a:r>
              <a:rPr lang="ru-RU" b="1" dirty="0" smtClean="0"/>
              <a:t>, -ем, -</a:t>
            </a:r>
            <a:r>
              <a:rPr lang="ru-RU" b="1" dirty="0" err="1" smtClean="0"/>
              <a:t>ете</a:t>
            </a:r>
            <a:r>
              <a:rPr lang="ru-RU" b="1" dirty="0" smtClean="0"/>
              <a:t>, –</a:t>
            </a:r>
            <a:r>
              <a:rPr lang="ru-RU" b="1" dirty="0" err="1" smtClean="0"/>
              <a:t>ут</a:t>
            </a:r>
            <a:r>
              <a:rPr lang="ru-RU" b="1" dirty="0" smtClean="0"/>
              <a:t>(ют) у глаголов 1 спряжения,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                      -у(</a:t>
            </a:r>
            <a:r>
              <a:rPr lang="ru-RU" b="1" dirty="0" err="1" smtClean="0"/>
              <a:t>ю</a:t>
            </a:r>
            <a:r>
              <a:rPr lang="ru-RU" b="1" dirty="0" smtClean="0"/>
              <a:t>), ишь, -</a:t>
            </a:r>
            <a:r>
              <a:rPr lang="ru-RU" b="1" dirty="0" err="1" smtClean="0"/>
              <a:t>ит</a:t>
            </a:r>
            <a:r>
              <a:rPr lang="ru-RU" b="1" dirty="0" smtClean="0"/>
              <a:t>, -им, -</a:t>
            </a:r>
            <a:r>
              <a:rPr lang="ru-RU" b="1" dirty="0" err="1" smtClean="0"/>
              <a:t>ите</a:t>
            </a:r>
            <a:r>
              <a:rPr lang="ru-RU" b="1" dirty="0" smtClean="0"/>
              <a:t>, -</a:t>
            </a:r>
            <a:r>
              <a:rPr lang="ru-RU" b="1" dirty="0" err="1" smtClean="0"/>
              <a:t>ат</a:t>
            </a:r>
            <a:r>
              <a:rPr lang="ru-RU" b="1" dirty="0" smtClean="0"/>
              <a:t>(</a:t>
            </a:r>
            <a:r>
              <a:rPr lang="ru-RU" b="1" dirty="0" err="1" smtClean="0"/>
              <a:t>ят</a:t>
            </a:r>
            <a:r>
              <a:rPr lang="ru-RU" b="1" dirty="0" smtClean="0"/>
              <a:t>) у глаголов 2 спряжения.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Например, </a:t>
            </a:r>
            <a:r>
              <a:rPr lang="ru-RU" dirty="0" err="1" smtClean="0"/>
              <a:t>петь-поют</a:t>
            </a:r>
            <a:r>
              <a:rPr lang="ru-RU" dirty="0" smtClean="0"/>
              <a:t>(1), </a:t>
            </a:r>
            <a:r>
              <a:rPr lang="ru-RU" dirty="0" err="1" smtClean="0"/>
              <a:t>спать-спят</a:t>
            </a:r>
            <a:r>
              <a:rPr lang="ru-RU" dirty="0" smtClean="0"/>
              <a:t>(2)</a:t>
            </a:r>
          </a:p>
          <a:p>
            <a:pPr>
              <a:buNone/>
            </a:pPr>
            <a:r>
              <a:rPr lang="ru-RU" b="1" dirty="0" smtClean="0"/>
              <a:t>-нет.</a:t>
            </a:r>
            <a:endParaRPr lang="ru-RU" dirty="0" smtClean="0"/>
          </a:p>
          <a:p>
            <a:pPr>
              <a:buNone/>
            </a:pPr>
            <a:r>
              <a:rPr lang="ru-RU" i="1" u="sng" dirty="0" smtClean="0"/>
              <a:t> </a:t>
            </a:r>
            <a:r>
              <a:rPr lang="ru-RU" b="1" dirty="0" smtClean="0"/>
              <a:t>2.Смотри инфинитив: -Это глаголы на –</a:t>
            </a:r>
            <a:r>
              <a:rPr lang="ru-RU" b="1" dirty="0" err="1" smtClean="0"/>
              <a:t>ить</a:t>
            </a:r>
            <a:r>
              <a:rPr lang="ru-RU" b="1" dirty="0" smtClean="0"/>
              <a:t>?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-да. Спряжение 2 ( </a:t>
            </a:r>
            <a:r>
              <a:rPr lang="ru-RU" i="1" dirty="0" smtClean="0"/>
              <a:t>кроме брить, стелить, зыбиться, зиждиться-1 </a:t>
            </a:r>
            <a:r>
              <a:rPr lang="ru-RU" i="1" dirty="0" err="1" smtClean="0"/>
              <a:t>спр</a:t>
            </a:r>
            <a:r>
              <a:rPr lang="ru-RU" i="1" dirty="0" smtClean="0"/>
              <a:t>.)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</a:t>
            </a:r>
            <a:r>
              <a:rPr lang="ru-RU" b="1" dirty="0" smtClean="0"/>
              <a:t>нет. Спряжение 1</a:t>
            </a:r>
            <a:r>
              <a:rPr lang="ru-RU" i="1" dirty="0" smtClean="0"/>
              <a:t>( кроме гнать, держать, дышать, слышать, смотреть, видеть, ненавидеть, обидеть, терпеть, зависеть, вертеть -2 </a:t>
            </a:r>
            <a:r>
              <a:rPr lang="ru-RU" i="1" dirty="0" err="1" smtClean="0"/>
              <a:t>спр</a:t>
            </a:r>
            <a:r>
              <a:rPr lang="ru-RU" i="1" dirty="0" smtClean="0"/>
              <a:t>.)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/>
              <a:t>Пишется НН на месте всех пропусков в словах:</a:t>
            </a:r>
            <a:endParaRPr lang="ru-RU" dirty="0"/>
          </a:p>
          <a:p>
            <a:pPr>
              <a:buNone/>
            </a:pPr>
            <a:r>
              <a:rPr lang="ru-RU" dirty="0"/>
              <a:t>1)одинокий </a:t>
            </a:r>
            <a:r>
              <a:rPr lang="ru-RU" dirty="0" err="1" smtClean="0"/>
              <a:t>страННик</a:t>
            </a:r>
            <a:r>
              <a:rPr lang="ru-RU" dirty="0"/>
              <a:t>, </a:t>
            </a:r>
            <a:r>
              <a:rPr lang="ru-RU" dirty="0" err="1" smtClean="0"/>
              <a:t>клюквеННый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 smtClean="0"/>
              <a:t>2)</a:t>
            </a:r>
            <a:r>
              <a:rPr lang="ru-RU" dirty="0" err="1" smtClean="0"/>
              <a:t>фаршироваННый</a:t>
            </a:r>
            <a:r>
              <a:rPr lang="ru-RU" dirty="0"/>
              <a:t>, </a:t>
            </a:r>
            <a:r>
              <a:rPr lang="ru-RU" dirty="0" err="1" smtClean="0"/>
              <a:t>браННое</a:t>
            </a:r>
            <a:r>
              <a:rPr lang="ru-RU" dirty="0" smtClean="0"/>
              <a:t> </a:t>
            </a:r>
            <a:r>
              <a:rPr lang="ru-RU" dirty="0"/>
              <a:t>слово;</a:t>
            </a:r>
          </a:p>
          <a:p>
            <a:pPr>
              <a:buNone/>
            </a:pPr>
            <a:r>
              <a:rPr lang="ru-RU" dirty="0" smtClean="0"/>
              <a:t>3)</a:t>
            </a:r>
            <a:r>
              <a:rPr lang="ru-RU" dirty="0" err="1" smtClean="0"/>
              <a:t>гружеННый</a:t>
            </a:r>
            <a:r>
              <a:rPr lang="ru-RU" dirty="0" smtClean="0"/>
              <a:t> </a:t>
            </a:r>
            <a:r>
              <a:rPr lang="ru-RU" dirty="0"/>
              <a:t>зерном, </a:t>
            </a:r>
            <a:r>
              <a:rPr lang="ru-RU" dirty="0" err="1" smtClean="0"/>
              <a:t>сделаНо</a:t>
            </a:r>
            <a:r>
              <a:rPr lang="ru-RU" dirty="0" smtClean="0"/>
              <a:t> </a:t>
            </a:r>
            <a:r>
              <a:rPr lang="ru-RU" dirty="0"/>
              <a:t>мной;</a:t>
            </a:r>
          </a:p>
          <a:p>
            <a:pPr>
              <a:buNone/>
            </a:pPr>
            <a:r>
              <a:rPr lang="ru-RU" dirty="0"/>
              <a:t>4)говорить </a:t>
            </a:r>
            <a:r>
              <a:rPr lang="ru-RU" dirty="0" err="1" smtClean="0"/>
              <a:t>взволноваННо</a:t>
            </a:r>
            <a:r>
              <a:rPr lang="ru-RU" dirty="0"/>
              <a:t>, </a:t>
            </a:r>
            <a:r>
              <a:rPr lang="ru-RU" dirty="0" err="1" smtClean="0"/>
              <a:t>нехожеНые</a:t>
            </a:r>
            <a:r>
              <a:rPr lang="ru-RU" dirty="0" smtClean="0"/>
              <a:t> </a:t>
            </a:r>
            <a:r>
              <a:rPr lang="ru-RU" dirty="0"/>
              <a:t>тропы;</a:t>
            </a:r>
          </a:p>
          <a:p>
            <a:pPr>
              <a:buNone/>
            </a:pPr>
            <a:r>
              <a:rPr lang="ru-RU" dirty="0"/>
              <a:t>5)пауза </a:t>
            </a:r>
            <a:r>
              <a:rPr lang="ru-RU" dirty="0" err="1" smtClean="0"/>
              <a:t>кратковремеННа</a:t>
            </a:r>
            <a:r>
              <a:rPr lang="ru-RU" dirty="0"/>
              <a:t>, </a:t>
            </a:r>
            <a:r>
              <a:rPr lang="ru-RU" dirty="0" err="1" smtClean="0"/>
              <a:t>кипячеНая</a:t>
            </a:r>
            <a:r>
              <a:rPr lang="ru-RU" dirty="0" smtClean="0"/>
              <a:t> </a:t>
            </a:r>
            <a:r>
              <a:rPr lang="ru-RU" dirty="0"/>
              <a:t>вода.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ru-RU" sz="1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2012 год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Пишется НН на месте всех пропусков в словах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соломеННая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шляпка,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бессоННица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командироваННый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лебедиНый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	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история стара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запутаННа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времеННо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закрыть;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малоношеНый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кипячёНое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молоко;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написаННый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кошеННый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утром луг.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dirty="0">
                <a:latin typeface="Times New Roman" pitchFamily="18" charset="0"/>
                <a:cs typeface="Times New Roman" pitchFamily="18" charset="0"/>
              </a:rPr>
            </a:br>
            <a:endParaRPr lang="ru-RU" sz="1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000" b="1" dirty="0" smtClean="0"/>
              <a:t>2013 год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  Определите, сколько </a:t>
            </a:r>
            <a:r>
              <a:rPr lang="ru-RU" sz="2000" b="1" dirty="0" err="1" smtClean="0"/>
              <a:t>н</a:t>
            </a:r>
            <a:r>
              <a:rPr lang="ru-RU" sz="2000" b="1" dirty="0" smtClean="0"/>
              <a:t> пишется на месте пропуска, и установите соответствие между столбцами таблицы: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Багровое пламя было </a:t>
            </a:r>
            <a:r>
              <a:rPr lang="ru-RU" sz="8000" b="1" dirty="0" err="1">
                <a:latin typeface="Times New Roman" pitchFamily="18" charset="0"/>
                <a:cs typeface="Times New Roman" pitchFamily="18" charset="0"/>
              </a:rPr>
              <a:t>окруже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..о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мраком.</a:t>
            </a:r>
          </a:p>
          <a:p>
            <a:pPr>
              <a:buNone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Б.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Мы то и дело </a:t>
            </a:r>
            <a:r>
              <a:rPr lang="ru-RU" sz="8000" b="1" dirty="0" err="1">
                <a:latin typeface="Times New Roman" pitchFamily="18" charset="0"/>
                <a:cs typeface="Times New Roman" pitchFamily="18" charset="0"/>
              </a:rPr>
              <a:t>беспричи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..о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смеялись.</a:t>
            </a:r>
          </a:p>
          <a:p>
            <a:pPr>
              <a:buNone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В.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Новое поколение более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свободно,прагматично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b="1" dirty="0" err="1">
                <a:latin typeface="Times New Roman" pitchFamily="18" charset="0"/>
                <a:cs typeface="Times New Roman" pitchFamily="18" charset="0"/>
              </a:rPr>
              <a:t>образова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..о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Старое здание было чудеснейшим образом </a:t>
            </a:r>
            <a:r>
              <a:rPr lang="ru-RU" sz="8000" b="1" dirty="0" err="1">
                <a:latin typeface="Times New Roman" pitchFamily="18" charset="0"/>
                <a:cs typeface="Times New Roman" pitchFamily="18" charset="0"/>
              </a:rPr>
              <a:t>отремонтирова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..о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8000" b="1" dirty="0"/>
              <a:t>1. </a:t>
            </a:r>
            <a:r>
              <a:rPr lang="ru-RU" sz="8000" dirty="0"/>
              <a:t>одна буква </a:t>
            </a:r>
            <a:r>
              <a:rPr lang="ru-RU" sz="8000" b="1" dirty="0" err="1"/>
              <a:t>н</a:t>
            </a:r>
            <a:r>
              <a:rPr lang="ru-RU" sz="8000" b="1" dirty="0"/>
              <a:t> </a:t>
            </a:r>
            <a:r>
              <a:rPr lang="ru-RU" sz="8000" dirty="0"/>
              <a:t>пишется в краткой форме страдательного причастия.</a:t>
            </a:r>
          </a:p>
          <a:p>
            <a:pPr>
              <a:buNone/>
            </a:pPr>
            <a:r>
              <a:rPr lang="ru-RU" sz="8000" b="1" dirty="0"/>
              <a:t>2. </a:t>
            </a:r>
            <a:r>
              <a:rPr lang="ru-RU" sz="8000" dirty="0"/>
              <a:t>одна </a:t>
            </a:r>
            <a:r>
              <a:rPr lang="ru-RU" sz="8000" dirty="0" smtClean="0"/>
              <a:t>буква </a:t>
            </a:r>
            <a:r>
              <a:rPr lang="ru-RU" sz="8000" b="1" dirty="0" err="1" smtClean="0"/>
              <a:t>н</a:t>
            </a:r>
            <a:r>
              <a:rPr lang="ru-RU" sz="8000" b="1" dirty="0" smtClean="0"/>
              <a:t> </a:t>
            </a:r>
            <a:r>
              <a:rPr lang="ru-RU" sz="8000" dirty="0"/>
              <a:t>пишется в наречии, образованном от прилагательного с одной буквой</a:t>
            </a:r>
            <a:r>
              <a:rPr lang="ru-RU" sz="8000" b="1" dirty="0"/>
              <a:t> н.</a:t>
            </a:r>
            <a:endParaRPr lang="ru-RU" sz="8000" dirty="0"/>
          </a:p>
          <a:p>
            <a:pPr>
              <a:buNone/>
            </a:pPr>
            <a:r>
              <a:rPr lang="ru-RU" sz="8000" b="1" dirty="0"/>
              <a:t>3. </a:t>
            </a:r>
            <a:r>
              <a:rPr lang="ru-RU" sz="8000" dirty="0"/>
              <a:t>две буквы </a:t>
            </a:r>
            <a:r>
              <a:rPr lang="ru-RU" sz="8000" b="1" dirty="0" err="1"/>
              <a:t>нн</a:t>
            </a:r>
            <a:r>
              <a:rPr lang="ru-RU" sz="8000" b="1" dirty="0"/>
              <a:t> </a:t>
            </a:r>
            <a:r>
              <a:rPr lang="ru-RU" sz="8000" dirty="0"/>
              <a:t>пишутся в наречии, образованном от прилагательного ( или причастия) с двумя буквами</a:t>
            </a:r>
            <a:r>
              <a:rPr lang="ru-RU" sz="8000" b="1" dirty="0"/>
              <a:t> н.</a:t>
            </a:r>
            <a:endParaRPr lang="ru-RU" sz="8000" dirty="0"/>
          </a:p>
          <a:p>
            <a:pPr>
              <a:buNone/>
            </a:pPr>
            <a:r>
              <a:rPr lang="ru-RU" sz="8000" b="1" dirty="0"/>
              <a:t>4. </a:t>
            </a:r>
            <a:r>
              <a:rPr lang="ru-RU" sz="8000" dirty="0"/>
              <a:t>две буквы </a:t>
            </a:r>
            <a:r>
              <a:rPr lang="ru-RU" sz="8000" b="1" dirty="0" err="1"/>
              <a:t>нн</a:t>
            </a:r>
            <a:r>
              <a:rPr lang="ru-RU" sz="8000" b="1" dirty="0"/>
              <a:t> </a:t>
            </a:r>
            <a:r>
              <a:rPr lang="ru-RU" sz="8000" dirty="0"/>
              <a:t>пишутся в краткой форме прилагательного, полная форма которого пишется с двумя буквами</a:t>
            </a:r>
            <a:r>
              <a:rPr lang="ru-RU" sz="8000" b="1" dirty="0"/>
              <a:t> н.</a:t>
            </a:r>
            <a:endParaRPr lang="ru-RU" sz="8000" dirty="0"/>
          </a:p>
          <a:p>
            <a:pPr>
              <a:buNone/>
            </a:pPr>
            <a:r>
              <a:rPr lang="ru-RU" sz="8000" b="1" dirty="0"/>
              <a:t>5. </a:t>
            </a:r>
            <a:r>
              <a:rPr lang="ru-RU" sz="8000" dirty="0"/>
              <a:t>одна буква </a:t>
            </a:r>
            <a:r>
              <a:rPr lang="ru-RU" sz="8000" b="1" dirty="0" err="1"/>
              <a:t>н</a:t>
            </a:r>
            <a:r>
              <a:rPr lang="ru-RU" sz="8000" b="1" dirty="0"/>
              <a:t> </a:t>
            </a:r>
            <a:r>
              <a:rPr lang="ru-RU" sz="8000" dirty="0"/>
              <a:t>пишется в краткой форме прилагательного, полная форма которого пишется с одной буквой </a:t>
            </a:r>
            <a:r>
              <a:rPr lang="ru-RU" sz="8000" b="1" dirty="0"/>
              <a:t>н</a:t>
            </a:r>
            <a:r>
              <a:rPr lang="ru-RU" sz="8000" dirty="0" smtClean="0"/>
              <a:t>.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 algn="ctr"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 Ответ: А1Б3В4Г1</a:t>
            </a:r>
          </a:p>
          <a:p>
            <a:pPr>
              <a:buNone/>
            </a:pPr>
            <a:endParaRPr lang="ru-RU" sz="8000" dirty="0" smtClean="0"/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Определите, сколько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пишется на месте пропуска, и установите соответствие между столбцами таблицы: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А.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Предъявленное обвинение жестоко и </a:t>
            </a:r>
            <a:r>
              <a:rPr lang="ru-RU" sz="8000" b="1" dirty="0" err="1">
                <a:latin typeface="Times New Roman" pitchFamily="18" charset="0"/>
                <a:cs typeface="Times New Roman" pitchFamily="18" charset="0"/>
              </a:rPr>
              <a:t>необоснова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..о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Б.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Татьяна Васильевна </a:t>
            </a:r>
            <a:r>
              <a:rPr lang="ru-RU" sz="8000" b="1" dirty="0" err="1">
                <a:latin typeface="Times New Roman" pitchFamily="18" charset="0"/>
                <a:cs typeface="Times New Roman" pitchFamily="18" charset="0"/>
              </a:rPr>
              <a:t>разочарова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..о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смотрела на своих учеников.</a:t>
            </a:r>
          </a:p>
          <a:p>
            <a:pPr>
              <a:buNone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В.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Озеро было 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скова..о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льдом.</a:t>
            </a:r>
          </a:p>
          <a:p>
            <a:pPr>
              <a:buNone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За всё было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давно уже </a:t>
            </a:r>
            <a:r>
              <a:rPr lang="ru-RU" sz="8000" b="1" dirty="0" err="1">
                <a:latin typeface="Times New Roman" pitchFamily="18" charset="0"/>
                <a:cs typeface="Times New Roman" pitchFamily="18" charset="0"/>
              </a:rPr>
              <a:t>заплаче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..о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55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одна буква 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пишется в краткой форме страдательного причастия.</a:t>
            </a:r>
          </a:p>
          <a:p>
            <a:pPr>
              <a:buNone/>
            </a:pP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одна буква 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пишется в наречии, образованном от прилагательного с одной буквой 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две буквы 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пишутся в наречии, образованном от прилагательного с двумя буквами 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две буквы 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пишутся в краткой форме прилагательного, полная форма которого имеет две буквы</a:t>
            </a:r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одна буква </a:t>
            </a:r>
            <a:r>
              <a:rPr lang="ru-RU" sz="7200" b="1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пишется в краткой форме прилагательного, полная форма которого имеет одну букву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7200" dirty="0" smtClean="0"/>
          </a:p>
          <a:p>
            <a:pPr algn="ctr"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Ответ: А4Б3В1Г1</a:t>
            </a: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501122" cy="476886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2016 год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Пишется НН на месте всех пропусков в словах: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  братья мужественны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сдержаННы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согласоваННость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	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асфальтироваННая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дорожка,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жареННая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сковороде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рыба;		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3)  смотреть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предаННо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изранеННый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боец;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деревяННый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дом, дети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избаловаНы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бабушкой;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гостиНица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рваНый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шарф.</a:t>
            </a:r>
          </a:p>
          <a:p>
            <a:pPr>
              <a:buNone/>
            </a:pP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2019 год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Пишется НН на месте всех пропусков в словах: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1)фруктовое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морожеНое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обращаться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гумаННо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	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консервироваННые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грибы, здание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построеНо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нахмуреННые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брови, лица свежи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оживлёННы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резаНое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мясо,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беспридаННица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бритвеННый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прибор,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клёваННое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птицами зерно.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2021 </a:t>
            </a:r>
            <a:r>
              <a:rPr lang="ru-RU" b="1" dirty="0"/>
              <a:t>год </a:t>
            </a:r>
            <a:endParaRPr lang="ru-RU" dirty="0"/>
          </a:p>
          <a:p>
            <a:pPr>
              <a:buNone/>
            </a:pPr>
            <a:r>
              <a:rPr lang="ru-RU" b="1" dirty="0"/>
              <a:t>Пишется НН на месте всех пропусков в словах:</a:t>
            </a:r>
            <a:endParaRPr lang="ru-RU" dirty="0"/>
          </a:p>
          <a:p>
            <a:pPr>
              <a:buNone/>
            </a:pPr>
            <a:r>
              <a:rPr lang="ru-RU" dirty="0" smtClean="0"/>
              <a:t>1)</a:t>
            </a:r>
            <a:r>
              <a:rPr lang="ru-RU" dirty="0" err="1" smtClean="0"/>
              <a:t>гашёНая</a:t>
            </a:r>
            <a:r>
              <a:rPr lang="ru-RU" dirty="0" smtClean="0"/>
              <a:t> </a:t>
            </a:r>
            <a:r>
              <a:rPr lang="ru-RU" dirty="0"/>
              <a:t>известь, </a:t>
            </a:r>
            <a:r>
              <a:rPr lang="ru-RU" dirty="0" err="1" smtClean="0"/>
              <a:t>послаННик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2) мальчики </a:t>
            </a:r>
            <a:r>
              <a:rPr lang="ru-RU" dirty="0" err="1" smtClean="0"/>
              <a:t>избаловаНы</a:t>
            </a:r>
            <a:r>
              <a:rPr lang="ru-RU" dirty="0" smtClean="0"/>
              <a:t> </a:t>
            </a:r>
            <a:r>
              <a:rPr lang="ru-RU" dirty="0"/>
              <a:t>родителями, </a:t>
            </a:r>
            <a:r>
              <a:rPr lang="ru-RU" dirty="0" err="1" smtClean="0"/>
              <a:t>вылечеННый</a:t>
            </a:r>
            <a:r>
              <a:rPr lang="ru-RU" dirty="0" smtClean="0"/>
              <a:t> </a:t>
            </a:r>
            <a:r>
              <a:rPr lang="ru-RU" dirty="0"/>
              <a:t>пациент;</a:t>
            </a:r>
          </a:p>
          <a:p>
            <a:pPr>
              <a:buNone/>
            </a:pPr>
            <a:r>
              <a:rPr lang="ru-RU" dirty="0"/>
              <a:t>3) </a:t>
            </a:r>
            <a:r>
              <a:rPr lang="ru-RU" dirty="0" err="1" smtClean="0"/>
              <a:t>сдержаННо</a:t>
            </a:r>
            <a:r>
              <a:rPr lang="ru-RU" dirty="0" smtClean="0"/>
              <a:t> </a:t>
            </a:r>
            <a:r>
              <a:rPr lang="ru-RU" dirty="0"/>
              <a:t>спросить, небеса далеки и </a:t>
            </a:r>
            <a:r>
              <a:rPr lang="ru-RU" dirty="0" err="1" smtClean="0"/>
              <a:t>багряНы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4) </a:t>
            </a:r>
            <a:r>
              <a:rPr lang="ru-RU" dirty="0" err="1" smtClean="0"/>
              <a:t>утомлёННость</a:t>
            </a:r>
            <a:r>
              <a:rPr lang="ru-RU" dirty="0"/>
              <a:t>, много раз </a:t>
            </a:r>
            <a:r>
              <a:rPr lang="ru-RU" dirty="0" err="1" smtClean="0"/>
              <a:t>чинеННый</a:t>
            </a:r>
            <a:r>
              <a:rPr lang="ru-RU" dirty="0" smtClean="0"/>
              <a:t> </a:t>
            </a:r>
            <a:r>
              <a:rPr lang="ru-RU" dirty="0"/>
              <a:t>телефон;</a:t>
            </a:r>
          </a:p>
          <a:p>
            <a:pPr>
              <a:buNone/>
            </a:pPr>
            <a:r>
              <a:rPr lang="ru-RU" dirty="0"/>
              <a:t>5) </a:t>
            </a:r>
            <a:r>
              <a:rPr lang="ru-RU" dirty="0" err="1" smtClean="0"/>
              <a:t>родствеННые</a:t>
            </a:r>
            <a:r>
              <a:rPr lang="ru-RU" dirty="0" smtClean="0"/>
              <a:t> </a:t>
            </a:r>
            <a:r>
              <a:rPr lang="ru-RU" dirty="0"/>
              <a:t>отношения, </a:t>
            </a:r>
            <a:r>
              <a:rPr lang="ru-RU" dirty="0" err="1" smtClean="0"/>
              <a:t>линоваННый</a:t>
            </a:r>
            <a:r>
              <a:rPr lang="ru-RU" dirty="0" smtClean="0"/>
              <a:t> </a:t>
            </a:r>
            <a:r>
              <a:rPr lang="ru-RU" dirty="0"/>
              <a:t>лист.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Определите, сколько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пишется на месте пропуска, и установите соответствие между столбцами таблицы: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b="1" dirty="0"/>
              <a:t> </a:t>
            </a:r>
            <a:endParaRPr lang="ru-RU" dirty="0"/>
          </a:p>
          <a:p>
            <a:pPr>
              <a:buNone/>
            </a:pP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А.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Горе застало токаря врасплох, </a:t>
            </a:r>
            <a:r>
              <a:rPr lang="ru-RU" sz="9600" b="1" dirty="0" err="1">
                <a:latin typeface="Times New Roman" pitchFamily="18" charset="0"/>
                <a:cs typeface="Times New Roman" pitchFamily="18" charset="0"/>
              </a:rPr>
              <a:t>неожида</a:t>
            </a: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…о.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Б.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Поведение сестры было легкомысленно и </a:t>
            </a:r>
            <a:r>
              <a:rPr lang="ru-RU" sz="9600" b="1" dirty="0" err="1">
                <a:latin typeface="Times New Roman" pitchFamily="18" charset="0"/>
                <a:cs typeface="Times New Roman" pitchFamily="18" charset="0"/>
              </a:rPr>
              <a:t>необдума</a:t>
            </a: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…о.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.Внимание </a:t>
            </a:r>
            <a:r>
              <a:rPr lang="ru-RU" sz="9600" b="1" dirty="0" err="1">
                <a:latin typeface="Times New Roman" pitchFamily="18" charset="0"/>
                <a:cs typeface="Times New Roman" pitchFamily="18" charset="0"/>
              </a:rPr>
              <a:t>сосредоточе</a:t>
            </a: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…о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 на решении задачи.</a:t>
            </a:r>
          </a:p>
          <a:p>
            <a:pPr>
              <a:buNone/>
            </a:pP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Замечание критика </a:t>
            </a:r>
            <a:r>
              <a:rPr lang="ru-RU" sz="9600" b="1" dirty="0" err="1">
                <a:latin typeface="Times New Roman" pitchFamily="18" charset="0"/>
                <a:cs typeface="Times New Roman" pitchFamily="18" charset="0"/>
              </a:rPr>
              <a:t>несуществе</a:t>
            </a: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…о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одна буква </a:t>
            </a:r>
            <a:r>
              <a:rPr lang="ru-RU" sz="8000" b="1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пишется в краткой форме страдательного причастия.</a:t>
            </a:r>
          </a:p>
          <a:p>
            <a:pPr>
              <a:buNone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одна буква </a:t>
            </a:r>
            <a:r>
              <a:rPr lang="ru-RU" sz="8000" b="1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пишется в краткой форме прилагательного, полная форма которого имеет одну букву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одна буква </a:t>
            </a:r>
            <a:r>
              <a:rPr lang="ru-RU" sz="8000" b="1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пишется в наречии, образованном от прилагательного с одной буквой 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две буквы </a:t>
            </a:r>
            <a:r>
              <a:rPr lang="ru-RU" sz="8000" b="1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пишутся в краткой форме прилагательного, полная форма которого имеет две буквы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две буквы </a:t>
            </a:r>
            <a:r>
              <a:rPr lang="ru-RU" sz="8000" b="1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пишутся в наречии, образованном от прилагательного с двумя буквами 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ru-RU" sz="6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b="1" dirty="0" smtClean="0">
                <a:latin typeface="Times New Roman" pitchFamily="18" charset="0"/>
                <a:cs typeface="Times New Roman" pitchFamily="18" charset="0"/>
              </a:rPr>
              <a:t>Ответ: А5Б4В1Г4</a:t>
            </a:r>
            <a:endParaRPr lang="ru-RU" sz="6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Б4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800" dirty="0" smtClean="0"/>
              <a:t>Определите, сколько Н пишется в слове, выделенном в 3 предложении текста. Раскройте скобки и запишите это слово правильно ( в той форме, в которой оно употреблено в тексте)</a:t>
            </a:r>
          </a:p>
          <a:p>
            <a:pPr>
              <a:buNone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Спута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н,нн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трава в саду полегла.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/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Проверяемые</a:t>
            </a: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и непроверяемые написания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Правописание суффиксов причастий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1428736"/>
          <a:ext cx="8429684" cy="3929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1"/>
                <a:gridCol w="2107421"/>
                <a:gridCol w="2107421"/>
                <a:gridCol w="2107421"/>
              </a:tblGrid>
              <a:tr h="1093788"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Причастия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Действительные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Страдательные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415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Зависит от спряжения</a:t>
                      </a:r>
                      <a:endParaRPr lang="ru-RU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Настоящее время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ущ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-(-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ющ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-) – 1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спр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ащ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-(-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ящ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-) – 2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спр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ом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(-ем-) -1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спр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-им-    - 2 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спр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93788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Зависит от инфинитива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Прошедшее время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вш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-, –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-,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нн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-, -т-, -</a:t>
                      </a:r>
                      <a:r>
                        <a:rPr lang="ru-RU" sz="2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енн</a:t>
                      </a: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dirty="0"/>
              <a:t>2017 год</a:t>
            </a:r>
            <a:endParaRPr lang="ru-RU" dirty="0"/>
          </a:p>
          <a:p>
            <a:pPr>
              <a:buNone/>
            </a:pPr>
            <a:r>
              <a:rPr lang="ru-RU" b="1" dirty="0"/>
              <a:t>В6.В приведённом ниже предложении допущена орфографическая ошибка. Найдите слово с ошибкой и запишите его в область ответов в исправленном виде (в той форме, в которой оно употреблено в тексте).</a:t>
            </a:r>
            <a:endParaRPr lang="ru-RU" dirty="0"/>
          </a:p>
          <a:p>
            <a:pPr>
              <a:buNone/>
            </a:pPr>
            <a:r>
              <a:rPr lang="ru-RU" dirty="0"/>
              <a:t>    Солнце едва-едва поднялось над горизонтом, и поэтому деревья и кустарники отбрасывают гигантские тени. На моей дачной террасе бьётся в стекло бабочка. Лес </a:t>
            </a:r>
            <a:r>
              <a:rPr lang="ru-RU" u="sng" dirty="0" err="1" smtClean="0"/>
              <a:t>власТно</a:t>
            </a:r>
            <a:r>
              <a:rPr lang="ru-RU" dirty="0" smtClean="0"/>
              <a:t> </a:t>
            </a:r>
            <a:r>
              <a:rPr lang="ru-RU" dirty="0"/>
              <a:t>зовёт к себе: лесные запахи обволакивают меня, заставляют учащённо биться сердцу.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b="1" dirty="0"/>
              <a:t>В6.В приведённом ниже предложении допущена орфографическая ошибка. Найдите слово с ошибкой и запишите его в область ответов в исправленном виде (в той форме, в которой оно употреблено в тексте).</a:t>
            </a:r>
            <a:endParaRPr lang="ru-RU" dirty="0"/>
          </a:p>
          <a:p>
            <a:pPr>
              <a:buNone/>
            </a:pPr>
            <a:r>
              <a:rPr lang="ru-RU" dirty="0"/>
              <a:t>Его длинная и широкая шпага была воткнута между плитами террасы вертикально, так что получились солнечные часы. Положив острый подбородок на кулак, скорчившись на табурете и поджав ногу под себя, он пристально смотрел на необъятное сборище дворцов, </a:t>
            </a:r>
            <a:r>
              <a:rPr lang="ru-RU" u="sng" dirty="0" err="1" smtClean="0"/>
              <a:t>гиганТских</a:t>
            </a:r>
            <a:r>
              <a:rPr lang="ru-RU" dirty="0" smtClean="0"/>
              <a:t> </a:t>
            </a:r>
            <a:r>
              <a:rPr lang="ru-RU" dirty="0"/>
              <a:t>домов и маленьких лачуг.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b="1" dirty="0"/>
              <a:t>В6.В приведённом ниже предложении допущена орфографическая ошибка. Найдите слово с ошибкой и запишите его в область ответов в исправленном виде (в той форме, в которой оно употреблено в тексте).</a:t>
            </a:r>
            <a:endParaRPr lang="ru-RU" dirty="0"/>
          </a:p>
          <a:p>
            <a:pPr>
              <a:buNone/>
            </a:pPr>
            <a:r>
              <a:rPr lang="ru-RU" dirty="0"/>
              <a:t>    Знания – фундамент профессионального успеха, построить который можно, если обладать определёнными личностными качествами. Одно из них – способность понимать окружающих, чувствовать их настроение, что позволяет полноценно </a:t>
            </a:r>
            <a:r>
              <a:rPr lang="ru-RU" u="sng" dirty="0" smtClean="0"/>
              <a:t>участвоват</a:t>
            </a:r>
            <a:r>
              <a:rPr lang="ru-RU" dirty="0" smtClean="0"/>
              <a:t>ь </a:t>
            </a:r>
            <a:r>
              <a:rPr lang="ru-RU" dirty="0"/>
              <a:t>в том, что происходит вокруг.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dirty="0"/>
              <a:t>2021 год</a:t>
            </a:r>
            <a:endParaRPr lang="ru-RU" dirty="0"/>
          </a:p>
          <a:p>
            <a:pPr>
              <a:buNone/>
            </a:pPr>
            <a:r>
              <a:rPr lang="ru-RU" b="1" dirty="0"/>
              <a:t>В6</a:t>
            </a:r>
            <a:r>
              <a:rPr lang="ru-RU" dirty="0"/>
              <a:t>. </a:t>
            </a:r>
            <a:r>
              <a:rPr lang="ru-RU" b="1" dirty="0"/>
              <a:t>В приведённых ниже предложениях найдите слово с орфографической ошибкой и запишите его в область ответов в исправленном виде (в той форме, в которой оно употреблено).</a:t>
            </a:r>
            <a:endParaRPr lang="ru-RU" dirty="0"/>
          </a:p>
          <a:p>
            <a:pPr>
              <a:buNone/>
            </a:pPr>
            <a:r>
              <a:rPr lang="ru-RU" dirty="0"/>
              <a:t>   От вокзала до бульвара Игорь шёл налегке: булочки не доел, рюкзак сдал в камеру хранения. Город в этот утренний час поражал тишиной. Прохожий почти не было, редкие </a:t>
            </a:r>
            <a:r>
              <a:rPr lang="ru-RU" dirty="0" smtClean="0"/>
              <a:t>жёлто-красные </a:t>
            </a:r>
            <a:r>
              <a:rPr lang="ru-RU" u="sng" dirty="0" err="1" smtClean="0"/>
              <a:t>троЛлейбусы</a:t>
            </a:r>
            <a:r>
              <a:rPr lang="ru-RU" dirty="0" smtClean="0"/>
              <a:t> </a:t>
            </a:r>
            <a:r>
              <a:rPr lang="ru-RU" dirty="0"/>
              <a:t>шли пустые. Кое-где ещё горели фонари. Виды родных улиц растрогали его, и он смутился своего чувства.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b="1" dirty="0"/>
              <a:t>В6</a:t>
            </a:r>
            <a:r>
              <a:rPr lang="ru-RU" dirty="0"/>
              <a:t>. </a:t>
            </a:r>
            <a:r>
              <a:rPr lang="ru-RU" b="1" dirty="0"/>
              <a:t>В приведённых ниже предложениях найдите слово с орфографической ошибкой и запишите его в область ответов в исправленном виде (в той форме, в которой оно употреблено).</a:t>
            </a:r>
            <a:endParaRPr lang="ru-RU" dirty="0"/>
          </a:p>
          <a:p>
            <a:pPr>
              <a:buNone/>
            </a:pPr>
            <a:r>
              <a:rPr lang="ru-RU" dirty="0"/>
              <a:t>Степан Ильич подошёл к микрофону и глуховатым голосом сообщил, что человеческий организм рассчитан на жизнь не меньше ста пятидесяти лет. Он заявил, что слова его оздоровительной лекции помогут каждому ступить на путь к долгой жизни. Его критикуют некоторые </a:t>
            </a:r>
            <a:r>
              <a:rPr lang="ru-RU" u="sng" dirty="0" err="1" smtClean="0"/>
              <a:t>колЛеги</a:t>
            </a:r>
            <a:r>
              <a:rPr lang="ru-RU" dirty="0"/>
              <a:t>, но всё дело исключительно в их непросвещенности и завистливости.</a:t>
            </a:r>
          </a:p>
          <a:p>
            <a:pPr>
              <a:buNone/>
            </a:pPr>
            <a:r>
              <a:rPr lang="ru-RU" dirty="0"/>
              <a:t>	</a:t>
            </a:r>
          </a:p>
          <a:p>
            <a:pPr>
              <a:buNone/>
            </a:pPr>
            <a:r>
              <a:rPr lang="ru-RU" b="1" dirty="0"/>
              <a:t>В6</a:t>
            </a:r>
            <a:r>
              <a:rPr lang="ru-RU" dirty="0"/>
              <a:t>. </a:t>
            </a:r>
            <a:r>
              <a:rPr lang="ru-RU" b="1" dirty="0"/>
              <a:t>В приведённых ниже предложениях найдите слово с орфографической ошибкой и запишите его в область ответов в исправленном виде (в той форме, в которой оно употреблено).</a:t>
            </a:r>
            <a:endParaRPr lang="ru-RU" dirty="0"/>
          </a:p>
          <a:p>
            <a:pPr>
              <a:buNone/>
            </a:pPr>
            <a:r>
              <a:rPr lang="ru-RU" dirty="0"/>
              <a:t>    Чувство тишины и едва уловимой печали стояли в её душе. Молочно-пепельные облака тянулись в осеннем небе. Вдоль дороги горели красные гроздья рябины, а впереди темнел пруд, </a:t>
            </a:r>
            <a:r>
              <a:rPr lang="ru-RU" u="sng" dirty="0" smtClean="0"/>
              <a:t>кристальный</a:t>
            </a:r>
            <a:r>
              <a:rPr lang="ru-RU" dirty="0" smtClean="0"/>
              <a:t> </a:t>
            </a:r>
            <a:r>
              <a:rPr lang="ru-RU" dirty="0"/>
              <a:t>и глубокий, словно зеркало. Подъехав к пруду, она попросила извозчика остановить экипаж и спустилась поглядеть на прозрачную воду.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dirty="0"/>
              <a:t>2022 год</a:t>
            </a:r>
            <a:endParaRPr lang="ru-RU" dirty="0"/>
          </a:p>
          <a:p>
            <a:pPr>
              <a:buNone/>
            </a:pPr>
            <a:r>
              <a:rPr lang="ru-RU" b="1" dirty="0"/>
              <a:t>В6</a:t>
            </a:r>
            <a:r>
              <a:rPr lang="ru-RU" dirty="0"/>
              <a:t>. </a:t>
            </a:r>
            <a:r>
              <a:rPr lang="ru-RU" b="1" dirty="0"/>
              <a:t>В приведённых ниже предложениях найдите слово с орфографической ошибкой и запишите его в область ответов в исправленном виде (в той форме, в которой оно употреблено).</a:t>
            </a:r>
            <a:endParaRPr lang="ru-RU" dirty="0"/>
          </a:p>
          <a:p>
            <a:pPr>
              <a:buNone/>
            </a:pPr>
            <a:r>
              <a:rPr lang="ru-RU" dirty="0"/>
              <a:t>Крапива здесь росла удивительная – черная, очень длинная, вся обсыпанная желто-серой цветочной пыльцой. Все здесь было </a:t>
            </a:r>
            <a:r>
              <a:rPr lang="ru-RU" u="sng" dirty="0" err="1" smtClean="0"/>
              <a:t>диковинНым</a:t>
            </a:r>
            <a:r>
              <a:rPr lang="ru-RU" dirty="0"/>
              <a:t>. Вот сидит на тоненькой осине странная птичка и смотрит желтым кошачьим глазом. Взмахнешь рукой, крикнешь, а она только для приличия пригнется, как будто на пружинах, и опять сидит.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b="1" dirty="0"/>
              <a:t>В6</a:t>
            </a:r>
            <a:r>
              <a:rPr lang="ru-RU" dirty="0"/>
              <a:t>. </a:t>
            </a:r>
            <a:r>
              <a:rPr lang="ru-RU" b="1" dirty="0"/>
              <a:t>В приведённых ниже предложениях найдите слово с орфографической ошибкой и запишите его в область ответов в исправленном виде (в той форме, в которой оно употреблено).</a:t>
            </a:r>
            <a:endParaRPr lang="ru-RU" dirty="0"/>
          </a:p>
          <a:p>
            <a:pPr>
              <a:buNone/>
            </a:pPr>
            <a:r>
              <a:rPr lang="ru-RU" dirty="0"/>
              <a:t>Оставшись никем не узнанным, он устремился на вокзал. Несколько знакомых и </a:t>
            </a:r>
            <a:r>
              <a:rPr lang="ru-RU" dirty="0" err="1"/>
              <a:t>полузнакомых</a:t>
            </a:r>
            <a:r>
              <a:rPr lang="ru-RU" dirty="0"/>
              <a:t> лиц поклонились ему на перроне, но ни у кого не мелькнула догадка об </a:t>
            </a:r>
            <a:r>
              <a:rPr lang="ru-RU" u="sng" dirty="0" err="1" smtClean="0"/>
              <a:t>истинНом</a:t>
            </a:r>
            <a:r>
              <a:rPr lang="ru-RU" dirty="0" smtClean="0"/>
              <a:t> </a:t>
            </a:r>
            <a:r>
              <a:rPr lang="ru-RU" dirty="0"/>
              <a:t>достоинстве господина в строгом угольно-черном пальто. Все вежливо и равнодушно приветствовали инспектора городского учебного округа, самого заурядного чиновника.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b="1" dirty="0"/>
              <a:t>В6</a:t>
            </a:r>
            <a:r>
              <a:rPr lang="ru-RU" dirty="0"/>
              <a:t>. </a:t>
            </a:r>
            <a:r>
              <a:rPr lang="ru-RU" b="1" dirty="0"/>
              <a:t>В приведённых ниже предложениях найдите слово с орфографической ошибкой и запишите его в область ответов в исправленном виде (в той форме, в которой оно употреблено).</a:t>
            </a:r>
            <a:endParaRPr lang="ru-RU" dirty="0"/>
          </a:p>
          <a:p>
            <a:pPr>
              <a:buNone/>
            </a:pPr>
            <a:r>
              <a:rPr lang="ru-RU" dirty="0"/>
              <a:t>Природа замерла под снегом. Все застыло, будто нигде в мире не было хотя бы легкого ветерка, каких-нибудь самых слабых, еле ощутимых воздушных движений. Впереди простирался иссиня-черный океан. Тяжелый, </a:t>
            </a:r>
            <a:r>
              <a:rPr lang="ru-RU" u="sng" dirty="0" err="1" smtClean="0"/>
              <a:t>бездыханНый</a:t>
            </a:r>
            <a:r>
              <a:rPr lang="ru-RU" dirty="0"/>
              <a:t>, он уходил на многие километры до самого неба, такого же неподвижного и темного.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/>
          </a:p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Правописание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со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словами разных частей речи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2008 год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Пишется </a:t>
            </a:r>
            <a:r>
              <a:rPr lang="ru-RU" sz="8000" b="1" i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 раздельно во всех случаях в рядах: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1)абсолютно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нестойкие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духи, воды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не замутит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2)отвечал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не уверенно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сомневаясь,не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всегда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успевал;</a:t>
            </a:r>
          </a:p>
          <a:p>
            <a:pPr>
              <a:buNone/>
            </a:pP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3)отнюдь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не вредно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неразутюженные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складки;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4)нелегкий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, но интересный путь,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не оправдывая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насилия;</a:t>
            </a:r>
          </a:p>
          <a:p>
            <a:pPr>
              <a:buNone/>
            </a:pP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5)нарушения нами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не выявлены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, еще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не поднятые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грузы.</a:t>
            </a:r>
          </a:p>
          <a:p>
            <a:pPr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2010 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Пишется </a:t>
            </a:r>
            <a:r>
              <a:rPr lang="ru-RU" sz="8000" b="1" i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8000" b="1" dirty="0">
                <a:latin typeface="Times New Roman" pitchFamily="18" charset="0"/>
                <a:cs typeface="Times New Roman" pitchFamily="18" charset="0"/>
              </a:rPr>
              <a:t> раздельно во всех случаях в рядах: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1)незнакомец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неудачно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пошутить;				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2)Не тихое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, а громкое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пение; задача не решена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;	</a:t>
            </a:r>
          </a:p>
          <a:p>
            <a:pPr>
              <a:buNone/>
            </a:pP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3)далеко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не ясная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не обутый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в сапоги;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4)Не замечая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подсказок;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неяркий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, но прелестный пейзаж;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5)несозревшие яблоки; неласковый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взгляд. </a:t>
            </a:r>
          </a:p>
          <a:p>
            <a:pPr>
              <a:buNone/>
            </a:pP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329642" cy="578647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2011 год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Пишется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раздельно во всех случаях в рядах: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1)Не поднятый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матросами флаг; вещи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уложены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2)невзлюбить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одиночество;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некрасочный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но праздничный;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3)ничуть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интересный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финал;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золотое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кольцо;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4)Не отступление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 позорное бегство;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разобравшись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5)очень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неравнодушный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человек;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немытые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окна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2012 год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Пишется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раздельно во всех случаях в рядах: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1)он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так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уж молод; проект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утверждён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2)весьма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негромко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петь;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смыкая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глаз;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3)некрупные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но вкусные ягоды;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ясный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 пасмурный день;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3)непривычное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занятие; совершенно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неосвоенные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земли;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5)ещё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снятый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фильм; далеко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честный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поединок.</a:t>
            </a:r>
          </a:p>
          <a:p>
            <a:pPr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2013 год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Пишется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раздельно во всех случаях в рядах: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1)говорить неправду; не видимые нами процессы;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2)вовсе не ответственный работник; овощи не проданы;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3)неглупый парень; не освещённые фонарями улицы;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4)Не новое, а старое ружьё; не журавлиный крик;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 Не готов шутить; не слишком понятное рассуждение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2014 год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Пишется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раздельно во всех случаях в рядах: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1)бросил недалеко; чрезвычайно неотзывчивый;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2)Не звучавшая здесь музыка; не окончен;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3)Не поняв; не торопливая, а спокойная работа;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4)неволить; несмятый;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5)Не рад; отнюдь не удачливый бизнесмен.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2015 год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Пишется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раздельно во всех случаях в рядах: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1)Не отличающийся качеством; не слушая учителя;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2)неопасное, но неприятное заболевание; мыслить независимо;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3)это не почтительность, а лесть; нарциссы не высажены;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4)крайне неубедительный аргумент; не оглядываться;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5)весьма непростая задача;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нераздражающий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2016 год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Пишется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раздельно во всех случаях в рядах: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1)Не сейчас; бельё не выстирано;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2)очень неосторожный человек; не шёлковая нить;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3)Не гордый, а смиренный старик, не задумываясь;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Не допускающий к себе, неровная, но короткая дорога;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5)ничуть не завистливый сосед; непокорённая вершина.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2017 год</a:t>
            </a:r>
            <a:endParaRPr lang="ru-RU" sz="5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Пишется </a:t>
            </a:r>
            <a:r>
              <a:rPr lang="ru-RU" sz="5000" b="1" i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 раздельно во всех случаях в рядах:</a:t>
            </a:r>
            <a:endParaRPr lang="ru-RU" sz="5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1)дорога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не освещена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; очень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неразборчивый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почерк;</a:t>
            </a:r>
          </a:p>
          <a:p>
            <a:pPr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2)Отнюдь не большой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отрезок пути;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не всё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доступно;</a:t>
            </a:r>
          </a:p>
          <a:p>
            <a:pPr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3)Не шелохнётся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не серебряная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ложка;</a:t>
            </a:r>
          </a:p>
          <a:p>
            <a:pPr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4)Не поднимающийся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высоко; ещё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не пора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расставаться;</a:t>
            </a:r>
          </a:p>
          <a:p>
            <a:pPr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5)Не приветливо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, а грубо;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невообразимый шум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5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2019 год</a:t>
            </a:r>
            <a:endParaRPr lang="ru-RU" sz="5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Пишется </a:t>
            </a:r>
            <a:r>
              <a:rPr lang="ru-RU" sz="5000" b="1" i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 раздельно во всех случаях в рядах:</a:t>
            </a:r>
            <a:endParaRPr lang="ru-RU" sz="5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1)негодовать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из-за разгильдяйства; роль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не сыграна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2)очень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неудачная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картина; получил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нечто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совсем другое;</a:t>
            </a:r>
          </a:p>
          <a:p>
            <a:pPr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3)Не закрытая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за собой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дверь; не высокий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, а низкий берег;</a:t>
            </a:r>
          </a:p>
          <a:p>
            <a:pPr>
              <a:buNone/>
            </a:pP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4)отнюдь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не увлекательное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занятие;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не золотой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браслет;</a:t>
            </a:r>
          </a:p>
          <a:p>
            <a:pPr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5)не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пять, 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не откладывая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на завтра.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2020 год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Пишется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раздельно во всех случаях в рядах: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твоя тетрадь; не улучшающий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ситуацию;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незамеченная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опечатка;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неумелая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но трогательная забота;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Очень неприхотливый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цветок; приехать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неожиданно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готов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 ремонту; далеко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старый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человек;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прозрачная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 мутная вода; окно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занавешено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год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Пишется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раздельно во всех случаях в рядах: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1)Не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беговая дорожка,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решившись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попросить;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быстро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 медленно бежать, очень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несвоевременное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замечание;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Свет не выключен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ничуть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хороший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результат;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умеющий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танцевать, поставить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сюда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немодный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но добротный костюм,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небрежность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одежде.</a:t>
            </a: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Перед </a:t>
            </a:r>
            <a:r>
              <a:rPr lang="ru-RU" b="1" dirty="0" smtClean="0"/>
              <a:t>суффиксом –Л- </a:t>
            </a:r>
            <a:r>
              <a:rPr lang="ru-RU" dirty="0" smtClean="0"/>
              <a:t>прошедшего </a:t>
            </a:r>
            <a:r>
              <a:rPr lang="ru-RU" dirty="0" smtClean="0"/>
              <a:t>времени глагола,   </a:t>
            </a:r>
            <a:r>
              <a:rPr lang="ru-RU" b="1" dirty="0" smtClean="0"/>
              <a:t>суффиксом -ВШИ-  </a:t>
            </a:r>
            <a:r>
              <a:rPr lang="ru-RU" dirty="0" smtClean="0"/>
              <a:t>деепричастия </a:t>
            </a:r>
            <a:r>
              <a:rPr lang="ru-RU" b="1" dirty="0" smtClean="0"/>
              <a:t>сохраняется </a:t>
            </a:r>
            <a:r>
              <a:rPr lang="ru-RU" dirty="0" smtClean="0"/>
              <a:t>гласная </a:t>
            </a:r>
            <a:r>
              <a:rPr lang="ru-RU" b="1" dirty="0" smtClean="0"/>
              <a:t>перед </a:t>
            </a:r>
            <a:r>
              <a:rPr lang="ru-RU" b="1" dirty="0" err="1" smtClean="0"/>
              <a:t>_-ть</a:t>
            </a:r>
            <a:r>
              <a:rPr lang="ru-RU" b="1" dirty="0" smtClean="0"/>
              <a:t>- </a:t>
            </a:r>
            <a:r>
              <a:rPr lang="ru-RU" dirty="0" smtClean="0"/>
              <a:t>в </a:t>
            </a:r>
          </a:p>
          <a:p>
            <a:pPr>
              <a:buNone/>
            </a:pPr>
            <a:r>
              <a:rPr lang="ru-RU" dirty="0" smtClean="0"/>
              <a:t>     инфинитиве</a:t>
            </a:r>
            <a:r>
              <a:rPr lang="ru-RU" dirty="0" smtClean="0"/>
              <a:t>.          </a:t>
            </a:r>
          </a:p>
          <a:p>
            <a:pPr>
              <a:buNone/>
            </a:pPr>
            <a:r>
              <a:rPr lang="ru-RU" dirty="0" smtClean="0"/>
              <a:t>Перед -НН- </a:t>
            </a:r>
            <a:r>
              <a:rPr lang="ru-RU" b="1" dirty="0" smtClean="0"/>
              <a:t>сохраняются все гласные, кроме И: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Е-Е</a:t>
            </a:r>
          </a:p>
          <a:p>
            <a:pPr algn="ctr">
              <a:buNone/>
            </a:pPr>
            <a:r>
              <a:rPr lang="ru-RU" dirty="0" smtClean="0"/>
              <a:t>А-А</a:t>
            </a:r>
          </a:p>
          <a:p>
            <a:pPr algn="ctr">
              <a:buNone/>
            </a:pPr>
            <a:r>
              <a:rPr lang="ru-RU" dirty="0" smtClean="0"/>
              <a:t>Я-Я</a:t>
            </a:r>
          </a:p>
          <a:p>
            <a:pPr algn="ctr">
              <a:buNone/>
            </a:pPr>
            <a:r>
              <a:rPr lang="ru-RU" dirty="0" smtClean="0"/>
              <a:t>И-Е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А6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Пишется НЕ раздельно со словами:</a:t>
            </a:r>
          </a:p>
          <a:p>
            <a:pPr>
              <a:buNone/>
            </a:pPr>
            <a:r>
              <a:rPr lang="ru-RU" dirty="0" smtClean="0"/>
              <a:t>1) (не)заварной крем</a:t>
            </a:r>
          </a:p>
          <a:p>
            <a:pPr>
              <a:buNone/>
            </a:pPr>
            <a:r>
              <a:rPr lang="ru-RU" dirty="0" smtClean="0"/>
              <a:t>2) (не)</a:t>
            </a:r>
            <a:r>
              <a:rPr lang="ru-RU" dirty="0" err="1" smtClean="0"/>
              <a:t>взрачность</a:t>
            </a:r>
            <a:r>
              <a:rPr lang="ru-RU" dirty="0" smtClean="0"/>
              <a:t> взгляда</a:t>
            </a:r>
          </a:p>
          <a:p>
            <a:pPr>
              <a:buNone/>
            </a:pPr>
            <a:r>
              <a:rPr lang="ru-RU" dirty="0" smtClean="0"/>
              <a:t>3) далеко (не)уместная шутка</a:t>
            </a:r>
          </a:p>
          <a:p>
            <a:pPr>
              <a:buNone/>
            </a:pPr>
            <a:r>
              <a:rPr lang="ru-RU" dirty="0" smtClean="0"/>
              <a:t>4) счет (не) оплачен</a:t>
            </a:r>
          </a:p>
          <a:p>
            <a:pPr>
              <a:buNone/>
            </a:pPr>
            <a:r>
              <a:rPr lang="ru-RU" dirty="0" smtClean="0"/>
              <a:t>5) (не)тяжелый, но объемный рюкзак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Употребление </a:t>
            </a: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не и ни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2008 год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Определите, какая частица  пишется на месте пропуска, и установите соответствие между столбцами таблицы: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А.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Где мы только (н…) путешествовали!</a:t>
            </a:r>
          </a:p>
          <a:p>
            <a:pPr>
              <a:buNone/>
            </a:pP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Б.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В этом огромном пространстве нет (н…)одной светлой точки.</a:t>
            </a:r>
          </a:p>
          <a:p>
            <a:pPr>
              <a:buNone/>
            </a:pP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.Как мы (н…) пытались научить его ездить на велосипеде, толку было мало.</a:t>
            </a:r>
          </a:p>
          <a:p>
            <a:pPr>
              <a:buNone/>
            </a:pP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Потом я еще (н…)раз ходил в лес, чтобы послушать соловьиное пение</a:t>
            </a: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Частица </a:t>
            </a: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ни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употребляется для усиления отрицания</a:t>
            </a:r>
          </a:p>
          <a:p>
            <a:pPr>
              <a:buNone/>
            </a:pP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Частица </a:t>
            </a: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употребляется в восклицательном предложении с обобщенным значением.</a:t>
            </a:r>
          </a:p>
          <a:p>
            <a:pPr>
              <a:buNone/>
            </a:pP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Частица </a:t>
            </a: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употребляется для выражения отрицания.</a:t>
            </a:r>
          </a:p>
          <a:p>
            <a:pPr>
              <a:buNone/>
            </a:pP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Частица </a:t>
            </a: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употребляется для выражения утверждения в конструкциях с двойным отрицанием.</a:t>
            </a:r>
          </a:p>
          <a:p>
            <a:pPr>
              <a:buNone/>
            </a:pP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Частица</a:t>
            </a:r>
            <a:r>
              <a:rPr lang="ru-RU" sz="5000" b="1" dirty="0">
                <a:latin typeface="Times New Roman" pitchFamily="18" charset="0"/>
                <a:cs typeface="Times New Roman" pitchFamily="18" charset="0"/>
              </a:rPr>
              <a:t> ни</a:t>
            </a:r>
            <a:r>
              <a:rPr lang="ru-RU" sz="5000" dirty="0">
                <a:latin typeface="Times New Roman" pitchFamily="18" charset="0"/>
                <a:cs typeface="Times New Roman" pitchFamily="18" charset="0"/>
              </a:rPr>
              <a:t> входит в состав средства связи в сложноподчиненном предложении.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Ответ: А2Б1В5Г3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2011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Укажите номера пропусков, где пишется не: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нЕмог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заметить таланта и самобытности этого художника. Кто бы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смотрел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его картины, все восхищались. Но он ещё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разу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выставлял свои работы в музее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2012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Укажите номера пропусков, где пишется не: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Когда бы мы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обратились к фельдшеру, он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разу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отказал нам в помощи. Мы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могли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написать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 этом в редакцию областной газеты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2013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Укажите номера пропусков, где пишется ни: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Куда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глянь, повсюду был императорский китайский сад, который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мог 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оживлять воображение человека, и, может, поэтому в минуты посещения его моё настроение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разу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омрачилось.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2014 год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Укажите номера пропусков, где пишется ни: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Бабушка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 привозила нас в этот старый, рассохшийся дом, который назывался, как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странно, Шестой дачей, хотя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пятой,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четвёртой дачи вблизи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было.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2015 год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Укажите номера пропусков, где пишется ни: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Кто побывал на Красной площади,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может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отметить её неповторимую красоту, своеобразие. Для москвичей красивее и дороже этого места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было и нет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нИчего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для них это символ России. И как бы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расширялся город, Красная площадь навсегда останется главным местом столицы.</a:t>
            </a:r>
          </a:p>
          <a:p>
            <a:pPr>
              <a:buNone/>
            </a:pP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Укажите номера пропусков, где пишется ни: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Старый рыбак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Дымченко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много раз говорил, что уже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нИчто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этом мире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удивит его, что бы он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увидел. Но когда он попал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Голубое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озеро, то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смог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восхититься его правильной формой и зеркальной чистотой.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2019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Укажите номера пропусков, где пишется ни: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Турист, сидя у костра, </a:t>
            </a: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может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петь. Где бы мы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бывали в походах, по вечерам обязательно пели под гитару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разу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нарушили мы эту туристскую традицию.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2021 год 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Укажите номера пропусков, где пишется ни: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Сколько я </a:t>
            </a:r>
            <a:r>
              <a:rPr lang="ru-RU" sz="9600" baseline="300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наблюдаю за воробьями, </a:t>
            </a:r>
            <a:r>
              <a:rPr lang="ru-RU" sz="9600" baseline="300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могу </a:t>
            </a:r>
            <a:r>
              <a:rPr lang="ru-RU" sz="9600" baseline="30000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улыбаться, ибо воробьи как дети. Они </a:t>
            </a:r>
            <a:r>
              <a:rPr lang="ru-RU" sz="9600" baseline="30000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одной минуты</a:t>
            </a:r>
            <a:r>
              <a:rPr lang="ru-RU" sz="96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baseline="30000" dirty="0" smtClean="0"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сидят на месте, перелетают с ветки на ветку, прыгают по траве и камням, дерутся, ссорятся и мирятся, волнуются и обижаются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2022 год 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Укажите номера пропусков, где пишется ни: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К каким бы старикам мы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нИ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обратились в этом городке сегодня,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нИ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один из них уже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вспомнит ту историю. А ведь до войны у кого только на устах она 4)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была! Нельзя 5)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попытаться по крупицам восстановить ее.</a:t>
            </a:r>
          </a:p>
          <a:p>
            <a:pPr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/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Слитные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раздельные</a:t>
            </a: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и дефисные написания слов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2008 год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Через дефис пишутся слова: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1)альфа-излучение                         4)южнославянский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2)полуось                                    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отчетно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выборный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3)жить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по-барски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2009 год	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Через дефис пишутся слова: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1)пол-Петербурга                       4)полуулыбка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2)попозже                                   5)беломраморный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3)солено-кислый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2010 год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Через дефис пишутся слова: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1)огненно-рыжий;       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трёхтысячный;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Пол Шкловского района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зачеркнуть крест-накрест.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помногу съедать;				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2011 год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Через дефис пишутся слова: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1)ел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понемногу;	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4) тускло-серый;</a:t>
            </a:r>
          </a:p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2) пол-оркестра;		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5) древнеиндийские храмы.</a:t>
            </a:r>
          </a:p>
          <a:p>
            <a:pPr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3)контрразведчик;</a:t>
            </a:r>
            <a:endParaRPr lang="ru-RU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2008 год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Пишется И на месте пропуска в словах:	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обрадуЕмся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устраИвать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;               </a:t>
            </a:r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2)ты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услышИшь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подтягИвать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;         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неподражаЕмый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если вы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расскажЕте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ограблЕнный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наворочЕнный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/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выдолбИла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уподобИвшись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2012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Через дефис пишутся слова: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1)чугунолитейное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производство;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4)обвинять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понапрасну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2)пол-обложки;	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5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электропровод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3)буржуазно-дворянский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2013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Через дефис пишутся слова: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1)бронзово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коричневый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новогреческий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язык;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2)сладкоголосый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полегоньку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3)пол-Индии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2014 год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Через дефис пишутся слова: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1)пол-окружности;            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золотисто-жёлтый;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монокультура;		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 свистеть по-птичьи.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3)широколобый;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2015 год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Через дефис пишутся слова: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1)биосфера;			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горнолыжный;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2)буржуазно-помещичий;		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пол-апельсина.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3)гулять по вечернему саду;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Через дефис пишутся слова: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1)красноносый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клоун;		4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пол-Дзержинска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твоему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делу;	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поп-фестиваль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3)по-туркменски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2020 год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Через дефис пишутся слова: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1)по-румынски говорить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;                  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крупногабаритный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2)Пол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Столбцовского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района;            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вице-губернатор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бортрадист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2021 год                                    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Через дефис пишутся слова: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1)контрудар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;                 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таможенно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пограничный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контроль;                        </a:t>
            </a:r>
          </a:p>
          <a:p>
            <a:pPr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полуобразованность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;          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по-весеннему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тепло.</a:t>
            </a:r>
          </a:p>
          <a:p>
            <a:pPr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кораблестроительный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2022 год 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b="1" dirty="0">
                <a:latin typeface="Times New Roman" pitchFamily="18" charset="0"/>
                <a:cs typeface="Times New Roman" pitchFamily="18" charset="0"/>
              </a:rPr>
              <a:t>Через дефис пишутся слова: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веб</a:t>
            </a:r>
            <a:r>
              <a:rPr lang="ru-RU" sz="9600" dirty="0" err="1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форум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по звездному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небу</a:t>
            </a:r>
          </a:p>
          <a:p>
            <a:pPr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пол-Воложина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по-флотски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краснощекий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малыш</a:t>
            </a:r>
          </a:p>
          <a:p>
            <a:pPr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А7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Через дефис пишутся слова: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горбо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носый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2)(пол)области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3)(по)нашему подъезду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4)(радио)волна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перламутрово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)белые бусы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/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2009 год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Буква Е пишется в словах:	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задержИмся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он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восхищаЕтся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         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слышИмый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утаИвать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                 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перегибаЕмый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горЕвать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 разлуке;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4)если вы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встанЕте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увидЕть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меня;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подпишЕмся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обещАнный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2010 год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Буква Е пишется в словах:				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рассыплЕшь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издаваЕмый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заклеИвать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конверты;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5) он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слышИт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3) мы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догоняЕм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2011 год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Пишется И на месте пропуска в словах:	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побреЕшься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4)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читаЕмый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он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качаЕт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	 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мы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помирИмся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усваИвать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2012 год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Пишется буква И на месте пропуска в словах: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возИшься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                  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выдаваЕмый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откармлИвать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		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мы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вытерпЕвший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2458</Words>
  <Application>Microsoft Office PowerPoint</Application>
  <PresentationFormat>Экран (4:3)</PresentationFormat>
  <Paragraphs>477</Paragraphs>
  <Slides>54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54</vt:i4>
      </vt:variant>
    </vt:vector>
  </HeadingPairs>
  <TitlesOfParts>
    <vt:vector size="55" baseType="lpstr">
      <vt:lpstr>Тема Office</vt:lpstr>
      <vt:lpstr>Слайд 1</vt:lpstr>
      <vt:lpstr>Спряжение глаголов</vt:lpstr>
      <vt:lpstr>Правописание суффиксов причастий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Задание Б3</vt:lpstr>
      <vt:lpstr>Задание Б15</vt:lpstr>
      <vt:lpstr>Слайд 19</vt:lpstr>
      <vt:lpstr>Слайд 20</vt:lpstr>
      <vt:lpstr>Слайд 21</vt:lpstr>
      <vt:lpstr>2013 год   Определите, сколько н пишется на месте пропуска, и установите соответствие между столбцами таблицы: </vt:lpstr>
      <vt:lpstr>   2015 год Определите, сколько н пишется на месте пропуска, и установите соответствие между столбцами таблицы:   </vt:lpstr>
      <vt:lpstr>Слайд 24</vt:lpstr>
      <vt:lpstr>Слайд 25</vt:lpstr>
      <vt:lpstr>Слайд 26</vt:lpstr>
      <vt:lpstr>  2022 год  Определите, сколько н пишется на месте пропуска, и установите соответствие между столбцами таблицы: </vt:lpstr>
      <vt:lpstr>Задание Б4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Задание А6</vt:lpstr>
      <vt:lpstr>Слайд 41</vt:lpstr>
      <vt:lpstr>2008 год Определите, какая частица  пишется на месте пропуска, и установите соответствие между столбцами таблицы: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Задание А7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Алена</dc:creator>
  <cp:lastModifiedBy>Алена</cp:lastModifiedBy>
  <cp:revision>136</cp:revision>
  <dcterms:created xsi:type="dcterms:W3CDTF">2022-09-22T14:36:57Z</dcterms:created>
  <dcterms:modified xsi:type="dcterms:W3CDTF">2023-09-22T17:38:03Z</dcterms:modified>
</cp:coreProperties>
</file>