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1" r:id="rId4"/>
    <p:sldId id="280" r:id="rId5"/>
    <p:sldId id="272" r:id="rId6"/>
    <p:sldId id="273" r:id="rId7"/>
    <p:sldId id="275" r:id="rId8"/>
    <p:sldId id="281" r:id="rId9"/>
    <p:sldId id="282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B71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117136" y="-36744"/>
            <a:ext cx="1038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4. Строение атома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41C1CD3-1D0C-EE0A-E5A8-B66843CDE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563" y="742084"/>
            <a:ext cx="7916511" cy="58906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Взрыв: 14 точек 1">
            <a:extLst>
              <a:ext uri="{FF2B5EF4-FFF2-40B4-BE49-F238E27FC236}">
                <a16:creationId xmlns:a16="http://schemas.microsoft.com/office/drawing/2014/main" id="{7C87B1FB-0D2B-24FA-C1F1-DB1F4858B398}"/>
              </a:ext>
            </a:extLst>
          </p:cNvPr>
          <p:cNvSpPr/>
          <p:nvPr/>
        </p:nvSpPr>
        <p:spPr>
          <a:xfrm rot="1149068">
            <a:off x="6706577" y="3366601"/>
            <a:ext cx="6341404" cy="2698612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13A90-DE4F-A50F-C8EF-EBC8130E7642}"/>
              </a:ext>
            </a:extLst>
          </p:cNvPr>
          <p:cNvSpPr txBox="1"/>
          <p:nvPr/>
        </p:nvSpPr>
        <p:spPr>
          <a:xfrm rot="1116771" flipH="1">
            <a:off x="8122132" y="4085226"/>
            <a:ext cx="43692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Атом – мельчайшая химически неделимая </a:t>
            </a:r>
            <a:r>
              <a:rPr lang="ru-RU" sz="24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электронейтральная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частица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645C4BE1-1F7A-12A8-341E-D989B38E9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030" y="111760"/>
            <a:ext cx="3437222" cy="27703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20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237773" y="248458"/>
            <a:ext cx="99542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23 -35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 24 - 34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654" y="1648841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404E34-DF34-BEC8-89A9-68422005439D}"/>
              </a:ext>
            </a:extLst>
          </p:cNvPr>
          <p:cNvSpPr txBox="1"/>
          <p:nvPr/>
        </p:nvSpPr>
        <p:spPr>
          <a:xfrm flipH="1">
            <a:off x="1114698" y="227550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11.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«Расчет числа элементарных частиц в атомах, молекулах, ионах»</a:t>
            </a:r>
          </a:p>
        </p:txBody>
      </p:sp>
    </p:spTree>
    <p:extLst>
      <p:ext uri="{BB962C8B-B14F-4D97-AF65-F5344CB8AC3E}">
        <p14:creationId xmlns:p14="http://schemas.microsoft.com/office/powerpoint/2010/main" val="1518495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строение атома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367E96-E5B1-9A11-73E6-26D818D7C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938" y="3815231"/>
            <a:ext cx="5597822" cy="25042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78A0C15-800B-5BB3-4093-F188BC8043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5365" y="722941"/>
            <a:ext cx="4793297" cy="5825304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E976344-470E-0807-1497-03916EF623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4962" y="672079"/>
            <a:ext cx="3680302" cy="30178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21923D69-E398-84BB-C96A-E7F99972EC38}"/>
              </a:ext>
            </a:extLst>
          </p:cNvPr>
          <p:cNvSpPr/>
          <p:nvPr/>
        </p:nvSpPr>
        <p:spPr>
          <a:xfrm>
            <a:off x="1097280" y="3813216"/>
            <a:ext cx="3342640" cy="352384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14D2FF42-61A2-0BC2-FF0E-30CAB3769857}"/>
              </a:ext>
            </a:extLst>
          </p:cNvPr>
          <p:cNvSpPr/>
          <p:nvPr/>
        </p:nvSpPr>
        <p:spPr>
          <a:xfrm>
            <a:off x="1097280" y="4290904"/>
            <a:ext cx="5842000" cy="352384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E59A87D-28CD-EC42-44BF-22C2E8C8282C}"/>
              </a:ext>
            </a:extLst>
          </p:cNvPr>
          <p:cNvSpPr/>
          <p:nvPr/>
        </p:nvSpPr>
        <p:spPr>
          <a:xfrm>
            <a:off x="1097280" y="6372053"/>
            <a:ext cx="9123680" cy="352384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A307F2-4F04-5892-897B-23ACC904BBC4}"/>
              </a:ext>
            </a:extLst>
          </p:cNvPr>
          <p:cNvSpPr txBox="1"/>
          <p:nvPr/>
        </p:nvSpPr>
        <p:spPr>
          <a:xfrm>
            <a:off x="1097280" y="6351876"/>
            <a:ext cx="930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Валентные электроны – электроны, участвующие в образовании химических связей</a:t>
            </a:r>
          </a:p>
        </p:txBody>
      </p:sp>
    </p:spTree>
    <p:extLst>
      <p:ext uri="{BB962C8B-B14F-4D97-AF65-F5344CB8AC3E}">
        <p14:creationId xmlns:p14="http://schemas.microsoft.com/office/powerpoint/2010/main" val="4216516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224654-DDC5-2BA6-F2EE-292529BF6330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строение атома 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Периодический закон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Д.И.Менделеев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1869г.)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химических элементов, а также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 свойства образуемых ими соединений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находятся в периодической зависимости от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заряда их атомных ядер.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B3111A-7114-D64B-3715-A89B0EE619E9}"/>
              </a:ext>
            </a:extLst>
          </p:cNvPr>
          <p:cNvSpPr txBox="1"/>
          <p:nvPr/>
        </p:nvSpPr>
        <p:spPr>
          <a:xfrm flipH="1">
            <a:off x="1002938" y="2894743"/>
            <a:ext cx="1095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Периодическая система – 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графическое отображение  периодического закона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833D33-5544-B146-752E-0A06A9FA1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826" y="4095072"/>
            <a:ext cx="6096000" cy="322103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D1814345-0450-44AE-B642-BD4F84FC6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306" y="175491"/>
            <a:ext cx="2389294" cy="328404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209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EEC462-DFD5-3CA2-6039-5BCBE1E71C3B}"/>
              </a:ext>
            </a:extLst>
          </p:cNvPr>
          <p:cNvSpPr txBox="1"/>
          <p:nvPr/>
        </p:nvSpPr>
        <p:spPr>
          <a:xfrm flipH="1">
            <a:off x="1002938" y="46466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– горизонтальный ряд элементов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90993E-8CC8-B609-B1EB-5A65CB19CB33}"/>
              </a:ext>
            </a:extLst>
          </p:cNvPr>
          <p:cNvSpPr txBox="1"/>
          <p:nvPr/>
        </p:nvSpPr>
        <p:spPr>
          <a:xfrm flipH="1">
            <a:off x="1094378" y="6045109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9E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– вертикальный столбец элементов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99F1245-01EC-AB3A-1393-277D2EDDF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386" y="812891"/>
            <a:ext cx="9923254" cy="524330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CD543BE8-A09D-D0D5-8751-DDF41B63D4B4}"/>
              </a:ext>
            </a:extLst>
          </p:cNvPr>
          <p:cNvSpPr/>
          <p:nvPr/>
        </p:nvSpPr>
        <p:spPr>
          <a:xfrm>
            <a:off x="1094378" y="1666240"/>
            <a:ext cx="10321270" cy="508000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F5A527F8-C18A-F871-FA01-18A14A9F7AEC}"/>
              </a:ext>
            </a:extLst>
          </p:cNvPr>
          <p:cNvSpPr/>
          <p:nvPr/>
        </p:nvSpPr>
        <p:spPr>
          <a:xfrm rot="5400000">
            <a:off x="8610960" y="2758158"/>
            <a:ext cx="3647367" cy="549287"/>
          </a:xfrm>
          <a:prstGeom prst="roundRect">
            <a:avLst/>
          </a:prstGeom>
          <a:noFill/>
          <a:ln w="47625">
            <a:solidFill>
              <a:srgbClr val="009E4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5356052D-36D9-B86A-CC2D-1950EB2B7CA2}"/>
              </a:ext>
            </a:extLst>
          </p:cNvPr>
          <p:cNvCxnSpPr/>
          <p:nvPr/>
        </p:nvCxnSpPr>
        <p:spPr>
          <a:xfrm flipV="1">
            <a:off x="10271760" y="4785360"/>
            <a:ext cx="213360" cy="1747520"/>
          </a:xfrm>
          <a:prstGeom prst="straightConnector1">
            <a:avLst/>
          </a:prstGeom>
          <a:ln w="63500">
            <a:solidFill>
              <a:srgbClr val="009E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B2F7F5A2-4610-535D-743F-23818E086559}"/>
              </a:ext>
            </a:extLst>
          </p:cNvPr>
          <p:cNvCxnSpPr>
            <a:cxnSpLocks/>
          </p:cNvCxnSpPr>
          <p:nvPr/>
        </p:nvCxnSpPr>
        <p:spPr>
          <a:xfrm flipH="1">
            <a:off x="1254519" y="692797"/>
            <a:ext cx="127241" cy="1305559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>
            <a:extLst>
              <a:ext uri="{FF2B5EF4-FFF2-40B4-BE49-F238E27FC236}">
                <a16:creationId xmlns:a16="http://schemas.microsoft.com/office/drawing/2014/main" id="{6B0AE585-5099-8A56-DB73-3B6A51E63B91}"/>
              </a:ext>
            </a:extLst>
          </p:cNvPr>
          <p:cNvSpPr/>
          <p:nvPr/>
        </p:nvSpPr>
        <p:spPr>
          <a:xfrm>
            <a:off x="9960992" y="1030995"/>
            <a:ext cx="937622" cy="527563"/>
          </a:xfrm>
          <a:prstGeom prst="ellipse">
            <a:avLst/>
          </a:prstGeom>
          <a:noFill/>
          <a:ln w="698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5EE237C5-6C60-870B-0F32-94A0A470C48E}"/>
              </a:ext>
            </a:extLst>
          </p:cNvPr>
          <p:cNvSpPr/>
          <p:nvPr/>
        </p:nvSpPr>
        <p:spPr>
          <a:xfrm>
            <a:off x="903593" y="1567030"/>
            <a:ext cx="625570" cy="646331"/>
          </a:xfrm>
          <a:prstGeom prst="ellipse">
            <a:avLst/>
          </a:prstGeom>
          <a:noFill/>
          <a:ln w="63500">
            <a:solidFill>
              <a:srgbClr val="EB4B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9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3D765BE7-E5CE-9BB9-6473-060D47D404F2}"/>
              </a:ext>
            </a:extLst>
          </p:cNvPr>
          <p:cNvSpPr/>
          <p:nvPr/>
        </p:nvSpPr>
        <p:spPr>
          <a:xfrm>
            <a:off x="1209766" y="111761"/>
            <a:ext cx="7659913" cy="528320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C3AA65-2C87-65BA-EE7A-7931841D56EC}"/>
              </a:ext>
            </a:extLst>
          </p:cNvPr>
          <p:cNvSpPr txBox="1"/>
          <p:nvPr/>
        </p:nvSpPr>
        <p:spPr>
          <a:xfrm>
            <a:off x="1303818" y="11557"/>
            <a:ext cx="107256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Высшая степень окисления = № группы 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ar-AE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высший оксид → высший гидроксид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63048-F939-4EA8-4581-49094EFA06FB}"/>
              </a:ext>
            </a:extLst>
          </p:cNvPr>
          <p:cNvSpPr txBox="1"/>
          <p:nvPr/>
        </p:nvSpPr>
        <p:spPr>
          <a:xfrm>
            <a:off x="1303818" y="1228168"/>
            <a:ext cx="107256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Низшая степень окисления = № группы – 8  =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(числу недостающих электронов внешнего слоя у неметаллов) →  ЛВС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металлов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низшая степень окисления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равна нулю (К</a:t>
            </a:r>
            <a:r>
              <a:rPr lang="ru-RU" sz="32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B0E05563-239A-76A0-BDF6-F1B288AAF2D0}"/>
              </a:ext>
            </a:extLst>
          </p:cNvPr>
          <p:cNvSpPr/>
          <p:nvPr/>
        </p:nvSpPr>
        <p:spPr>
          <a:xfrm>
            <a:off x="1209766" y="1293097"/>
            <a:ext cx="8350794" cy="528321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9C841D-CED5-628C-0C4E-2BF207E21D73}"/>
              </a:ext>
            </a:extLst>
          </p:cNvPr>
          <p:cNvSpPr txBox="1"/>
          <p:nvPr/>
        </p:nvSpPr>
        <p:spPr>
          <a:xfrm>
            <a:off x="1039658" y="3567730"/>
            <a:ext cx="1072562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                                              Cl     </a:t>
            </a:r>
          </a:p>
          <a:p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                                           Mn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2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627500-1B48-BA79-1276-DB31942669CF}"/>
              </a:ext>
            </a:extLst>
          </p:cNvPr>
          <p:cNvSpPr txBox="1"/>
          <p:nvPr/>
        </p:nvSpPr>
        <p:spPr>
          <a:xfrm flipH="1">
            <a:off x="1165498" y="290306"/>
            <a:ext cx="6877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Закономерности периодичности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869AA8-BDF7-5E34-94BE-6E65DCE31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618" y="936637"/>
            <a:ext cx="7440022" cy="276547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6425C68-6572-5EEE-5959-326C245A5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040" y="3577612"/>
            <a:ext cx="5748973" cy="2990082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856103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FC49298-913B-6208-FFDE-7D91B50C54C2}"/>
              </a:ext>
            </a:extLst>
          </p:cNvPr>
          <p:cNvSpPr txBox="1"/>
          <p:nvPr/>
        </p:nvSpPr>
        <p:spPr>
          <a:xfrm flipH="1">
            <a:off x="1165498" y="290306"/>
            <a:ext cx="6877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Закономерности периодичности</a:t>
            </a:r>
          </a:p>
        </p:txBody>
      </p:sp>
    </p:spTree>
    <p:extLst>
      <p:ext uri="{BB962C8B-B14F-4D97-AF65-F5344CB8AC3E}">
        <p14:creationId xmlns:p14="http://schemas.microsoft.com/office/powerpoint/2010/main" val="587999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187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14</cp:revision>
  <dcterms:created xsi:type="dcterms:W3CDTF">2023-08-14T17:29:09Z</dcterms:created>
  <dcterms:modified xsi:type="dcterms:W3CDTF">2024-09-09T19:38:28Z</dcterms:modified>
</cp:coreProperties>
</file>