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69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2361EB-184F-AA97-F852-66ABCCA99B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CD79FA6-5427-5DBE-1CBF-FEA2C34206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88C86EC-520E-30D4-02AE-D825D63DE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09.09.2024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CF194DD-2C16-979F-89E8-6824D3FFC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55A7504-0334-E308-207F-EA36CA5FB3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6857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9B4D70-FC79-C2C1-BD9C-2FF36DA57A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EC1C955-333A-E367-DF8B-A85BE59869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E885E98-4DEA-DF1B-E522-000221410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09.09.2024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271D9DD-2759-1373-6372-97437EBA6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7A28217-52A3-F0A6-CFAB-7B569AA95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6051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7072461-66A7-7CF7-2459-FCDC735A2E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B40D65E-8227-013C-8B65-C4BC03EA82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45F781F-79FA-96FE-CD98-0367F00B2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09.09.2024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BF4AC62-4D79-CFAC-4728-DBE6E7B15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4D6E5CC-851C-D9E9-9124-201DCB641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8916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F5D8BD-C233-1212-F3BB-D8C99A425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1EF6589-D074-A44B-FEDC-2186678AC3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0C4D57D-245F-92CA-40A6-E55A477EC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09.09.2024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9887570-CD5D-4456-28F8-C972D9DBA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9572385-3C67-6220-5FF2-83AD97DB7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0124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AE2B8C-44A2-9D8B-9240-DE5669E52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45F0742-A802-DE72-3E3E-8D2EB4799C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91FD0C5-082F-A5E4-2542-357836F964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09.09.2024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1119F52-A451-256D-8391-D97FED12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F296B7-AB6E-48B3-9105-B90C86861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536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FB583F-CE92-8071-1A40-AE2C9301A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E50140D-14D6-7D42-4867-71A90AEF1E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CA3EA1D-C2CC-F01C-2990-FD66EB0783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E877F1D-42DC-0EDA-6952-FDD9DC1D21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09.09.2024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88F1AFA-D672-B7FD-766E-33D661FBF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AF5F823-0468-6B5D-55D7-A32C2DFC8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367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00FF0F-0E0F-402B-3D02-38C48AE3D2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CEAA8BD-A212-D9D1-9531-B0E1AE4F1E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EEE007C-AF6C-DEE7-534B-485EB2AF33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2B4ED8C-6065-D3C2-FB59-EBC45C52B7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027C1E2-F122-4755-91C2-D5FA2F579A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D418D00-0131-CE2F-E73B-68D5E79F00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09.09.2024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78B09B3-3F9F-98B3-5ABE-9C463C74FA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4D0D8DE-7334-959C-CF9F-2A641D185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968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50D7D0-9CB0-1509-C2B2-54EE36D45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3C15F8C-FD41-BA22-B6A5-904837C765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09.09.2024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8DFF579-F14E-31B8-4C79-CAEE1A359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EBE83C2-0980-3E96-4131-DAF88FE1F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91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1BCCDC7-1457-3D7C-926A-EA2263A542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09.09.2024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4A49FAC-B6EA-911A-6BFD-42F240D9E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0FB34E2-A9D3-3428-5548-B7D8D3D8B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730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7EF9AF-E936-E161-D402-79B9660E31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5A4E282-BD3D-2FD5-0216-580FA65481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3B23873-CB91-5D06-9B88-770921B789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2D4FE67-25E4-1A62-21A4-47A56AF9D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09.09.2024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87E473A-09FC-AB65-596D-F587D4A6C7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17B39E4-66AD-5360-CEDA-963A39571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498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C2828B-5B34-2557-10E6-F844F01067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1E487AA-BDE3-BD9C-9E07-0DD9E3680A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D043D76-77C8-289A-8A40-CBE3F86624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5626DDE-EF31-B0D2-290A-0F7B0FF03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09.09.2024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797A62A-CA31-EE2C-4CB3-2BDA1D68C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B415B91-0164-6A9E-2638-A84BA9002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1713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044BA5-675B-F17C-C389-0AF6ED5FA1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3E91395-DF93-2F00-9184-8A7CDC915B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F4AF437-BF21-908B-7351-0BE8127A98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009D1-95E2-4958-93B3-74E485DFA8EF}" type="datetimeFigureOut">
              <a:rPr lang="ru-RU" smtClean="0"/>
              <a:t>09.09.2024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83D40AE-1CD8-26FF-FBBF-9291478472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D68E1D9-4A42-9EF9-E065-AF183B1BB6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4621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6688613-336C-45A5-3303-2C5C2FF9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470" y="-387927"/>
            <a:ext cx="12393469" cy="81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C53ECBC-886A-A10F-024C-67AE1AFC629C}"/>
              </a:ext>
            </a:extLst>
          </p:cNvPr>
          <p:cNvSpPr txBox="1"/>
          <p:nvPr/>
        </p:nvSpPr>
        <p:spPr>
          <a:xfrm flipH="1">
            <a:off x="1117136" y="-36744"/>
            <a:ext cx="103821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Тема 2. Основные законы химии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853645-C088-9805-A559-14709CFE4889}"/>
              </a:ext>
            </a:extLst>
          </p:cNvPr>
          <p:cNvSpPr txBox="1"/>
          <p:nvPr/>
        </p:nvSpPr>
        <p:spPr>
          <a:xfrm flipH="1">
            <a:off x="1020155" y="572440"/>
            <a:ext cx="109594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Закон постоянства состава</a:t>
            </a:r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Ж.Пруст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начало 19в.)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Всякое чистое вещество </a:t>
            </a:r>
          </a:p>
          <a:p>
            <a:r>
              <a:rPr lang="ru-RU" sz="28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молекулярного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строения независимо 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 способа его получения имеет постоянный качественный и количественный состав.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Взрыв: 14 точек 1">
            <a:extLst>
              <a:ext uri="{FF2B5EF4-FFF2-40B4-BE49-F238E27FC236}">
                <a16:creationId xmlns:a16="http://schemas.microsoft.com/office/drawing/2014/main" id="{7C87B1FB-0D2B-24FA-C1F1-DB1F4858B398}"/>
              </a:ext>
            </a:extLst>
          </p:cNvPr>
          <p:cNvSpPr/>
          <p:nvPr/>
        </p:nvSpPr>
        <p:spPr>
          <a:xfrm rot="21341245">
            <a:off x="6552970" y="460728"/>
            <a:ext cx="6341404" cy="2109232"/>
          </a:xfrm>
          <a:prstGeom prst="irregularSeal2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F613A90-DE4F-A50F-C8EF-EBC8130E7642}"/>
              </a:ext>
            </a:extLst>
          </p:cNvPr>
          <p:cNvSpPr txBox="1"/>
          <p:nvPr/>
        </p:nvSpPr>
        <p:spPr>
          <a:xfrm rot="20360271" flipH="1">
            <a:off x="7751470" y="731480"/>
            <a:ext cx="43692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!!!!!!!!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только для веществ молекулярного строения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33C2737-7C6C-3332-A403-D3D89FFC3A99}"/>
              </a:ext>
            </a:extLst>
          </p:cNvPr>
          <p:cNvSpPr txBox="1"/>
          <p:nvPr/>
        </p:nvSpPr>
        <p:spPr>
          <a:xfrm flipH="1">
            <a:off x="2290154" y="3597252"/>
            <a:ext cx="1533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5400" b="1" baseline="-25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5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sz="5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6AD53AD-DF69-477C-7477-74AD13EB9359}"/>
              </a:ext>
            </a:extLst>
          </p:cNvPr>
          <p:cNvSpPr txBox="1"/>
          <p:nvPr/>
        </p:nvSpPr>
        <p:spPr>
          <a:xfrm flipH="1">
            <a:off x="921095" y="3597252"/>
            <a:ext cx="12427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64B5599-873B-4330-DA8B-215933021165}"/>
              </a:ext>
            </a:extLst>
          </p:cNvPr>
          <p:cNvSpPr txBox="1"/>
          <p:nvPr/>
        </p:nvSpPr>
        <p:spPr>
          <a:xfrm flipH="1">
            <a:off x="4509652" y="3486131"/>
            <a:ext cx="75438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 : О = 2 моль : 1 моль     </a:t>
            </a:r>
          </a:p>
          <a:p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= 2 г : 16 г</a:t>
            </a:r>
            <a:endParaRPr lang="ru-RU" sz="4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6937B4C-53B3-33D2-EB40-BA9B24576D7F}"/>
              </a:ext>
            </a:extLst>
          </p:cNvPr>
          <p:cNvSpPr txBox="1"/>
          <p:nvPr/>
        </p:nvSpPr>
        <p:spPr>
          <a:xfrm flipH="1">
            <a:off x="921095" y="4809539"/>
            <a:ext cx="10504287" cy="1384995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Р.з</a:t>
            </a: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2. </a:t>
            </a: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«Установление формулы по массовым долям элементов в соединении»</a:t>
            </a:r>
          </a:p>
          <a:p>
            <a:r>
              <a:rPr lang="ru-RU" sz="28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Р.з</a:t>
            </a: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3. </a:t>
            </a: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«Установление формулы на основании данных химических реакций»</a:t>
            </a:r>
          </a:p>
          <a:p>
            <a:r>
              <a:rPr lang="ru-RU" sz="28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Р.з</a:t>
            </a: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4. </a:t>
            </a: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«Установление формулы по общей формуле гомологического ряда»</a:t>
            </a:r>
            <a:endParaRPr lang="ru-RU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92016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6688613-336C-45A5-3303-2C5C2FF9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470" y="-169266"/>
            <a:ext cx="12393469" cy="81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2FD5AE9-0305-AAB5-1B10-1FE278BA58E2}"/>
              </a:ext>
            </a:extLst>
          </p:cNvPr>
          <p:cNvSpPr txBox="1"/>
          <p:nvPr/>
        </p:nvSpPr>
        <p:spPr>
          <a:xfrm flipH="1">
            <a:off x="1051166" y="236159"/>
            <a:ext cx="10873607" cy="523220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Р.з</a:t>
            </a: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11. </a:t>
            </a: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«Задачи на избыток-недостаток»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2BFC236-56DB-CD35-C35A-5CBB16332A55}"/>
              </a:ext>
            </a:extLst>
          </p:cNvPr>
          <p:cNvSpPr txBox="1"/>
          <p:nvPr/>
        </p:nvSpPr>
        <p:spPr>
          <a:xfrm flipH="1">
            <a:off x="1155338" y="3478750"/>
            <a:ext cx="10873607" cy="523220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Р.з</a:t>
            </a: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12. </a:t>
            </a: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«Задачи на выход продукта реакции»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9262608-3B84-C8C3-9239-34D848B9ECFE}"/>
              </a:ext>
            </a:extLst>
          </p:cNvPr>
          <p:cNvSpPr txBox="1"/>
          <p:nvPr/>
        </p:nvSpPr>
        <p:spPr>
          <a:xfrm flipH="1">
            <a:off x="770623" y="870437"/>
            <a:ext cx="12427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Например: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B19819E-5A8C-653F-8236-34AAF775641D}"/>
              </a:ext>
            </a:extLst>
          </p:cNvPr>
          <p:cNvSpPr txBox="1"/>
          <p:nvPr/>
        </p:nvSpPr>
        <p:spPr>
          <a:xfrm flipH="1">
            <a:off x="2013377" y="1283385"/>
            <a:ext cx="6007879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4Р</a:t>
            </a:r>
            <a:r>
              <a:rPr lang="en-US" sz="40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     </a:t>
            </a: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5О</a:t>
            </a:r>
            <a:r>
              <a:rPr lang="en-US" sz="40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   </a:t>
            </a:r>
            <a:r>
              <a:rPr lang="en-US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→     2</a:t>
            </a: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40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40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0B2AAA0-958B-0129-B8E8-81E130E25901}"/>
              </a:ext>
            </a:extLst>
          </p:cNvPr>
          <p:cNvSpPr txBox="1"/>
          <p:nvPr/>
        </p:nvSpPr>
        <p:spPr>
          <a:xfrm flipH="1">
            <a:off x="2094400" y="1792955"/>
            <a:ext cx="57995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моль</a:t>
            </a: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5 моль                     </a:t>
            </a: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моль</a:t>
            </a:r>
            <a:endParaRPr lang="ru-RU" sz="2400" b="1" baseline="-25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8F44626-32C4-2FA7-6E70-CD1820D608A7}"/>
              </a:ext>
            </a:extLst>
          </p:cNvPr>
          <p:cNvSpPr txBox="1"/>
          <p:nvPr/>
        </p:nvSpPr>
        <p:spPr>
          <a:xfrm flipH="1">
            <a:off x="2094400" y="861469"/>
            <a:ext cx="57995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моль</a:t>
            </a:r>
            <a:r>
              <a:rPr 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9 моль                    х моль</a:t>
            </a:r>
            <a:endParaRPr lang="ru-RU" sz="2400" b="1" baseline="-25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160F2A5-F8C8-4A25-F636-D6192A8F73B4}"/>
              </a:ext>
            </a:extLst>
          </p:cNvPr>
          <p:cNvSpPr txBox="1"/>
          <p:nvPr/>
        </p:nvSpPr>
        <p:spPr>
          <a:xfrm flipH="1">
            <a:off x="2094400" y="2286630"/>
            <a:ext cx="83047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 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ru-RU" sz="24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9</a:t>
            </a:r>
            <a:endParaRPr lang="ru-RU" sz="2400" b="1" u="sng" baseline="-25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E6496CA-7FF0-D353-1B37-DB62E2039A07}"/>
              </a:ext>
            </a:extLst>
          </p:cNvPr>
          <p:cNvSpPr txBox="1"/>
          <p:nvPr/>
        </p:nvSpPr>
        <p:spPr>
          <a:xfrm flipH="1">
            <a:off x="2117550" y="2635853"/>
            <a:ext cx="4023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4                      5</a:t>
            </a:r>
            <a:endParaRPr lang="ru-RU" sz="2400" b="1" baseline="-25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74573C8-500C-8BAD-94A8-FDA792F977F1}"/>
              </a:ext>
            </a:extLst>
          </p:cNvPr>
          <p:cNvSpPr txBox="1"/>
          <p:nvPr/>
        </p:nvSpPr>
        <p:spPr>
          <a:xfrm flipH="1">
            <a:off x="2094400" y="3041365"/>
            <a:ext cx="25079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1,75                1,8 </a:t>
            </a:r>
            <a:endParaRPr lang="ru-RU" sz="2400" b="1" baseline="-25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B9BF8E2-B1B4-59F0-7F60-9E1B806F1E71}"/>
              </a:ext>
            </a:extLst>
          </p:cNvPr>
          <p:cNvSpPr txBox="1"/>
          <p:nvPr/>
        </p:nvSpPr>
        <p:spPr>
          <a:xfrm>
            <a:off x="3065979" y="2985075"/>
            <a:ext cx="60319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endParaRPr lang="ru-RU" sz="32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2B2CC07-5319-D66B-7623-FAA0FD7352F2}"/>
              </a:ext>
            </a:extLst>
          </p:cNvPr>
          <p:cNvSpPr txBox="1"/>
          <p:nvPr/>
        </p:nvSpPr>
        <p:spPr>
          <a:xfrm>
            <a:off x="3065978" y="2372503"/>
            <a:ext cx="60319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endParaRPr lang="ru-RU" sz="3200" dirty="0"/>
          </a:p>
        </p:txBody>
      </p:sp>
      <p:sp>
        <p:nvSpPr>
          <p:cNvPr id="20" name="Овал 19">
            <a:extLst>
              <a:ext uri="{FF2B5EF4-FFF2-40B4-BE49-F238E27FC236}">
                <a16:creationId xmlns:a16="http://schemas.microsoft.com/office/drawing/2014/main" id="{0AB5D082-D7DA-2A7D-BC04-3F95687CD107}"/>
              </a:ext>
            </a:extLst>
          </p:cNvPr>
          <p:cNvSpPr/>
          <p:nvPr/>
        </p:nvSpPr>
        <p:spPr>
          <a:xfrm>
            <a:off x="3761117" y="2304923"/>
            <a:ext cx="753010" cy="1198107"/>
          </a:xfrm>
          <a:prstGeom prst="ellipse">
            <a:avLst/>
          </a:prstGeom>
          <a:noFill/>
          <a:ln w="4445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C5BAD79-5F1B-306B-94ED-97609616BF04}"/>
              </a:ext>
            </a:extLst>
          </p:cNvPr>
          <p:cNvSpPr txBox="1"/>
          <p:nvPr/>
        </p:nvSpPr>
        <p:spPr>
          <a:xfrm>
            <a:off x="4765444" y="2724068"/>
            <a:ext cx="137548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избыток</a:t>
            </a:r>
            <a:endParaRPr lang="ru-RU" sz="2400" dirty="0">
              <a:solidFill>
                <a:srgbClr val="0070C0"/>
              </a:solidFill>
            </a:endParaRPr>
          </a:p>
        </p:txBody>
      </p:sp>
      <p:cxnSp>
        <p:nvCxnSpPr>
          <p:cNvPr id="25" name="Прямая со стрелкой 24">
            <a:extLst>
              <a:ext uri="{FF2B5EF4-FFF2-40B4-BE49-F238E27FC236}">
                <a16:creationId xmlns:a16="http://schemas.microsoft.com/office/drawing/2014/main" id="{A82AA275-EB4F-CE7F-A4F2-F23F600A2393}"/>
              </a:ext>
            </a:extLst>
          </p:cNvPr>
          <p:cNvCxnSpPr/>
          <p:nvPr/>
        </p:nvCxnSpPr>
        <p:spPr>
          <a:xfrm flipH="1" flipV="1">
            <a:off x="4640751" y="2284341"/>
            <a:ext cx="453056" cy="54804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 стрелкой 25">
            <a:extLst>
              <a:ext uri="{FF2B5EF4-FFF2-40B4-BE49-F238E27FC236}">
                <a16:creationId xmlns:a16="http://schemas.microsoft.com/office/drawing/2014/main" id="{EE5227D8-83EF-8FD9-9B73-B843057CF01A}"/>
              </a:ext>
            </a:extLst>
          </p:cNvPr>
          <p:cNvCxnSpPr>
            <a:cxnSpLocks/>
          </p:cNvCxnSpPr>
          <p:nvPr/>
        </p:nvCxnSpPr>
        <p:spPr>
          <a:xfrm flipV="1">
            <a:off x="1566275" y="2230070"/>
            <a:ext cx="750710" cy="49165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6AD96DC1-75BA-72EA-E7F4-438B38617FA0}"/>
              </a:ext>
            </a:extLst>
          </p:cNvPr>
          <p:cNvSpPr txBox="1"/>
          <p:nvPr/>
        </p:nvSpPr>
        <p:spPr>
          <a:xfrm rot="3223748">
            <a:off x="614643" y="2598406"/>
            <a:ext cx="18466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недостаток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31" name="Взрыв: 14 точек 30">
            <a:extLst>
              <a:ext uri="{FF2B5EF4-FFF2-40B4-BE49-F238E27FC236}">
                <a16:creationId xmlns:a16="http://schemas.microsoft.com/office/drawing/2014/main" id="{A6C2FDFE-8920-2C0D-85A8-F11DA45975EF}"/>
              </a:ext>
            </a:extLst>
          </p:cNvPr>
          <p:cNvSpPr/>
          <p:nvPr/>
        </p:nvSpPr>
        <p:spPr>
          <a:xfrm rot="21303056">
            <a:off x="7942299" y="78712"/>
            <a:ext cx="4108060" cy="3428486"/>
          </a:xfrm>
          <a:prstGeom prst="irregularSeal2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E107693-8886-C93E-DF26-6D843E75D090}"/>
              </a:ext>
            </a:extLst>
          </p:cNvPr>
          <p:cNvSpPr txBox="1"/>
          <p:nvPr/>
        </p:nvSpPr>
        <p:spPr>
          <a:xfrm rot="19093352">
            <a:off x="8298299" y="704423"/>
            <a:ext cx="370114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!!!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Расчет ведем по            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недостатку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315F8F9-9C59-1C3A-DC68-F69D1BD40B28}"/>
              </a:ext>
            </a:extLst>
          </p:cNvPr>
          <p:cNvSpPr txBox="1"/>
          <p:nvPr/>
        </p:nvSpPr>
        <p:spPr>
          <a:xfrm>
            <a:off x="5689689" y="2230070"/>
            <a:ext cx="295323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 = 7</a:t>
            </a:r>
            <a:r>
              <a:rPr lang="ru-RU" sz="2800" b="1" baseline="30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2:4 = </a:t>
            </a:r>
            <a:r>
              <a:rPr lang="ru-RU" sz="24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3,5 моль</a:t>
            </a:r>
            <a:endParaRPr lang="ru-RU" sz="2400" u="sng" dirty="0">
              <a:solidFill>
                <a:srgbClr val="C00000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9092071-3027-D071-A766-184590BD1197}"/>
              </a:ext>
            </a:extLst>
          </p:cNvPr>
          <p:cNvSpPr txBox="1"/>
          <p:nvPr/>
        </p:nvSpPr>
        <p:spPr>
          <a:xfrm flipH="1">
            <a:off x="1761503" y="4843867"/>
            <a:ext cx="637549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40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+     </a:t>
            </a: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  </a:t>
            </a:r>
            <a:r>
              <a:rPr lang="en-US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     </a:t>
            </a: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  +    Д</a:t>
            </a:r>
            <a:endParaRPr lang="ru-RU" sz="4000" b="1" baseline="-25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9098F9A-C3AE-4FAB-AB35-DB00691DC77B}"/>
              </a:ext>
            </a:extLst>
          </p:cNvPr>
          <p:cNvSpPr txBox="1"/>
          <p:nvPr/>
        </p:nvSpPr>
        <p:spPr>
          <a:xfrm flipH="1">
            <a:off x="1702622" y="4182554"/>
            <a:ext cx="15845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sz="4000" b="1" baseline="-25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исходн</a:t>
            </a:r>
            <a:r>
              <a:rPr lang="ru-RU" sz="4000" b="1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3200" b="1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sz="2400" b="1" baseline="-25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D6074FC-0E29-A3F1-6072-BB2608606BC1}"/>
              </a:ext>
            </a:extLst>
          </p:cNvPr>
          <p:cNvSpPr txBox="1"/>
          <p:nvPr/>
        </p:nvSpPr>
        <p:spPr>
          <a:xfrm flipH="1">
            <a:off x="5453187" y="4182554"/>
            <a:ext cx="2348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sz="4000" b="1" baseline="-25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</a:t>
            </a:r>
            <a:r>
              <a:rPr lang="ru-RU" sz="4000" b="1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baseline="-25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6902FE9-317B-9C91-92EB-7264783A86FB}"/>
              </a:ext>
            </a:extLst>
          </p:cNvPr>
          <p:cNvSpPr txBox="1"/>
          <p:nvPr/>
        </p:nvSpPr>
        <p:spPr>
          <a:xfrm flipH="1">
            <a:off x="5519330" y="5290568"/>
            <a:ext cx="2348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sz="4000" b="1" baseline="-25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</a:t>
            </a:r>
            <a:r>
              <a:rPr lang="ru-RU" sz="4000" b="1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baseline="-25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9" name="Прямая со стрелкой 38">
            <a:extLst>
              <a:ext uri="{FF2B5EF4-FFF2-40B4-BE49-F238E27FC236}">
                <a16:creationId xmlns:a16="http://schemas.microsoft.com/office/drawing/2014/main" id="{C3A3F4EE-9683-6528-AC97-646DEB2E44BF}"/>
              </a:ext>
            </a:extLst>
          </p:cNvPr>
          <p:cNvCxnSpPr/>
          <p:nvPr/>
        </p:nvCxnSpPr>
        <p:spPr>
          <a:xfrm>
            <a:off x="3460830" y="4495643"/>
            <a:ext cx="1632977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0" name="Прямая со стрелкой 39">
            <a:extLst>
              <a:ext uri="{FF2B5EF4-FFF2-40B4-BE49-F238E27FC236}">
                <a16:creationId xmlns:a16="http://schemas.microsoft.com/office/drawing/2014/main" id="{0CF4B6CC-96EA-7B10-3856-2380A13A7FB5}"/>
              </a:ext>
            </a:extLst>
          </p:cNvPr>
          <p:cNvCxnSpPr>
            <a:cxnSpLocks/>
          </p:cNvCxnSpPr>
          <p:nvPr/>
        </p:nvCxnSpPr>
        <p:spPr>
          <a:xfrm flipH="1">
            <a:off x="3460830" y="4659617"/>
            <a:ext cx="1570862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3" name="Прямая со стрелкой 42">
            <a:extLst>
              <a:ext uri="{FF2B5EF4-FFF2-40B4-BE49-F238E27FC236}">
                <a16:creationId xmlns:a16="http://schemas.microsoft.com/office/drawing/2014/main" id="{3AE4619D-9C63-D43F-54EE-C0B483EA5FEE}"/>
              </a:ext>
            </a:extLst>
          </p:cNvPr>
          <p:cNvCxnSpPr/>
          <p:nvPr/>
        </p:nvCxnSpPr>
        <p:spPr>
          <a:xfrm>
            <a:off x="7166307" y="5023413"/>
            <a:ext cx="0" cy="70892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4" name="Прямая со стрелкой 43">
            <a:extLst>
              <a:ext uri="{FF2B5EF4-FFF2-40B4-BE49-F238E27FC236}">
                <a16:creationId xmlns:a16="http://schemas.microsoft.com/office/drawing/2014/main" id="{7D35DE76-9EC0-1921-9FF9-20F0DFD03B42}"/>
              </a:ext>
            </a:extLst>
          </p:cNvPr>
          <p:cNvCxnSpPr>
            <a:cxnSpLocks/>
          </p:cNvCxnSpPr>
          <p:nvPr/>
        </p:nvCxnSpPr>
        <p:spPr>
          <a:xfrm flipV="1">
            <a:off x="7330282" y="5023413"/>
            <a:ext cx="0" cy="67088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48" name="Рисунок 47">
            <a:extLst>
              <a:ext uri="{FF2B5EF4-FFF2-40B4-BE49-F238E27FC236}">
                <a16:creationId xmlns:a16="http://schemas.microsoft.com/office/drawing/2014/main" id="{8D8CA96A-3F21-F3A9-FEC7-FEE2BD85162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9250"/>
          <a:stretch/>
        </p:blipFill>
        <p:spPr>
          <a:xfrm>
            <a:off x="9081508" y="4333471"/>
            <a:ext cx="2635333" cy="1809548"/>
          </a:xfrm>
          <a:prstGeom prst="rect">
            <a:avLst/>
          </a:prstGeom>
        </p:spPr>
      </p:pic>
      <p:sp>
        <p:nvSpPr>
          <p:cNvPr id="49" name="Правая фигурная скобка 48">
            <a:extLst>
              <a:ext uri="{FF2B5EF4-FFF2-40B4-BE49-F238E27FC236}">
                <a16:creationId xmlns:a16="http://schemas.microsoft.com/office/drawing/2014/main" id="{D3562544-B6C5-F210-A12A-0AFDE45D9638}"/>
              </a:ext>
            </a:extLst>
          </p:cNvPr>
          <p:cNvSpPr/>
          <p:nvPr/>
        </p:nvSpPr>
        <p:spPr>
          <a:xfrm rot="5400000">
            <a:off x="2988405" y="4703395"/>
            <a:ext cx="425444" cy="2879248"/>
          </a:xfrm>
          <a:prstGeom prst="rightBrace">
            <a:avLst/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авая фигурная скобка 50">
            <a:extLst>
              <a:ext uri="{FF2B5EF4-FFF2-40B4-BE49-F238E27FC236}">
                <a16:creationId xmlns:a16="http://schemas.microsoft.com/office/drawing/2014/main" id="{91AD6C14-40B2-08BF-85DD-FD60130D5248}"/>
              </a:ext>
            </a:extLst>
          </p:cNvPr>
          <p:cNvSpPr/>
          <p:nvPr/>
        </p:nvSpPr>
        <p:spPr>
          <a:xfrm rot="5400000">
            <a:off x="6506770" y="4703395"/>
            <a:ext cx="425444" cy="2879248"/>
          </a:xfrm>
          <a:prstGeom prst="rightBrace">
            <a:avLst/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7046245-F62F-309C-5978-2E48FDD57644}"/>
              </a:ext>
            </a:extLst>
          </p:cNvPr>
          <p:cNvSpPr txBox="1"/>
          <p:nvPr/>
        </p:nvSpPr>
        <p:spPr>
          <a:xfrm flipH="1">
            <a:off x="1761503" y="6297294"/>
            <a:ext cx="30039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Исходные вещества</a:t>
            </a:r>
            <a:endParaRPr lang="ru-RU" sz="2400" b="1" i="1" baseline="-25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A5B6E41-12F7-0846-3D5E-DC62595CA4E7}"/>
              </a:ext>
            </a:extLst>
          </p:cNvPr>
          <p:cNvSpPr txBox="1"/>
          <p:nvPr/>
        </p:nvSpPr>
        <p:spPr>
          <a:xfrm flipH="1">
            <a:off x="5266480" y="6319144"/>
            <a:ext cx="29639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Продукты реакции</a:t>
            </a:r>
            <a:endParaRPr lang="ru-RU" sz="2400" b="1" i="1" baseline="-25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30811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6688613-336C-45A5-3303-2C5C2FF9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470" y="-387927"/>
            <a:ext cx="12393469" cy="81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19F7F23-72E4-2A8E-1C41-C19530121793}"/>
              </a:ext>
            </a:extLst>
          </p:cNvPr>
          <p:cNvSpPr txBox="1"/>
          <p:nvPr/>
        </p:nvSpPr>
        <p:spPr>
          <a:xfrm flipH="1">
            <a:off x="2237772" y="340822"/>
            <a:ext cx="995422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Литература: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Учебник химии -11: с. 23 -35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Любознательным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Врублевский А.И. Химия. 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Полный курс для подготовки к  ЦТ, 2019. : с. 24 - 34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552CB45-AE3A-62E8-515D-FC6AE3626C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0308" y="1899690"/>
            <a:ext cx="858553" cy="1241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116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6688613-336C-45A5-3303-2C5C2FF9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470" y="-387927"/>
            <a:ext cx="12393469" cy="81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8853645-C088-9805-A559-14709CFE4889}"/>
              </a:ext>
            </a:extLst>
          </p:cNvPr>
          <p:cNvSpPr txBox="1"/>
          <p:nvPr/>
        </p:nvSpPr>
        <p:spPr>
          <a:xfrm flipH="1">
            <a:off x="1002938" y="-781"/>
            <a:ext cx="10959408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Закон сохранения массы вещества</a:t>
            </a:r>
            <a:endParaRPr lang="ru-RU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М.Ломоносов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А.Лавуазье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18в.)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Масса веществ, вступивших в реакцию, 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равна массе веществ,  образовавшихся </a:t>
            </a:r>
            <a:endParaRPr lang="en-US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результате реакции.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6937B4C-53B3-33D2-EB40-BA9B24576D7F}"/>
              </a:ext>
            </a:extLst>
          </p:cNvPr>
          <p:cNvSpPr txBox="1"/>
          <p:nvPr/>
        </p:nvSpPr>
        <p:spPr>
          <a:xfrm flipH="1">
            <a:off x="1069912" y="2558747"/>
            <a:ext cx="5551267" cy="892552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Р.з</a:t>
            </a: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5. </a:t>
            </a: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«Задачи на изменение массы </a:t>
            </a:r>
          </a:p>
          <a:p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(на пластинку, на уравновешивание)»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812EAD8-2AF9-0BD7-D1B4-6A79C2FE16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244" y="3753639"/>
            <a:ext cx="4064635" cy="1886501"/>
          </a:xfrm>
          <a:prstGeom prst="rect">
            <a:avLst/>
          </a:prstGeom>
        </p:spPr>
      </p:pic>
      <p:grpSp>
        <p:nvGrpSpPr>
          <p:cNvPr id="27" name="Группа 26">
            <a:extLst>
              <a:ext uri="{FF2B5EF4-FFF2-40B4-BE49-F238E27FC236}">
                <a16:creationId xmlns:a16="http://schemas.microsoft.com/office/drawing/2014/main" id="{CF8E8840-4C45-8D4D-5C77-3777730F3B04}"/>
              </a:ext>
            </a:extLst>
          </p:cNvPr>
          <p:cNvGrpSpPr/>
          <p:nvPr/>
        </p:nvGrpSpPr>
        <p:grpSpPr>
          <a:xfrm>
            <a:off x="6621179" y="3827825"/>
            <a:ext cx="3568428" cy="1894450"/>
            <a:chOff x="7599681" y="2629085"/>
            <a:chExt cx="3568428" cy="1894450"/>
          </a:xfrm>
        </p:grpSpPr>
        <p:grpSp>
          <p:nvGrpSpPr>
            <p:cNvPr id="19" name="Группа 18">
              <a:extLst>
                <a:ext uri="{FF2B5EF4-FFF2-40B4-BE49-F238E27FC236}">
                  <a16:creationId xmlns:a16="http://schemas.microsoft.com/office/drawing/2014/main" id="{C2E2E159-82FD-182A-75AA-36444F548B7A}"/>
                </a:ext>
              </a:extLst>
            </p:cNvPr>
            <p:cNvGrpSpPr/>
            <p:nvPr/>
          </p:nvGrpSpPr>
          <p:grpSpPr>
            <a:xfrm>
              <a:off x="7599681" y="2819211"/>
              <a:ext cx="3568428" cy="1704324"/>
              <a:chOff x="6858001" y="2630690"/>
              <a:chExt cx="3355068" cy="1892845"/>
            </a:xfrm>
          </p:grpSpPr>
          <p:pic>
            <p:nvPicPr>
              <p:cNvPr id="15" name="Рисунок 14">
                <a:extLst>
                  <a:ext uri="{FF2B5EF4-FFF2-40B4-BE49-F238E27FC236}">
                    <a16:creationId xmlns:a16="http://schemas.microsoft.com/office/drawing/2014/main" id="{5ED32379-F634-E6D9-683C-DF4A954E251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58001" y="2630690"/>
                <a:ext cx="3355068" cy="1892845"/>
              </a:xfrm>
              <a:prstGeom prst="rect">
                <a:avLst/>
              </a:prstGeom>
            </p:spPr>
          </p:pic>
          <p:pic>
            <p:nvPicPr>
              <p:cNvPr id="17" name="Рисунок 16">
                <a:extLst>
                  <a:ext uri="{FF2B5EF4-FFF2-40B4-BE49-F238E27FC236}">
                    <a16:creationId xmlns:a16="http://schemas.microsoft.com/office/drawing/2014/main" id="{B046D059-D5E2-CD5E-0B94-3C0195E389C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104697" y="2698560"/>
                <a:ext cx="992823" cy="959357"/>
              </a:xfrm>
              <a:prstGeom prst="rect">
                <a:avLst/>
              </a:prstGeom>
            </p:spPr>
          </p:pic>
          <p:pic>
            <p:nvPicPr>
              <p:cNvPr id="18" name="Рисунок 17">
                <a:extLst>
                  <a:ext uri="{FF2B5EF4-FFF2-40B4-BE49-F238E27FC236}">
                    <a16:creationId xmlns:a16="http://schemas.microsoft.com/office/drawing/2014/main" id="{B324FC0C-14C9-B025-D896-07E6CD5E0D0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953817" y="2698560"/>
                <a:ext cx="992823" cy="959357"/>
              </a:xfrm>
              <a:prstGeom prst="rect">
                <a:avLst/>
              </a:prstGeom>
            </p:spPr>
          </p:pic>
        </p:grpSp>
        <p:cxnSp>
          <p:nvCxnSpPr>
            <p:cNvPr id="21" name="Прямая со стрелкой 20">
              <a:extLst>
                <a:ext uri="{FF2B5EF4-FFF2-40B4-BE49-F238E27FC236}">
                  <a16:creationId xmlns:a16="http://schemas.microsoft.com/office/drawing/2014/main" id="{248F90E4-4C19-9313-A444-D1DD277CE661}"/>
                </a:ext>
              </a:extLst>
            </p:cNvPr>
            <p:cNvCxnSpPr/>
            <p:nvPr/>
          </p:nvCxnSpPr>
          <p:spPr>
            <a:xfrm>
              <a:off x="7752080" y="2637034"/>
              <a:ext cx="548640" cy="522726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Прямая со стрелкой 21">
              <a:extLst>
                <a:ext uri="{FF2B5EF4-FFF2-40B4-BE49-F238E27FC236}">
                  <a16:creationId xmlns:a16="http://schemas.microsoft.com/office/drawing/2014/main" id="{72B5DA14-7FF7-8D2F-F58D-BF8D7B58ABC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35437" y="2637034"/>
              <a:ext cx="0" cy="548986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Прямая со стрелкой 24">
              <a:extLst>
                <a:ext uri="{FF2B5EF4-FFF2-40B4-BE49-F238E27FC236}">
                  <a16:creationId xmlns:a16="http://schemas.microsoft.com/office/drawing/2014/main" id="{0637AF28-37ED-CEA3-1960-D3BE795153F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93110" y="2629085"/>
              <a:ext cx="493894" cy="487460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3" name="Взрыв: 14 точек 32">
            <a:extLst>
              <a:ext uri="{FF2B5EF4-FFF2-40B4-BE49-F238E27FC236}">
                <a16:creationId xmlns:a16="http://schemas.microsoft.com/office/drawing/2014/main" id="{7A1CC19D-609D-BD15-BFA8-1EED15AE46F8}"/>
              </a:ext>
            </a:extLst>
          </p:cNvPr>
          <p:cNvSpPr/>
          <p:nvPr/>
        </p:nvSpPr>
        <p:spPr>
          <a:xfrm rot="21303056">
            <a:off x="7000491" y="-159832"/>
            <a:ext cx="5518187" cy="3756632"/>
          </a:xfrm>
          <a:prstGeom prst="irregularSeal2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F71BAD3-EDE2-378A-1D06-C9F9C3BF15DF}"/>
              </a:ext>
            </a:extLst>
          </p:cNvPr>
          <p:cNvSpPr txBox="1"/>
          <p:nvPr/>
        </p:nvSpPr>
        <p:spPr>
          <a:xfrm rot="19303269" flipH="1">
            <a:off x="7084613" y="-349246"/>
            <a:ext cx="482326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!!!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Е = ∆</a:t>
            </a: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mc</a:t>
            </a:r>
            <a:r>
              <a:rPr lang="en-US" sz="2400" b="1" baseline="30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pPr algn="just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 не выполняется для</a:t>
            </a:r>
          </a:p>
          <a:p>
            <a:pPr algn="just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ядерных реакций, идущих </a:t>
            </a:r>
          </a:p>
          <a:p>
            <a:pPr algn="just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с разрушением  или синтезом 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атомных ядер 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ДЕФЕКТ МАССЫ</a:t>
            </a:r>
          </a:p>
        </p:txBody>
      </p:sp>
    </p:spTree>
    <p:extLst>
      <p:ext uri="{BB962C8B-B14F-4D97-AF65-F5344CB8AC3E}">
        <p14:creationId xmlns:p14="http://schemas.microsoft.com/office/powerpoint/2010/main" val="21032047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6688613-336C-45A5-3303-2C5C2FF9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470" y="-169266"/>
            <a:ext cx="12393469" cy="81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8853645-C088-9805-A559-14709CFE4889}"/>
              </a:ext>
            </a:extLst>
          </p:cNvPr>
          <p:cNvSpPr txBox="1"/>
          <p:nvPr/>
        </p:nvSpPr>
        <p:spPr>
          <a:xfrm flipH="1">
            <a:off x="1002938" y="-781"/>
            <a:ext cx="10959408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Закон сохранения массы вещества</a:t>
            </a:r>
            <a:endParaRPr lang="ru-RU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М.Ломоносов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А.Лавуазье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18в.)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Масса веществ, вступивших в реакцию, 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равна массе веществ,  образовавшихся в результате реакции.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95C3068-7318-678D-35D8-A387514979D8}"/>
              </a:ext>
            </a:extLst>
          </p:cNvPr>
          <p:cNvSpPr txBox="1"/>
          <p:nvPr/>
        </p:nvSpPr>
        <p:spPr>
          <a:xfrm flipH="1">
            <a:off x="1167107" y="2220418"/>
            <a:ext cx="6946746" cy="892552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Р.з</a:t>
            </a: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6. </a:t>
            </a: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«Задачи на изменение массы раствора в ходе протекания химической реакции»</a:t>
            </a:r>
          </a:p>
        </p:txBody>
      </p:sp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D1EF6BC2-DA4A-D6A6-4B28-641ABFEB09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14796" y="3007727"/>
            <a:ext cx="3171462" cy="2849359"/>
          </a:xfrm>
          <a:prstGeom prst="rect">
            <a:avLst/>
          </a:prstGeom>
        </p:spPr>
      </p:pic>
      <p:cxnSp>
        <p:nvCxnSpPr>
          <p:cNvPr id="31" name="Прямая со стрелкой 30">
            <a:extLst>
              <a:ext uri="{FF2B5EF4-FFF2-40B4-BE49-F238E27FC236}">
                <a16:creationId xmlns:a16="http://schemas.microsoft.com/office/drawing/2014/main" id="{626E1639-8DEF-57B5-B3E6-093FCAB10C95}"/>
              </a:ext>
            </a:extLst>
          </p:cNvPr>
          <p:cNvCxnSpPr>
            <a:cxnSpLocks/>
          </p:cNvCxnSpPr>
          <p:nvPr/>
        </p:nvCxnSpPr>
        <p:spPr>
          <a:xfrm>
            <a:off x="10854297" y="5540089"/>
            <a:ext cx="0" cy="633994"/>
          </a:xfrm>
          <a:prstGeom prst="straightConnector1">
            <a:avLst/>
          </a:prstGeom>
          <a:ln w="666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1120F9D2-1744-F3B0-CDE1-6190E7706B84}"/>
              </a:ext>
            </a:extLst>
          </p:cNvPr>
          <p:cNvSpPr txBox="1"/>
          <p:nvPr/>
        </p:nvSpPr>
        <p:spPr>
          <a:xfrm>
            <a:off x="9375493" y="5016869"/>
            <a:ext cx="9722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sz="2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р1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6A40F6D-BCB0-81B7-C16B-EA6BD64B69F1}"/>
              </a:ext>
            </a:extLst>
          </p:cNvPr>
          <p:cNvSpPr txBox="1"/>
          <p:nvPr/>
        </p:nvSpPr>
        <p:spPr>
          <a:xfrm>
            <a:off x="8414796" y="2589750"/>
            <a:ext cx="13195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sz="28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добавл</a:t>
            </a:r>
            <a:r>
              <a:rPr lang="ru-RU" sz="2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E7688E-F2C7-8F02-611A-C01FCCEAE799}"/>
              </a:ext>
            </a:extLst>
          </p:cNvPr>
          <p:cNvSpPr txBox="1"/>
          <p:nvPr/>
        </p:nvSpPr>
        <p:spPr>
          <a:xfrm>
            <a:off x="10914928" y="2613967"/>
            <a:ext cx="9722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sz="2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газа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BEB6F89-0D3D-EDE6-9072-66B450D847BC}"/>
              </a:ext>
            </a:extLst>
          </p:cNvPr>
          <p:cNvSpPr txBox="1"/>
          <p:nvPr/>
        </p:nvSpPr>
        <p:spPr>
          <a:xfrm>
            <a:off x="10903352" y="5989236"/>
            <a:ext cx="13658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sz="2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осадка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F348BB-ABE8-27FF-50C7-6D11B12EBCDA}"/>
              </a:ext>
            </a:extLst>
          </p:cNvPr>
          <p:cNvSpPr txBox="1"/>
          <p:nvPr/>
        </p:nvSpPr>
        <p:spPr>
          <a:xfrm>
            <a:off x="1493133" y="3542343"/>
            <a:ext cx="6620720" cy="810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sz="28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конечн</a:t>
            </a:r>
            <a:r>
              <a:rPr lang="ru-RU" sz="2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sz="2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р1  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sz="28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добавл</a:t>
            </a:r>
            <a:r>
              <a:rPr lang="ru-RU" sz="2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sz="2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газа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</a:t>
            </a:r>
            <a:r>
              <a:rPr lang="ru-RU" sz="2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осадка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b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раствора</a:t>
            </a:r>
          </a:p>
        </p:txBody>
      </p:sp>
      <p:sp>
        <p:nvSpPr>
          <p:cNvPr id="10" name="Правая фигурная скобка 9">
            <a:extLst>
              <a:ext uri="{FF2B5EF4-FFF2-40B4-BE49-F238E27FC236}">
                <a16:creationId xmlns:a16="http://schemas.microsoft.com/office/drawing/2014/main" id="{D79AF5CD-46BF-2311-F2EC-BF5B28101DD8}"/>
              </a:ext>
            </a:extLst>
          </p:cNvPr>
          <p:cNvSpPr/>
          <p:nvPr/>
        </p:nvSpPr>
        <p:spPr>
          <a:xfrm rot="5400000">
            <a:off x="4042968" y="3224466"/>
            <a:ext cx="531853" cy="2205413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авая фигурная скобка 11">
            <a:extLst>
              <a:ext uri="{FF2B5EF4-FFF2-40B4-BE49-F238E27FC236}">
                <a16:creationId xmlns:a16="http://schemas.microsoft.com/office/drawing/2014/main" id="{17004F70-65DE-E90C-E76C-26D635526779}"/>
              </a:ext>
            </a:extLst>
          </p:cNvPr>
          <p:cNvSpPr/>
          <p:nvPr/>
        </p:nvSpPr>
        <p:spPr>
          <a:xfrm rot="5400000">
            <a:off x="6478908" y="3234039"/>
            <a:ext cx="531853" cy="2205413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7559177-6EDE-0704-32A4-3CB78EC03B79}"/>
              </a:ext>
            </a:extLst>
          </p:cNvPr>
          <p:cNvSpPr txBox="1"/>
          <p:nvPr/>
        </p:nvSpPr>
        <p:spPr>
          <a:xfrm>
            <a:off x="3206187" y="4713740"/>
            <a:ext cx="194454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пришло </a:t>
            </a:r>
          </a:p>
          <a:p>
            <a:pPr algn="ctr"/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раствор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335BB8C-14A3-E10A-6D33-5ADB6D29402F}"/>
              </a:ext>
            </a:extLst>
          </p:cNvPr>
          <p:cNvSpPr txBox="1"/>
          <p:nvPr/>
        </p:nvSpPr>
        <p:spPr>
          <a:xfrm>
            <a:off x="5642128" y="4730088"/>
            <a:ext cx="220541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ушло </a:t>
            </a:r>
          </a:p>
          <a:p>
            <a:pPr algn="ctr"/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раствора</a:t>
            </a:r>
          </a:p>
        </p:txBody>
      </p:sp>
    </p:spTree>
    <p:extLst>
      <p:ext uri="{BB962C8B-B14F-4D97-AF65-F5344CB8AC3E}">
        <p14:creationId xmlns:p14="http://schemas.microsoft.com/office/powerpoint/2010/main" val="42165165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6688613-336C-45A5-3303-2C5C2FF9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470" y="-387927"/>
            <a:ext cx="12393469" cy="81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8853645-C088-9805-A559-14709CFE4889}"/>
              </a:ext>
            </a:extLst>
          </p:cNvPr>
          <p:cNvSpPr txBox="1"/>
          <p:nvPr/>
        </p:nvSpPr>
        <p:spPr>
          <a:xfrm flipH="1">
            <a:off x="1002938" y="-781"/>
            <a:ext cx="10959408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Закон Авогадро</a:t>
            </a:r>
            <a:endParaRPr lang="ru-RU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А.Авогадро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начало 19в.)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равных объемах различных газов при одинаковых условиях (температура, давление) содержит одинаковое число молекул.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AD04F6DB-80DA-01FB-8CE4-A8B4A59D21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3868" y="1999767"/>
            <a:ext cx="5318478" cy="267555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FEEC462-DFD5-3CA2-6039-5BCBE1E71C3B}"/>
              </a:ext>
            </a:extLst>
          </p:cNvPr>
          <p:cNvSpPr txBox="1"/>
          <p:nvPr/>
        </p:nvSpPr>
        <p:spPr>
          <a:xfrm flipH="1">
            <a:off x="1002938" y="2095379"/>
            <a:ext cx="10959408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Следствие 1.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Одинаковое число молекул </a:t>
            </a:r>
          </a:p>
          <a:p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различных газов при одинаковых </a:t>
            </a:r>
          </a:p>
          <a:p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условиях занимают одинаковый </a:t>
            </a:r>
          </a:p>
          <a:p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объем.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F5392E7-4C49-155D-C069-744531E2CFE6}"/>
              </a:ext>
            </a:extLst>
          </p:cNvPr>
          <p:cNvSpPr txBox="1"/>
          <p:nvPr/>
        </p:nvSpPr>
        <p:spPr>
          <a:xfrm flipH="1">
            <a:off x="1002938" y="4681792"/>
            <a:ext cx="109594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 </a:t>
            </a: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 моль 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газа – молярный объем </a:t>
            </a: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36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3600" b="1" baseline="-250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Vm</a:t>
            </a:r>
            <a:r>
              <a:rPr lang="en-US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= 22,4 </a:t>
            </a: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дм</a:t>
            </a:r>
            <a:r>
              <a:rPr lang="ru-RU" sz="3600" b="1" baseline="30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моль (</a:t>
            </a:r>
            <a:r>
              <a:rPr lang="ru-RU" sz="36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н.у</a:t>
            </a: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    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209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6688613-336C-45A5-3303-2C5C2FF9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470" y="-387927"/>
            <a:ext cx="12393469" cy="81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FEEC462-DFD5-3CA2-6039-5BCBE1E71C3B}"/>
              </a:ext>
            </a:extLst>
          </p:cNvPr>
          <p:cNvSpPr txBox="1"/>
          <p:nvPr/>
        </p:nvSpPr>
        <p:spPr>
          <a:xfrm flipH="1">
            <a:off x="1002938" y="46466"/>
            <a:ext cx="1095940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Следствие 1</a:t>
            </a:r>
            <a:r>
              <a:rPr lang="en-US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из закона Авогадро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Одинаковое число молекул различных газов при одинаковых </a:t>
            </a:r>
          </a:p>
          <a:p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условиях занимают одинаковый объем.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F5392E7-4C49-155D-C069-744531E2CFE6}"/>
              </a:ext>
            </a:extLst>
          </p:cNvPr>
          <p:cNvSpPr txBox="1"/>
          <p:nvPr/>
        </p:nvSpPr>
        <p:spPr>
          <a:xfrm flipH="1">
            <a:off x="1117765" y="1253629"/>
            <a:ext cx="1095940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н.у</a:t>
            </a:r>
            <a:r>
              <a:rPr lang="ru-RU" sz="6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.: </a:t>
            </a:r>
            <a:r>
              <a:rPr lang="en-US" sz="3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Vm</a:t>
            </a:r>
            <a:r>
              <a:rPr lang="en-US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22,4 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дм</a:t>
            </a:r>
            <a:r>
              <a:rPr lang="ru-RU" sz="3600" baseline="30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моль</a:t>
            </a:r>
          </a:p>
          <a:p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Температура 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0 ºС</a:t>
            </a:r>
            <a:r>
              <a:rPr lang="en-US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273 К</a:t>
            </a:r>
          </a:p>
          <a:p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Давление 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101, 325 кПа</a:t>
            </a:r>
            <a:r>
              <a:rPr lang="en-US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1EA7F5C3-24BA-9229-32B2-195358C246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9210" y="1153895"/>
            <a:ext cx="3727048" cy="277971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4363D3F-E22C-126A-A9BF-EA02040F2995}"/>
              </a:ext>
            </a:extLst>
          </p:cNvPr>
          <p:cNvSpPr txBox="1"/>
          <p:nvPr/>
        </p:nvSpPr>
        <p:spPr>
          <a:xfrm flipH="1">
            <a:off x="1117765" y="3530826"/>
            <a:ext cx="109594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60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н.у</a:t>
            </a:r>
            <a:r>
              <a:rPr lang="ru-RU" sz="6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.: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AD6E6C5-2B41-BBD7-6DF7-8A780CAFCF6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2586"/>
          <a:stretch/>
        </p:blipFill>
        <p:spPr>
          <a:xfrm>
            <a:off x="1117765" y="4768036"/>
            <a:ext cx="4999753" cy="1944697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CF499EB-3B66-2A28-2028-B4ECDD5125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99534" y="4155161"/>
            <a:ext cx="7262812" cy="1725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2918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6688613-336C-45A5-3303-2C5C2FF9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469" y="-674350"/>
            <a:ext cx="12393469" cy="81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4AE7717-1ACD-47AD-EBDE-4C872BDF9FD9}"/>
              </a:ext>
            </a:extLst>
          </p:cNvPr>
          <p:cNvSpPr txBox="1"/>
          <p:nvPr/>
        </p:nvSpPr>
        <p:spPr>
          <a:xfrm flipH="1">
            <a:off x="1117764" y="287446"/>
            <a:ext cx="10873607" cy="523220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Р.з</a:t>
            </a: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7. </a:t>
            </a: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«Расчеты на основании объема газа при </a:t>
            </a:r>
            <a:r>
              <a:rPr lang="ru-RU" sz="24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н.у</a:t>
            </a: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.»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15F3E2-42F1-98C3-E80A-213BF8E9E988}"/>
              </a:ext>
            </a:extLst>
          </p:cNvPr>
          <p:cNvSpPr txBox="1"/>
          <p:nvPr/>
        </p:nvSpPr>
        <p:spPr>
          <a:xfrm flipH="1">
            <a:off x="1160665" y="2615886"/>
            <a:ext cx="10873607" cy="523220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Р.з</a:t>
            </a: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8. </a:t>
            </a: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«Расчеты на основании объема газа не при </a:t>
            </a:r>
            <a:r>
              <a:rPr lang="ru-RU" sz="24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н.у</a:t>
            </a: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.»</a:t>
            </a:r>
          </a:p>
        </p:txBody>
      </p:sp>
    </p:spTree>
    <p:extLst>
      <p:ext uri="{BB962C8B-B14F-4D97-AF65-F5344CB8AC3E}">
        <p14:creationId xmlns:p14="http://schemas.microsoft.com/office/powerpoint/2010/main" val="15184958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6688613-336C-45A5-3303-2C5C2FF9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470" y="-387927"/>
            <a:ext cx="12393469" cy="81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FEEC462-DFD5-3CA2-6039-5BCBE1E71C3B}"/>
              </a:ext>
            </a:extLst>
          </p:cNvPr>
          <p:cNvSpPr txBox="1"/>
          <p:nvPr/>
        </p:nvSpPr>
        <p:spPr>
          <a:xfrm flipH="1">
            <a:off x="7319060" y="952918"/>
            <a:ext cx="10959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Плотность 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FB0C034-3164-9BFC-F5E9-3F8888AA2C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6501" y="2014749"/>
            <a:ext cx="3358080" cy="151857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7627500-1B48-BA79-1276-DB31942669CF}"/>
              </a:ext>
            </a:extLst>
          </p:cNvPr>
          <p:cNvSpPr txBox="1"/>
          <p:nvPr/>
        </p:nvSpPr>
        <p:spPr>
          <a:xfrm flipH="1">
            <a:off x="1155338" y="198866"/>
            <a:ext cx="68774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Следствие 2</a:t>
            </a:r>
            <a:r>
              <a:rPr lang="en-US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из закона Авогадро</a:t>
            </a:r>
          </a:p>
          <a:p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Относительная плотность </a:t>
            </a:r>
          </a:p>
          <a:p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одного газа по другому.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8C4CC3C-0E06-C53D-8B41-CC53E24767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2296" y="1996215"/>
            <a:ext cx="2374363" cy="164153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4D6C78-D1CC-82BD-CF08-EB09232D8736}"/>
              </a:ext>
            </a:extLst>
          </p:cNvPr>
          <p:cNvSpPr txBox="1"/>
          <p:nvPr/>
        </p:nvSpPr>
        <p:spPr>
          <a:xfrm>
            <a:off x="9086659" y="2340700"/>
            <a:ext cx="486137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0BEA7F8-862A-DCD1-9DB4-E61B48E7E256}"/>
              </a:ext>
            </a:extLst>
          </p:cNvPr>
          <p:cNvSpPr txBox="1"/>
          <p:nvPr/>
        </p:nvSpPr>
        <p:spPr>
          <a:xfrm flipH="1">
            <a:off x="1155338" y="3982235"/>
            <a:ext cx="10873607" cy="523220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Р.з</a:t>
            </a: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9. </a:t>
            </a: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«Расчеты с использованием понятия относительная плотность»</a:t>
            </a:r>
          </a:p>
        </p:txBody>
      </p:sp>
    </p:spTree>
    <p:extLst>
      <p:ext uri="{BB962C8B-B14F-4D97-AF65-F5344CB8AC3E}">
        <p14:creationId xmlns:p14="http://schemas.microsoft.com/office/powerpoint/2010/main" val="26248271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6688613-336C-45A5-3303-2C5C2FF9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469" y="19020"/>
            <a:ext cx="12393469" cy="81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7627500-1B48-BA79-1276-DB31942669CF}"/>
              </a:ext>
            </a:extLst>
          </p:cNvPr>
          <p:cNvSpPr txBox="1"/>
          <p:nvPr/>
        </p:nvSpPr>
        <p:spPr>
          <a:xfrm flipH="1">
            <a:off x="1021985" y="19020"/>
            <a:ext cx="68774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Газовые смеси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0BEA7F8-862A-DCD1-9DB4-E61B48E7E256}"/>
              </a:ext>
            </a:extLst>
          </p:cNvPr>
          <p:cNvSpPr txBox="1"/>
          <p:nvPr/>
        </p:nvSpPr>
        <p:spPr>
          <a:xfrm flipH="1">
            <a:off x="1155338" y="6058224"/>
            <a:ext cx="10873607" cy="523220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Р.з</a:t>
            </a: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10. </a:t>
            </a: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«Задачи на смеси газов»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805F23F-2758-8649-2D3E-C30F6F3D40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5338" y="665351"/>
            <a:ext cx="7039538" cy="128209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FB75850-1C14-8C82-27D8-02C20994F7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5338" y="2168220"/>
            <a:ext cx="5021916" cy="22518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47D935D-1967-0660-1672-56940C27F1CC}"/>
              </a:ext>
            </a:extLst>
          </p:cNvPr>
          <p:cNvSpPr txBox="1"/>
          <p:nvPr/>
        </p:nvSpPr>
        <p:spPr>
          <a:xfrm flipH="1">
            <a:off x="1155338" y="4640815"/>
            <a:ext cx="8482146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M(</a:t>
            </a:r>
            <a:r>
              <a:rPr lang="ru-RU" sz="4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смеси газов) = М</a:t>
            </a:r>
            <a:r>
              <a:rPr lang="ru-RU" sz="4000" b="1" i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4000" b="1" i="1" baseline="30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l-GR" sz="4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φ</a:t>
            </a:r>
            <a:r>
              <a:rPr lang="ru-RU" sz="4000" b="1" i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4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 М</a:t>
            </a:r>
            <a:r>
              <a:rPr lang="ru-RU" sz="4000" b="1" i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4000" b="1" i="1" baseline="30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l-GR" sz="4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φ</a:t>
            </a:r>
            <a:r>
              <a:rPr lang="ru-RU" sz="4000" b="1" i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4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 …</a:t>
            </a:r>
            <a:endParaRPr lang="ru-RU" sz="4000" b="1" i="1" baseline="30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1129245-9C20-D6FD-0D7E-A5A6B666667E}"/>
              </a:ext>
            </a:extLst>
          </p:cNvPr>
          <p:cNvSpPr txBox="1"/>
          <p:nvPr/>
        </p:nvSpPr>
        <p:spPr>
          <a:xfrm>
            <a:off x="8481269" y="770834"/>
            <a:ext cx="107041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5324034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6688613-336C-45A5-3303-2C5C2FF9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470" y="-387927"/>
            <a:ext cx="12393469" cy="81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8853645-C088-9805-A559-14709CFE4889}"/>
              </a:ext>
            </a:extLst>
          </p:cNvPr>
          <p:cNvSpPr txBox="1"/>
          <p:nvPr/>
        </p:nvSpPr>
        <p:spPr>
          <a:xfrm flipH="1">
            <a:off x="1002938" y="-781"/>
            <a:ext cx="109594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Закон объемных отношений</a:t>
            </a:r>
            <a:endParaRPr lang="ru-RU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Ж.Гей-Люссак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начало 19в.)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неизменных температуре и давлении объемы вступающих в реакцию газов относятся друг к другу, а так же к объемам образующихся газообразных продуктов как небольшие целые числа.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EE9DF6C-5469-7E37-E536-8CE311940DD2}"/>
              </a:ext>
            </a:extLst>
          </p:cNvPr>
          <p:cNvSpPr txBox="1"/>
          <p:nvPr/>
        </p:nvSpPr>
        <p:spPr>
          <a:xfrm flipH="1">
            <a:off x="2735368" y="3429000"/>
            <a:ext cx="7494548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48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    </a:t>
            </a:r>
            <a:r>
              <a:rPr lang="en-US" sz="4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     3H</a:t>
            </a:r>
            <a:r>
              <a:rPr lang="en-US" sz="48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   </a:t>
            </a:r>
            <a:r>
              <a:rPr lang="en-US" sz="4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→     2NH</a:t>
            </a:r>
            <a:r>
              <a:rPr lang="en-US" sz="48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4800" b="1" baseline="-25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298DE5D-D514-07D9-7E8D-2B1F0AC61729}"/>
              </a:ext>
            </a:extLst>
          </p:cNvPr>
          <p:cNvSpPr txBox="1"/>
          <p:nvPr/>
        </p:nvSpPr>
        <p:spPr>
          <a:xfrm flipH="1">
            <a:off x="2644875" y="4323046"/>
            <a:ext cx="83047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моль</a:t>
            </a:r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моль                </a:t>
            </a:r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моль</a:t>
            </a:r>
            <a:endParaRPr lang="ru-RU" sz="3200" b="1" baseline="-25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00A70EE-3F75-875B-1807-B226DF7C0115}"/>
              </a:ext>
            </a:extLst>
          </p:cNvPr>
          <p:cNvSpPr txBox="1"/>
          <p:nvPr/>
        </p:nvSpPr>
        <p:spPr>
          <a:xfrm flipH="1">
            <a:off x="2644874" y="2812700"/>
            <a:ext cx="83047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дм</a:t>
            </a:r>
            <a:r>
              <a:rPr lang="ru-RU" sz="4400" b="1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 = </a:t>
            </a:r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дм</a:t>
            </a:r>
            <a:r>
              <a:rPr lang="ru-RU" sz="4400" b="1" baseline="30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       </a:t>
            </a:r>
            <a: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= </a:t>
            </a:r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дм</a:t>
            </a:r>
            <a:r>
              <a:rPr lang="ru-RU" sz="4400" b="1" baseline="30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3200" b="1" baseline="-25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70394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513</TotalTime>
  <Words>658</Words>
  <Application>Microsoft Office PowerPoint</Application>
  <PresentationFormat>Широкоэкранный</PresentationFormat>
  <Paragraphs>111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Елена Молодцова</cp:lastModifiedBy>
  <cp:revision>14</cp:revision>
  <dcterms:created xsi:type="dcterms:W3CDTF">2023-08-14T17:29:09Z</dcterms:created>
  <dcterms:modified xsi:type="dcterms:W3CDTF">2024-09-09T19:37:45Z</dcterms:modified>
</cp:coreProperties>
</file>