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5" r:id="rId7"/>
    <p:sldId id="259" r:id="rId8"/>
    <p:sldId id="264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09.09.2024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117136" y="-36744"/>
            <a:ext cx="10382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1. Химические понятия и определения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20155" y="572440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веществах, их свойствах и превращениях.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BAEFA3-85E4-BD2E-C953-2AB51CA149D2}"/>
              </a:ext>
            </a:extLst>
          </p:cNvPr>
          <p:cNvSpPr txBox="1"/>
          <p:nvPr/>
        </p:nvSpPr>
        <p:spPr>
          <a:xfrm flipH="1">
            <a:off x="900081" y="1474012"/>
            <a:ext cx="112919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Атом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мельчайшая химически неделимая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электронейтральная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частица, состоящая из положительно заряженного ядра и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 заряженных электронов.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8F2F1EDE-EB11-B67A-E07B-BB4620122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691" y="4597383"/>
            <a:ext cx="2798618" cy="209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AC9F234-5332-7EDD-85A5-9665D679967B}"/>
              </a:ext>
            </a:extLst>
          </p:cNvPr>
          <p:cNvSpPr txBox="1"/>
          <p:nvPr/>
        </p:nvSpPr>
        <p:spPr>
          <a:xfrm flipH="1">
            <a:off x="900081" y="3281919"/>
            <a:ext cx="1129191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элемент 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атомов с одинаковым положительным зарядом ядра.        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803EE1E8-EE25-708B-66D7-9D4ABABD0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172" y="2533081"/>
            <a:ext cx="1686318" cy="96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DC9792F-F3D4-3C2D-91AD-9BF694675E65}"/>
              </a:ext>
            </a:extLst>
          </p:cNvPr>
          <p:cNvSpPr txBox="1"/>
          <p:nvPr/>
        </p:nvSpPr>
        <p:spPr>
          <a:xfrm>
            <a:off x="10049164" y="3766386"/>
            <a:ext cx="169949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118</a:t>
            </a:r>
          </a:p>
        </p:txBody>
      </p:sp>
    </p:spTree>
    <p:extLst>
      <p:ext uri="{BB962C8B-B14F-4D97-AF65-F5344CB8AC3E}">
        <p14:creationId xmlns:p14="http://schemas.microsoft.com/office/powerpoint/2010/main" val="3509201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161357" y="1469016"/>
            <a:ext cx="11691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молекула Р</a:t>
            </a:r>
            <a:r>
              <a:rPr lang="ru-RU" sz="3200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2 атома Р + 5 атомов О       7 атомов 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E979C30F-F359-6724-2F4B-DC3A4A45A724}"/>
              </a:ext>
            </a:extLst>
          </p:cNvPr>
          <p:cNvCxnSpPr>
            <a:cxnSpLocks/>
          </p:cNvCxnSpPr>
          <p:nvPr/>
        </p:nvCxnSpPr>
        <p:spPr>
          <a:xfrm>
            <a:off x="4128077" y="1845522"/>
            <a:ext cx="1117600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17728BB-FC8A-4C4B-6F5E-1597C8AE38E2}"/>
              </a:ext>
            </a:extLst>
          </p:cNvPr>
          <p:cNvSpPr txBox="1"/>
          <p:nvPr/>
        </p:nvSpPr>
        <p:spPr>
          <a:xfrm flipH="1">
            <a:off x="4128077" y="1330146"/>
            <a:ext cx="1198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4E6672-105F-051E-C07C-E9BF5574BDD0}"/>
              </a:ext>
            </a:extLst>
          </p:cNvPr>
          <p:cNvSpPr txBox="1"/>
          <p:nvPr/>
        </p:nvSpPr>
        <p:spPr>
          <a:xfrm flipH="1">
            <a:off x="940722" y="2047781"/>
            <a:ext cx="9659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EA90C5-97B1-CD90-EE0A-4A4279D0E0FF}"/>
              </a:ext>
            </a:extLst>
          </p:cNvPr>
          <p:cNvSpPr txBox="1"/>
          <p:nvPr/>
        </p:nvSpPr>
        <p:spPr>
          <a:xfrm flipH="1">
            <a:off x="1164474" y="2636407"/>
            <a:ext cx="11027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моль Р</a:t>
            </a:r>
            <a:r>
              <a:rPr lang="ru-RU" sz="3600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2 моль Р + 5 моль О         7 моль атомов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3D3BED78-974E-63A7-084F-77DCECA35368}"/>
              </a:ext>
            </a:extLst>
          </p:cNvPr>
          <p:cNvCxnSpPr>
            <a:cxnSpLocks/>
          </p:cNvCxnSpPr>
          <p:nvPr/>
        </p:nvCxnSpPr>
        <p:spPr>
          <a:xfrm>
            <a:off x="3667760" y="3036196"/>
            <a:ext cx="65024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78B392E5-A344-E277-29AF-CC8E3E6FFA3D}"/>
              </a:ext>
            </a:extLst>
          </p:cNvPr>
          <p:cNvCxnSpPr>
            <a:cxnSpLocks/>
          </p:cNvCxnSpPr>
          <p:nvPr/>
        </p:nvCxnSpPr>
        <p:spPr>
          <a:xfrm>
            <a:off x="8534400" y="2131033"/>
            <a:ext cx="690880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0899085-6459-A983-007D-599687EFBFFE}"/>
              </a:ext>
            </a:extLst>
          </p:cNvPr>
          <p:cNvCxnSpPr>
            <a:cxnSpLocks/>
          </p:cNvCxnSpPr>
          <p:nvPr/>
        </p:nvCxnSpPr>
        <p:spPr>
          <a:xfrm>
            <a:off x="9408160" y="940358"/>
            <a:ext cx="426719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19B5AD0-21BA-750D-2085-6A6BB68846A2}"/>
              </a:ext>
            </a:extLst>
          </p:cNvPr>
          <p:cNvSpPr txBox="1"/>
          <p:nvPr/>
        </p:nvSpPr>
        <p:spPr>
          <a:xfrm flipH="1">
            <a:off x="940722" y="3676696"/>
            <a:ext cx="1592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7AC7CF-9576-98AC-9FC5-311389AFBD06}"/>
              </a:ext>
            </a:extLst>
          </p:cNvPr>
          <p:cNvSpPr txBox="1"/>
          <p:nvPr/>
        </p:nvSpPr>
        <p:spPr>
          <a:xfrm flipH="1">
            <a:off x="1161357" y="4556215"/>
            <a:ext cx="631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3600" u="sng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3600" u="sng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u="sng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   </a:t>
            </a:r>
            <a:r>
              <a:rPr 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+   </a:t>
            </a:r>
            <a:r>
              <a:rPr lang="en-US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AB68E137-0494-4817-F57F-F5A3CD2FBE86}"/>
              </a:ext>
            </a:extLst>
          </p:cNvPr>
          <p:cNvCxnSpPr/>
          <p:nvPr/>
        </p:nvCxnSpPr>
        <p:spPr>
          <a:xfrm>
            <a:off x="2770910" y="4968923"/>
            <a:ext cx="66040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1EB4894-98F9-627B-2111-082B37EE8C79}"/>
              </a:ext>
            </a:extLst>
          </p:cNvPr>
          <p:cNvSpPr txBox="1"/>
          <p:nvPr/>
        </p:nvSpPr>
        <p:spPr>
          <a:xfrm flipH="1">
            <a:off x="1316874" y="5110510"/>
            <a:ext cx="641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моль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моль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1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моль 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4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F186FA-1807-A606-54F0-86FC458EA712}"/>
              </a:ext>
            </a:extLst>
          </p:cNvPr>
          <p:cNvSpPr txBox="1"/>
          <p:nvPr/>
        </p:nvSpPr>
        <p:spPr>
          <a:xfrm flipH="1">
            <a:off x="1316874" y="4177794"/>
            <a:ext cx="6740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 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моль 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моль </a:t>
            </a:r>
            <a:r>
              <a:rPr lang="en-US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4x</a:t>
            </a: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моль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7D0299-6E74-6113-D36A-31D327D47D36}"/>
              </a:ext>
            </a:extLst>
          </p:cNvPr>
          <p:cNvSpPr txBox="1"/>
          <p:nvPr/>
        </p:nvSpPr>
        <p:spPr>
          <a:xfrm flipH="1">
            <a:off x="1161357" y="227928"/>
            <a:ext cx="1050428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Р.з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1.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«Расчеты, основанные на соотношении атомов»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105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865E7B-B558-7022-65F2-62601BF34557}"/>
              </a:ext>
            </a:extLst>
          </p:cNvPr>
          <p:cNvSpPr txBox="1"/>
          <p:nvPr/>
        </p:nvSpPr>
        <p:spPr>
          <a:xfrm flipH="1">
            <a:off x="2237773" y="460360"/>
            <a:ext cx="99542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5-14, 21 – 25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 5 - 24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C65EE7-3F10-D3DB-73F5-1E8138910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126" y="2019228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70A60A3-0236-8EDA-E200-88AE88892A4B}"/>
              </a:ext>
            </a:extLst>
          </p:cNvPr>
          <p:cNvSpPr txBox="1"/>
          <p:nvPr/>
        </p:nvSpPr>
        <p:spPr>
          <a:xfrm flipH="1">
            <a:off x="1020155" y="646331"/>
            <a:ext cx="10959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наименьшая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электронейтральная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частица вещества, способная существовать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и сохраняющая его химические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свойства.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353AEC9-E801-A691-11D8-00E6EACFFFD5}"/>
              </a:ext>
            </a:extLst>
          </p:cNvPr>
          <p:cNvSpPr txBox="1"/>
          <p:nvPr/>
        </p:nvSpPr>
        <p:spPr>
          <a:xfrm flipH="1">
            <a:off x="1020155" y="2943600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Ион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заряженная частица.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17D134-EBF9-0E07-AA0F-80E92FE837ED}"/>
              </a:ext>
            </a:extLst>
          </p:cNvPr>
          <p:cNvSpPr txBox="1"/>
          <p:nvPr/>
        </p:nvSpPr>
        <p:spPr>
          <a:xfrm>
            <a:off x="1347066" y="3589931"/>
            <a:ext cx="62714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Катион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положительный ион.</a:t>
            </a:r>
          </a:p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Анион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отрицательный ион.</a:t>
            </a:r>
            <a:endParaRPr lang="ru-RU" sz="3200" dirty="0"/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A019F1A2-6219-C444-D876-7E5213980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777" y="819942"/>
            <a:ext cx="2041455" cy="195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74A80481-3076-44DC-BBC0-5CA65D34A1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22"/>
          <a:stretch/>
        </p:blipFill>
        <p:spPr bwMode="auto">
          <a:xfrm>
            <a:off x="8181108" y="3987597"/>
            <a:ext cx="3803589" cy="222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F2ED42E-038E-6BE1-C0CD-BFFFB056BFD2}"/>
              </a:ext>
            </a:extLst>
          </p:cNvPr>
          <p:cNvSpPr txBox="1"/>
          <p:nvPr/>
        </p:nvSpPr>
        <p:spPr>
          <a:xfrm flipH="1">
            <a:off x="2645755" y="4691383"/>
            <a:ext cx="140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Ионы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3BD60-3B1D-8704-8BE5-610496B2FE9A}"/>
              </a:ext>
            </a:extLst>
          </p:cNvPr>
          <p:cNvSpPr txBox="1"/>
          <p:nvPr/>
        </p:nvSpPr>
        <p:spPr>
          <a:xfrm flipH="1">
            <a:off x="1020155" y="5325470"/>
            <a:ext cx="10959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одноэлементные           многоэлементные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88121A-543A-A1F2-06B0-35A56EC8B960}"/>
              </a:ext>
            </a:extLst>
          </p:cNvPr>
          <p:cNvSpPr txBox="1"/>
          <p:nvPr/>
        </p:nvSpPr>
        <p:spPr>
          <a:xfrm flipH="1">
            <a:off x="1020155" y="5971801"/>
            <a:ext cx="10959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</a:t>
            </a:r>
            <a:r>
              <a:rPr lang="en-US" sz="32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                     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sz="32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NH</a:t>
            </a:r>
            <a:r>
              <a:rPr lang="en-US" sz="32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200" b="1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91656057-2F10-A552-03D0-0D523D3958B3}"/>
              </a:ext>
            </a:extLst>
          </p:cNvPr>
          <p:cNvCxnSpPr/>
          <p:nvPr/>
        </p:nvCxnSpPr>
        <p:spPr>
          <a:xfrm flipH="1">
            <a:off x="2179782" y="5325470"/>
            <a:ext cx="465973" cy="142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6B1FFE6C-27CD-7EBA-3B35-5166181263D4}"/>
              </a:ext>
            </a:extLst>
          </p:cNvPr>
          <p:cNvCxnSpPr/>
          <p:nvPr/>
        </p:nvCxnSpPr>
        <p:spPr>
          <a:xfrm>
            <a:off x="3768436" y="5325470"/>
            <a:ext cx="1145309" cy="121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81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361" y="-387927"/>
            <a:ext cx="12467360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93BF06-8D55-77CF-12D5-2121DA05DF19}"/>
              </a:ext>
            </a:extLst>
          </p:cNvPr>
          <p:cNvSpPr txBox="1"/>
          <p:nvPr/>
        </p:nvSpPr>
        <p:spPr>
          <a:xfrm flipH="1">
            <a:off x="964736" y="21153"/>
            <a:ext cx="109594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Химическое вещество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устойчивая совокупность частиц (атомов, молекул, ионов), обладающая при данных условиях определенным набором физических и химических свойств.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A2A722-BC64-7014-865D-F33C2C841CD0}"/>
              </a:ext>
            </a:extLst>
          </p:cNvPr>
          <p:cNvSpPr txBox="1"/>
          <p:nvPr/>
        </p:nvSpPr>
        <p:spPr>
          <a:xfrm flipH="1">
            <a:off x="3904441" y="1769919"/>
            <a:ext cx="4383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= признаки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8A98E9-649A-579E-B865-B7D7041ED717}"/>
              </a:ext>
            </a:extLst>
          </p:cNvPr>
          <p:cNvSpPr txBox="1"/>
          <p:nvPr/>
        </p:nvSpPr>
        <p:spPr>
          <a:xfrm flipH="1">
            <a:off x="1330036" y="2481221"/>
            <a:ext cx="10594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свойства   </a:t>
            </a:r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Химические свойства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6DA72C-B5F6-9DCD-0D96-54D6A7B3E270}"/>
              </a:ext>
            </a:extLst>
          </p:cNvPr>
          <p:cNvSpPr txBox="1"/>
          <p:nvPr/>
        </p:nvSpPr>
        <p:spPr>
          <a:xfrm flipH="1">
            <a:off x="1330036" y="2877106"/>
            <a:ext cx="10118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изменяется                           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вещество превращается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 вещество                           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другое новое вещество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75C0B16E-E422-E02F-2494-A53B11ABBB3C}"/>
              </a:ext>
            </a:extLst>
          </p:cNvPr>
          <p:cNvCxnSpPr/>
          <p:nvPr/>
        </p:nvCxnSpPr>
        <p:spPr>
          <a:xfrm flipH="1">
            <a:off x="3882964" y="2393046"/>
            <a:ext cx="613755" cy="140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168AEA5E-EC54-AAA2-194C-1E28B37E333F}"/>
              </a:ext>
            </a:extLst>
          </p:cNvPr>
          <p:cNvCxnSpPr/>
          <p:nvPr/>
        </p:nvCxnSpPr>
        <p:spPr>
          <a:xfrm>
            <a:off x="7437813" y="2341680"/>
            <a:ext cx="637310" cy="188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62885AD-36C4-ABF0-0E41-87C88E213EF3}"/>
              </a:ext>
            </a:extLst>
          </p:cNvPr>
          <p:cNvSpPr txBox="1"/>
          <p:nvPr/>
        </p:nvSpPr>
        <p:spPr>
          <a:xfrm flipH="1">
            <a:off x="708659" y="3633930"/>
            <a:ext cx="1242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E03A99-E0DD-16F4-712D-03A741A1444E}"/>
              </a:ext>
            </a:extLst>
          </p:cNvPr>
          <p:cNvSpPr txBox="1"/>
          <p:nvPr/>
        </p:nvSpPr>
        <p:spPr>
          <a:xfrm flipH="1">
            <a:off x="1892991" y="3628687"/>
            <a:ext cx="40228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агрегатное состояние, цвет,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запах, вкус, растворимость,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температуры кипения и плавления,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плотность, теплопроводность,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электропроводность и др.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D381F5-69DE-703E-6678-DBDE5422EB5D}"/>
              </a:ext>
            </a:extLst>
          </p:cNvPr>
          <p:cNvSpPr txBox="1"/>
          <p:nvPr/>
        </p:nvSpPr>
        <p:spPr>
          <a:xfrm flipH="1">
            <a:off x="7564118" y="3689927"/>
            <a:ext cx="4022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2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+ 3H</a:t>
            </a:r>
            <a:r>
              <a:rPr lang="en-US" sz="32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2NH</a:t>
            </a:r>
            <a:r>
              <a:rPr lang="en-US" sz="32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Q</a:t>
            </a:r>
            <a:endParaRPr lang="ru-RU" sz="32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A60EAF-AA5D-B77A-83DE-FDB22A3CE680}"/>
              </a:ext>
            </a:extLst>
          </p:cNvPr>
          <p:cNvSpPr txBox="1"/>
          <p:nvPr/>
        </p:nvSpPr>
        <p:spPr>
          <a:xfrm flipH="1">
            <a:off x="1260300" y="5237819"/>
            <a:ext cx="10594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явления                    Химические явления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75A5F-D35A-EF6D-71F4-24E85F2DBA44}"/>
              </a:ext>
            </a:extLst>
          </p:cNvPr>
          <p:cNvSpPr txBox="1"/>
          <p:nvPr/>
        </p:nvSpPr>
        <p:spPr>
          <a:xfrm flipH="1">
            <a:off x="721586" y="5615491"/>
            <a:ext cx="1242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DE6A9A-4E4C-0507-C8FC-2DAD923FABE0}"/>
              </a:ext>
            </a:extLst>
          </p:cNvPr>
          <p:cNvSpPr txBox="1"/>
          <p:nvPr/>
        </p:nvSpPr>
        <p:spPr>
          <a:xfrm flipH="1">
            <a:off x="1382681" y="5816998"/>
            <a:ext cx="5006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плавление, испарение,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конденсация, ядерные реакции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582BE2-BADA-EA07-88EE-D81604AE8955}"/>
              </a:ext>
            </a:extLst>
          </p:cNvPr>
          <p:cNvSpPr txBox="1"/>
          <p:nvPr/>
        </p:nvSpPr>
        <p:spPr>
          <a:xfrm flipH="1">
            <a:off x="6209840" y="5753990"/>
            <a:ext cx="5006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AF7474-91FB-690B-07BF-6BB7975482A4}"/>
              </a:ext>
            </a:extLst>
          </p:cNvPr>
          <p:cNvSpPr txBox="1"/>
          <p:nvPr/>
        </p:nvSpPr>
        <p:spPr>
          <a:xfrm flipH="1">
            <a:off x="6209839" y="6219622"/>
            <a:ext cx="5006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Признаки:</a:t>
            </a:r>
          </a:p>
        </p:txBody>
      </p:sp>
    </p:spTree>
    <p:extLst>
      <p:ext uri="{BB962C8B-B14F-4D97-AF65-F5344CB8AC3E}">
        <p14:creationId xmlns:p14="http://schemas.microsoft.com/office/powerpoint/2010/main" val="1177816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9D8B67-8ECB-1992-0633-18B1A9F4AD41}"/>
              </a:ext>
            </a:extLst>
          </p:cNvPr>
          <p:cNvSpPr txBox="1"/>
          <p:nvPr/>
        </p:nvSpPr>
        <p:spPr>
          <a:xfrm flipH="1">
            <a:off x="1045785" y="0"/>
            <a:ext cx="1114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(молекулярная формула и формульная единица)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4A5EE-C322-E1D7-A9E5-E4628DE7B5A2}"/>
              </a:ext>
            </a:extLst>
          </p:cNvPr>
          <p:cNvSpPr txBox="1"/>
          <p:nvPr/>
        </p:nvSpPr>
        <p:spPr>
          <a:xfrm flipH="1">
            <a:off x="1045785" y="1744845"/>
            <a:ext cx="8176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и сложные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10C1A7-0099-7E5E-4224-F49D6FC63BE8}"/>
              </a:ext>
            </a:extLst>
          </p:cNvPr>
          <p:cNvSpPr txBox="1"/>
          <p:nvPr/>
        </p:nvSpPr>
        <p:spPr>
          <a:xfrm flipH="1">
            <a:off x="3119348" y="925877"/>
            <a:ext cx="2108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351AF9-9C94-B362-F033-08C149C321D0}"/>
              </a:ext>
            </a:extLst>
          </p:cNvPr>
          <p:cNvSpPr txBox="1"/>
          <p:nvPr/>
        </p:nvSpPr>
        <p:spPr>
          <a:xfrm flipH="1">
            <a:off x="7655674" y="925877"/>
            <a:ext cx="210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9DCC6912-AFC0-2D7D-70C3-43CF52DCD365}"/>
              </a:ext>
            </a:extLst>
          </p:cNvPr>
          <p:cNvCxnSpPr/>
          <p:nvPr/>
        </p:nvCxnSpPr>
        <p:spPr>
          <a:xfrm>
            <a:off x="2715491" y="646331"/>
            <a:ext cx="471054" cy="369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EE3E292B-1ED3-3064-D6EF-135DAFA14188}"/>
              </a:ext>
            </a:extLst>
          </p:cNvPr>
          <p:cNvCxnSpPr/>
          <p:nvPr/>
        </p:nvCxnSpPr>
        <p:spPr>
          <a:xfrm>
            <a:off x="2909455" y="601270"/>
            <a:ext cx="5015345" cy="324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811DDF7-9F30-00E6-AC26-C4651571A969}"/>
              </a:ext>
            </a:extLst>
          </p:cNvPr>
          <p:cNvCxnSpPr/>
          <p:nvPr/>
        </p:nvCxnSpPr>
        <p:spPr>
          <a:xfrm>
            <a:off x="3119348" y="240145"/>
            <a:ext cx="6490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2360332-1BF3-897F-1C64-6EA26611218B}"/>
              </a:ext>
            </a:extLst>
          </p:cNvPr>
          <p:cNvSpPr txBox="1"/>
          <p:nvPr/>
        </p:nvSpPr>
        <p:spPr>
          <a:xfrm flipH="1">
            <a:off x="1193565" y="2512950"/>
            <a:ext cx="47361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Аллотропия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явление существования для одного химического элемента нескольких разных простых веществ.</a:t>
            </a:r>
          </a:p>
        </p:txBody>
      </p:sp>
      <p:sp>
        <p:nvSpPr>
          <p:cNvPr id="14" name="Взрыв: 14 точек 13">
            <a:extLst>
              <a:ext uri="{FF2B5EF4-FFF2-40B4-BE49-F238E27FC236}">
                <a16:creationId xmlns:a16="http://schemas.microsoft.com/office/drawing/2014/main" id="{77EBDA04-045F-BE26-3B02-E5183964BAB2}"/>
              </a:ext>
            </a:extLst>
          </p:cNvPr>
          <p:cNvSpPr/>
          <p:nvPr/>
        </p:nvSpPr>
        <p:spPr>
          <a:xfrm rot="20919076">
            <a:off x="6609889" y="1252768"/>
            <a:ext cx="6897019" cy="2771859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0608D2-4E83-8CA1-EC99-9C1926FA6D4F}"/>
              </a:ext>
            </a:extLst>
          </p:cNvPr>
          <p:cNvSpPr txBox="1"/>
          <p:nvPr/>
        </p:nvSpPr>
        <p:spPr>
          <a:xfrm rot="20360271" flipH="1">
            <a:off x="7353242" y="2024160"/>
            <a:ext cx="5290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??????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простых веществ ~ в 5 раз больше,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химических элементов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D7332C-0793-ACCB-02C8-47F0DB9C2895}"/>
              </a:ext>
            </a:extLst>
          </p:cNvPr>
          <p:cNvSpPr txBox="1"/>
          <p:nvPr/>
        </p:nvSpPr>
        <p:spPr>
          <a:xfrm>
            <a:off x="1154556" y="4221640"/>
            <a:ext cx="372982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О, </a:t>
            </a: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S, P, </a:t>
            </a: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561939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3817098" y="0"/>
            <a:ext cx="4356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вещества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CECFC0-3683-8EA9-D0EB-7D9B56A309EE}"/>
              </a:ext>
            </a:extLst>
          </p:cNvPr>
          <p:cNvSpPr txBox="1"/>
          <p:nvPr/>
        </p:nvSpPr>
        <p:spPr>
          <a:xfrm flipH="1">
            <a:off x="1205978" y="568960"/>
            <a:ext cx="4356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молекулярного строения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737186-1C8D-FCB3-4FAF-B8A8390A22FF}"/>
              </a:ext>
            </a:extLst>
          </p:cNvPr>
          <p:cNvSpPr txBox="1"/>
          <p:nvPr/>
        </p:nvSpPr>
        <p:spPr>
          <a:xfrm flipH="1">
            <a:off x="6629690" y="568960"/>
            <a:ext cx="47190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немолекулярного строения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2054E0FC-FFA1-8A7B-FAF7-4B9DC00DF517}"/>
              </a:ext>
            </a:extLst>
          </p:cNvPr>
          <p:cNvCxnSpPr/>
          <p:nvPr/>
        </p:nvCxnSpPr>
        <p:spPr>
          <a:xfrm flipH="1">
            <a:off x="3423920" y="568960"/>
            <a:ext cx="84328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83ED8FA7-55AD-618B-7C1E-F78FBE7E6F85}"/>
              </a:ext>
            </a:extLst>
          </p:cNvPr>
          <p:cNvCxnSpPr/>
          <p:nvPr/>
        </p:nvCxnSpPr>
        <p:spPr>
          <a:xfrm>
            <a:off x="7894320" y="568960"/>
            <a:ext cx="74168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A57AD7-BEA9-B163-1BBF-23DAD6D72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560" y="1678246"/>
            <a:ext cx="10414000" cy="505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6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191027" y="0"/>
            <a:ext cx="9751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Чистые вещества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= индивидуальные вещества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8E2CA-A6F9-2361-AD19-7DE1AC4C2914}"/>
              </a:ext>
            </a:extLst>
          </p:cNvPr>
          <p:cNvSpPr txBox="1"/>
          <p:nvPr/>
        </p:nvSpPr>
        <p:spPr>
          <a:xfrm flipH="1">
            <a:off x="1119617" y="646331"/>
            <a:ext cx="11072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3600" b="1" dirty="0">
                <a:solidFill>
                  <a:srgbClr val="C947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Смеси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состоящие из двух и более веществ (компонентов).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4514C1-A88F-50CA-2ED5-87118CDEEBCF}"/>
              </a:ext>
            </a:extLst>
          </p:cNvPr>
          <p:cNvSpPr txBox="1"/>
          <p:nvPr/>
        </p:nvSpPr>
        <p:spPr>
          <a:xfrm flipH="1">
            <a:off x="1191027" y="1785104"/>
            <a:ext cx="409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Однородные смеси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- гомогенные 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E4BC20-6FB3-9B54-E087-55F0BAECA441}"/>
              </a:ext>
            </a:extLst>
          </p:cNvPr>
          <p:cNvSpPr txBox="1"/>
          <p:nvPr/>
        </p:nvSpPr>
        <p:spPr>
          <a:xfrm flipH="1">
            <a:off x="6907649" y="1785104"/>
            <a:ext cx="43496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Неоднородные смеси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- гетерогенные -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A5BFA0D4-0ED6-F1B8-2F67-76F1D8867061}"/>
              </a:ext>
            </a:extLst>
          </p:cNvPr>
          <p:cNvCxnSpPr/>
          <p:nvPr/>
        </p:nvCxnSpPr>
        <p:spPr>
          <a:xfrm flipH="1">
            <a:off x="3535680" y="1785104"/>
            <a:ext cx="1351280" cy="135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FC254ADC-2D51-6C07-F604-BCAE92408E06}"/>
              </a:ext>
            </a:extLst>
          </p:cNvPr>
          <p:cNvCxnSpPr/>
          <p:nvPr/>
        </p:nvCxnSpPr>
        <p:spPr>
          <a:xfrm>
            <a:off x="7051040" y="1785104"/>
            <a:ext cx="1473200" cy="135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41975C9-088E-1519-AF64-CE28448CF7A8}"/>
              </a:ext>
            </a:extLst>
          </p:cNvPr>
          <p:cNvSpPr txBox="1"/>
          <p:nvPr/>
        </p:nvSpPr>
        <p:spPr>
          <a:xfrm flipH="1">
            <a:off x="1191027" y="2923877"/>
            <a:ext cx="2253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(растворы)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F20350-BE7E-2A58-DFBD-265C358D499D}"/>
              </a:ext>
            </a:extLst>
          </p:cNvPr>
          <p:cNvSpPr txBox="1"/>
          <p:nvPr/>
        </p:nvSpPr>
        <p:spPr>
          <a:xfrm flipH="1">
            <a:off x="7051040" y="2985433"/>
            <a:ext cx="44675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суспензии (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ж.)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эмульсии (ж. – ж.)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пены  (г. – ж.)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аэрозоли (ж. – г.;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г.)  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26059B0-A419-7984-7F78-96A88C5BD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250" y="3712448"/>
            <a:ext cx="4703750" cy="285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940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92F2CE-827C-2606-B023-9C98A8566935}"/>
              </a:ext>
            </a:extLst>
          </p:cNvPr>
          <p:cNvSpPr txBox="1"/>
          <p:nvPr/>
        </p:nvSpPr>
        <p:spPr>
          <a:xfrm flipH="1">
            <a:off x="3251200" y="-148490"/>
            <a:ext cx="601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разделения смесей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B969FD-BF11-9640-0078-50D3E851C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080" y="487681"/>
            <a:ext cx="9265159" cy="628904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1DEA1AF-4023-44FE-936C-75593C8402F9}"/>
              </a:ext>
            </a:extLst>
          </p:cNvPr>
          <p:cNvSpPr/>
          <p:nvPr/>
        </p:nvSpPr>
        <p:spPr>
          <a:xfrm>
            <a:off x="1910080" y="6177280"/>
            <a:ext cx="1422400" cy="59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06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53ECBC-886A-A10F-024C-67AE1AFC629C}"/>
              </a:ext>
            </a:extLst>
          </p:cNvPr>
          <p:cNvSpPr txBox="1"/>
          <p:nvPr/>
        </p:nvSpPr>
        <p:spPr>
          <a:xfrm flipH="1">
            <a:off x="1058947" y="0"/>
            <a:ext cx="109298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Химическое количество вещества –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физическая величина, пропорциональная числу структурных единиц (атомов, молекул, ФЕ), составляющих данную порцию вещества.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156F76-1F04-62E4-8CFC-66402A250CD7}"/>
              </a:ext>
            </a:extLst>
          </p:cNvPr>
          <p:cNvSpPr txBox="1"/>
          <p:nvPr/>
        </p:nvSpPr>
        <p:spPr>
          <a:xfrm flipH="1">
            <a:off x="1058947" y="2123658"/>
            <a:ext cx="10929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Моль –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единица химического количества.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C6239C1-E6A0-1FD8-CAFD-725026DD2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662" y="4573329"/>
            <a:ext cx="2909641" cy="189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7B9374F0-755B-C18D-4188-616FFB5BC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8" b="13206"/>
          <a:stretch/>
        </p:blipFill>
        <p:spPr bwMode="auto">
          <a:xfrm>
            <a:off x="4772660" y="4573329"/>
            <a:ext cx="2646679" cy="202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C0DC49E-D188-E54F-C761-6B33780E0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0357" y="3463599"/>
            <a:ext cx="4074648" cy="3165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51AB48-2076-229F-81AD-8603F7891EFD}"/>
              </a:ext>
            </a:extLst>
          </p:cNvPr>
          <p:cNvSpPr txBox="1"/>
          <p:nvPr/>
        </p:nvSpPr>
        <p:spPr>
          <a:xfrm>
            <a:off x="955040" y="2769989"/>
            <a:ext cx="893064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 пачка бумаги 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-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 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порция  - 500 листов</a:t>
            </a:r>
            <a:endParaRPr lang="en-US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algn="l" rtl="0"/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 лоток яиц       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-  1 порция  - 10 штук</a:t>
            </a:r>
            <a:endParaRPr lang="en-US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algn="l" rtl="0"/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 моль вещества -  1 порция  - 6,02 </a:t>
            </a:r>
            <a:r>
              <a:rPr lang="ru-RU" sz="2800" b="0" i="0" u="none" strike="noStrike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10</a:t>
            </a:r>
            <a:r>
              <a:rPr lang="ru-RU" sz="28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23</a:t>
            </a:r>
            <a:r>
              <a:rPr lang="ru-RU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частиц</a:t>
            </a:r>
            <a:endParaRPr lang="en-US" sz="2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24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65E888-9C59-5517-6D40-8FCDFA58AA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560" y="223520"/>
            <a:ext cx="10367116" cy="622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881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478</Words>
  <Application>Microsoft Office PowerPoint</Application>
  <PresentationFormat>Широкоэкранный</PresentationFormat>
  <Paragraphs>81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9</cp:revision>
  <dcterms:created xsi:type="dcterms:W3CDTF">2023-08-14T17:29:09Z</dcterms:created>
  <dcterms:modified xsi:type="dcterms:W3CDTF">2024-09-09T19:36:59Z</dcterms:modified>
</cp:coreProperties>
</file>